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
  </p:notesMasterIdLst>
  <p:handoutMasterIdLst>
    <p:handoutMasterId r:id="rId12"/>
  </p:handoutMasterIdLst>
  <p:sldIdLst>
    <p:sldId id="259" r:id="rId2"/>
    <p:sldId id="261" r:id="rId3"/>
    <p:sldId id="297" r:id="rId4"/>
    <p:sldId id="264" r:id="rId5"/>
    <p:sldId id="265" r:id="rId6"/>
    <p:sldId id="283" r:id="rId7"/>
    <p:sldId id="266" r:id="rId8"/>
    <p:sldId id="298" r:id="rId9"/>
    <p:sldId id="296" r:id="rId10"/>
  </p:sldIdLst>
  <p:sldSz cx="12192000" cy="6858000"/>
  <p:notesSz cx="6858000" cy="9144000"/>
  <p:embeddedFontLst>
    <p:embeddedFont>
      <p:font typeface="Public Sans" panose="020B0604020202020204" charset="0"/>
      <p:regular r:id="rId13"/>
      <p:bold r:id="rId14"/>
      <p:italic r:id="rId15"/>
      <p:boldItalic r:id="rId16"/>
    </p:embeddedFont>
    <p:embeddedFont>
      <p:font typeface="Arial Narrow" panose="020B0606020202030204"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211"/>
    <a:srgbClr val="461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4" autoAdjust="0"/>
    <p:restoredTop sz="62523" autoAdjust="0"/>
  </p:normalViewPr>
  <p:slideViewPr>
    <p:cSldViewPr snapToGrid="0" snapToObjects="1">
      <p:cViewPr varScale="1">
        <p:scale>
          <a:sx n="57" d="100"/>
          <a:sy n="57" d="100"/>
        </p:scale>
        <p:origin x="1656" y="78"/>
      </p:cViewPr>
      <p:guideLst/>
    </p:cSldViewPr>
  </p:slideViewPr>
  <p:notesTextViewPr>
    <p:cViewPr>
      <p:scale>
        <a:sx n="3" d="2"/>
        <a:sy n="3" d="2"/>
      </p:scale>
      <p:origin x="0" y="0"/>
    </p:cViewPr>
  </p:notesText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B1E94E8A-86AE-0548-8BFE-775A651786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F2B45732-469C-1243-8596-F88E767F96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85635C-DB7E-B049-A230-8EC4DF832018}" type="datetimeFigureOut">
              <a:rPr lang="en-US" smtClean="0"/>
              <a:t>9/18/2020</a:t>
            </a:fld>
            <a:endParaRPr lang="en-US"/>
          </a:p>
        </p:txBody>
      </p:sp>
      <p:sp>
        <p:nvSpPr>
          <p:cNvPr id="4" name="Footer Placeholder 3">
            <a:extLst>
              <a:ext uri="{FF2B5EF4-FFF2-40B4-BE49-F238E27FC236}">
                <a16:creationId xmlns="" xmlns:a16="http://schemas.microsoft.com/office/drawing/2014/main" id="{E82947C6-0A76-F04F-B193-127BCE3D61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40C056C5-827E-EA48-BE30-16FD41F7B4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D47A94-8ACD-8449-8FAF-3E9599194605}" type="slidenum">
              <a:rPr lang="en-US" smtClean="0"/>
              <a:t>‹#›</a:t>
            </a:fld>
            <a:endParaRPr lang="en-US"/>
          </a:p>
        </p:txBody>
      </p:sp>
    </p:spTree>
    <p:extLst>
      <p:ext uri="{BB962C8B-B14F-4D97-AF65-F5344CB8AC3E}">
        <p14:creationId xmlns:p14="http://schemas.microsoft.com/office/powerpoint/2010/main" val="1916754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7B4156-05C4-42F7-AB13-463B9D2E814E}" type="datetimeFigureOut">
              <a:rPr lang="en-US" smtClean="0"/>
              <a:t>9/18/2020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A8104-185E-4C1A-BB07-4116E7B0478C}" type="slidenum">
              <a:rPr lang="en-US" smtClean="0"/>
              <a:t>‹#›</a:t>
            </a:fld>
            <a:endParaRPr lang="en-US"/>
          </a:p>
        </p:txBody>
      </p:sp>
    </p:spTree>
    <p:extLst>
      <p:ext uri="{BB962C8B-B14F-4D97-AF65-F5344CB8AC3E}">
        <p14:creationId xmlns:p14="http://schemas.microsoft.com/office/powerpoint/2010/main" val="2157207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latin typeface="Arial Narrow" panose="020B0606020202030204" pitchFamily="34" charset="0"/>
              </a:rPr>
              <a:t>Hello, welcome to The</a:t>
            </a:r>
            <a:r>
              <a:rPr lang="en-US" baseline="0" dirty="0" smtClean="0">
                <a:latin typeface="Arial Narrow" panose="020B0606020202030204" pitchFamily="34" charset="0"/>
              </a:rPr>
              <a:t> office of Career &amp; Professional Development. Thank you for joining us today for this presentation on Job Searching tips and tricks </a:t>
            </a:r>
            <a:endParaRPr lang="en-US"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139A8104-185E-4C1A-BB07-4116E7B0478C}" type="slidenum">
              <a:rPr lang="en-US" smtClean="0"/>
              <a:t>1</a:t>
            </a:fld>
            <a:endParaRPr lang="en-US"/>
          </a:p>
        </p:txBody>
      </p:sp>
    </p:spTree>
    <p:extLst>
      <p:ext uri="{BB962C8B-B14F-4D97-AF65-F5344CB8AC3E}">
        <p14:creationId xmlns:p14="http://schemas.microsoft.com/office/powerpoint/2010/main" val="77679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Arial Narrow" panose="020B0606020202030204" pitchFamily="34" charset="0"/>
              </a:rPr>
              <a:t>Job searching is not as</a:t>
            </a:r>
            <a:r>
              <a:rPr lang="en-US" baseline="0" dirty="0" smtClean="0">
                <a:latin typeface="Arial Narrow" panose="020B0606020202030204" pitchFamily="34" charset="0"/>
              </a:rPr>
              <a:t> straight forward as you might think. There is a lot to the job searching process and it actually goes hand in hand with networking and career exploration.</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139A8104-185E-4C1A-BB07-4116E7B0478C}" type="slidenum">
              <a:rPr lang="en-US" smtClean="0"/>
              <a:t>2</a:t>
            </a:fld>
            <a:endParaRPr lang="en-US"/>
          </a:p>
        </p:txBody>
      </p:sp>
    </p:spTree>
    <p:extLst>
      <p:ext uri="{BB962C8B-B14F-4D97-AF65-F5344CB8AC3E}">
        <p14:creationId xmlns:p14="http://schemas.microsoft.com/office/powerpoint/2010/main" val="22101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aseline="0" dirty="0">
              <a:latin typeface="Arial Narrow" panose="020B0606020202030204" pitchFamily="34" charset="0"/>
            </a:endParaRPr>
          </a:p>
          <a:p>
            <a:pPr marL="171450" indent="-171450">
              <a:buFont typeface="Arial" panose="020B0604020202020204" pitchFamily="34" charset="0"/>
              <a:buChar char="•"/>
            </a:pPr>
            <a:r>
              <a:rPr lang="en-US" dirty="0" smtClean="0">
                <a:latin typeface="Arial Narrow" panose="020B0606020202030204" pitchFamily="34" charset="0"/>
              </a:rPr>
              <a:t>You never want to rely on one or two job searching platforms</a:t>
            </a:r>
            <a:r>
              <a:rPr lang="en-US" baseline="0" dirty="0" smtClean="0">
                <a:latin typeface="Arial Narrow" panose="020B0606020202030204" pitchFamily="34" charset="0"/>
              </a:rPr>
              <a:t> when navigating your search. Companies are not utilizing every platform that is out there so if you are only sticking with your favorite, you could be limiting yourself tremendously. Additionally, some companies utilize many different platforms but are strategic when it comes to which position they are posting to which job board.</a:t>
            </a:r>
          </a:p>
          <a:p>
            <a:pPr marL="171450" indent="-171450">
              <a:buFont typeface="Arial" panose="020B0604020202020204" pitchFamily="34" charset="0"/>
              <a:buChar char="•"/>
            </a:pPr>
            <a:r>
              <a:rPr lang="en-US" baseline="0" dirty="0" smtClean="0">
                <a:latin typeface="Arial Narrow" panose="020B0606020202030204" pitchFamily="34" charset="0"/>
              </a:rPr>
              <a:t>The list you see on this slide is an example of popular job boards. There are more out there.</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139A8104-185E-4C1A-BB07-4116E7B0478C}" type="slidenum">
              <a:rPr lang="en-US" smtClean="0"/>
              <a:t>3</a:t>
            </a:fld>
            <a:endParaRPr lang="en-US"/>
          </a:p>
        </p:txBody>
      </p:sp>
    </p:spTree>
    <p:extLst>
      <p:ext uri="{BB962C8B-B14F-4D97-AF65-F5344CB8AC3E}">
        <p14:creationId xmlns:p14="http://schemas.microsoft.com/office/powerpoint/2010/main" val="107502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latin typeface="Arial Narrow" panose="020B0606020202030204" pitchFamily="34" charset="0"/>
              </a:rPr>
              <a:t>It is never too late to explore a different career path. Many people are currently rethinking their careers and what they want to do next. Maybe you have always had a passion for a certain industry or career path but it never lined up. Now could be the perfect opportunity to explore that path again.</a:t>
            </a:r>
            <a:endParaRPr lang="en-US" baseline="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139A8104-185E-4C1A-BB07-4116E7B0478C}" type="slidenum">
              <a:rPr lang="en-US" smtClean="0"/>
              <a:t>4</a:t>
            </a:fld>
            <a:endParaRPr lang="en-US"/>
          </a:p>
        </p:txBody>
      </p:sp>
    </p:spTree>
    <p:extLst>
      <p:ext uri="{BB962C8B-B14F-4D97-AF65-F5344CB8AC3E}">
        <p14:creationId xmlns:p14="http://schemas.microsoft.com/office/powerpoint/2010/main" val="1083867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Arial Narrow" panose="020B0606020202030204" pitchFamily="34" charset="0"/>
              </a:rPr>
              <a:t>Once</a:t>
            </a:r>
            <a:r>
              <a:rPr lang="en-US" baseline="0" dirty="0" smtClean="0">
                <a:latin typeface="Arial Narrow" panose="020B0606020202030204" pitchFamily="34" charset="0"/>
              </a:rPr>
              <a:t> you have an idea of the career path you want to pursue, you should try to obtain as many informational interviews as you can. However, you want to be strategic about who you are choosing to interview. Above are a list of individuals that could provide you with strong insights into the field you are interested in. Be aware that everyone comes to the table with their own perspectives. Try not to rely on one person’s impression of the field. It is extremely helpful to interview people across industries and career levels to obtain a more well-rounded image. </a:t>
            </a:r>
          </a:p>
        </p:txBody>
      </p:sp>
      <p:sp>
        <p:nvSpPr>
          <p:cNvPr id="4" name="Slide Number Placeholder 3"/>
          <p:cNvSpPr>
            <a:spLocks noGrp="1"/>
          </p:cNvSpPr>
          <p:nvPr>
            <p:ph type="sldNum" sz="quarter" idx="10"/>
          </p:nvPr>
        </p:nvSpPr>
        <p:spPr/>
        <p:txBody>
          <a:bodyPr/>
          <a:lstStyle/>
          <a:p>
            <a:fld id="{139A8104-185E-4C1A-BB07-4116E7B0478C}" type="slidenum">
              <a:rPr lang="en-US" smtClean="0"/>
              <a:t>5</a:t>
            </a:fld>
            <a:endParaRPr lang="en-US"/>
          </a:p>
        </p:txBody>
      </p:sp>
    </p:spTree>
    <p:extLst>
      <p:ext uri="{BB962C8B-B14F-4D97-AF65-F5344CB8AC3E}">
        <p14:creationId xmlns:p14="http://schemas.microsoft.com/office/powerpoint/2010/main" val="219844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Arial Narrow" panose="020B0606020202030204" pitchFamily="34" charset="0"/>
              </a:rPr>
              <a:t>There are many different career paths that traverse multiple different industries. Think of</a:t>
            </a:r>
            <a:r>
              <a:rPr lang="en-US" baseline="0" dirty="0" smtClean="0">
                <a:latin typeface="Arial Narrow" panose="020B0606020202030204" pitchFamily="34" charset="0"/>
              </a:rPr>
              <a:t> human resources, accounting, marketing, etc. If you want to pursue any of those as a career you might be thinking that you have to work for an accounting firm or a marketing company. That is not the case. Every company and every industry needs an accountant or marketing or HR professional. With that considered, you might want to look into a diverse set of industries and see if your personal and professional interests can align with that industry. </a:t>
            </a:r>
          </a:p>
          <a:p>
            <a:pPr marL="171450" indent="-171450">
              <a:buFont typeface="Arial" panose="020B0604020202020204" pitchFamily="34" charset="0"/>
              <a:buChar char="•"/>
            </a:pPr>
            <a:r>
              <a:rPr lang="en-US" baseline="0" dirty="0" smtClean="0">
                <a:latin typeface="Arial Narrow" panose="020B0606020202030204" pitchFamily="34" charset="0"/>
              </a:rPr>
              <a:t>Maybe you love the Health Care industry but you don’t want to be a doctor, nurse, physician assistant, etc. You can take you passion for Human Resources, for example, and apply that within the Health Care industry and get the best of both worlds.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139A8104-185E-4C1A-BB07-4116E7B0478C}" type="slidenum">
              <a:rPr lang="en-US" smtClean="0"/>
              <a:t>6</a:t>
            </a:fld>
            <a:endParaRPr lang="en-US"/>
          </a:p>
        </p:txBody>
      </p:sp>
    </p:spTree>
    <p:extLst>
      <p:ext uri="{BB962C8B-B14F-4D97-AF65-F5344CB8AC3E}">
        <p14:creationId xmlns:p14="http://schemas.microsoft.com/office/powerpoint/2010/main" val="341187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done your industry research and identified the industries that you</a:t>
            </a:r>
            <a:r>
              <a:rPr lang="en-US" baseline="0" dirty="0" smtClean="0"/>
              <a:t> are most interested in, it is time to look into the different companies within that industry. One of the main benefits to researching a company is to understand the companies values and mission. If you can align your personal values with the values of the organization you work for you have a higher chance of finding happiness and true satisfaction in the work you will be doing.</a:t>
            </a:r>
            <a:endParaRPr lang="en-US" dirty="0"/>
          </a:p>
        </p:txBody>
      </p:sp>
      <p:sp>
        <p:nvSpPr>
          <p:cNvPr id="4" name="Slide Number Placeholder 3"/>
          <p:cNvSpPr>
            <a:spLocks noGrp="1"/>
          </p:cNvSpPr>
          <p:nvPr>
            <p:ph type="sldNum" sz="quarter" idx="10"/>
          </p:nvPr>
        </p:nvSpPr>
        <p:spPr/>
        <p:txBody>
          <a:bodyPr/>
          <a:lstStyle/>
          <a:p>
            <a:fld id="{139A8104-185E-4C1A-BB07-4116E7B0478C}" type="slidenum">
              <a:rPr lang="en-US" smtClean="0"/>
              <a:t>7</a:t>
            </a:fld>
            <a:endParaRPr lang="en-US"/>
          </a:p>
        </p:txBody>
      </p:sp>
    </p:spTree>
    <p:extLst>
      <p:ext uri="{BB962C8B-B14F-4D97-AF65-F5344CB8AC3E}">
        <p14:creationId xmlns:p14="http://schemas.microsoft.com/office/powerpoint/2010/main" val="263432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it is time to break down job descriptions. Once you have identified some job openings</a:t>
            </a:r>
            <a:r>
              <a:rPr lang="en-US" baseline="0" dirty="0" smtClean="0"/>
              <a:t> you are interested in you want to thoroughly read through the description to ensure you are finding the best fit based on your experience and interests. On this slide you will find some helpful tips to assist you in determining if that job is the right fit for you.</a:t>
            </a:r>
            <a:endParaRPr lang="en-US" dirty="0"/>
          </a:p>
        </p:txBody>
      </p:sp>
      <p:sp>
        <p:nvSpPr>
          <p:cNvPr id="4" name="Slide Number Placeholder 3"/>
          <p:cNvSpPr>
            <a:spLocks noGrp="1"/>
          </p:cNvSpPr>
          <p:nvPr>
            <p:ph type="sldNum" sz="quarter" idx="10"/>
          </p:nvPr>
        </p:nvSpPr>
        <p:spPr/>
        <p:txBody>
          <a:bodyPr/>
          <a:lstStyle/>
          <a:p>
            <a:fld id="{139A8104-185E-4C1A-BB07-4116E7B0478C}" type="slidenum">
              <a:rPr lang="en-US" smtClean="0"/>
              <a:t>8</a:t>
            </a:fld>
            <a:endParaRPr lang="en-US"/>
          </a:p>
        </p:txBody>
      </p:sp>
    </p:spTree>
    <p:extLst>
      <p:ext uri="{BB962C8B-B14F-4D97-AF65-F5344CB8AC3E}">
        <p14:creationId xmlns:p14="http://schemas.microsoft.com/office/powerpoint/2010/main" val="699889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hev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E53D1288-96F6-9B40-9442-D511FFCDA15E}"/>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
        <p:nvSpPr>
          <p:cNvPr id="7" name="Subtitle 2">
            <a:extLst>
              <a:ext uri="{FF2B5EF4-FFF2-40B4-BE49-F238E27FC236}">
                <a16:creationId xmlns="" xmlns:a16="http://schemas.microsoft.com/office/drawing/2014/main" id="{1FCBFFCD-8FA0-D447-9DE7-A96627A824E4}"/>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8" name="Straight Connector 7">
            <a:extLst>
              <a:ext uri="{FF2B5EF4-FFF2-40B4-BE49-F238E27FC236}">
                <a16:creationId xmlns="" xmlns:a16="http://schemas.microsoft.com/office/drawing/2014/main" id="{C6959493-DA81-BE47-A619-4D8055DA5FFE}"/>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65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D1F4872A-732C-8048-9486-75FF51708CEB}"/>
              </a:ext>
            </a:extLst>
          </p:cNvPr>
          <p:cNvCxnSpPr>
            <a:cxnSpLocks/>
          </p:cNvCxnSpPr>
          <p:nvPr userDrawn="1"/>
        </p:nvCxnSpPr>
        <p:spPr>
          <a:xfrm>
            <a:off x="728316" y="3512819"/>
            <a:ext cx="10244488" cy="0"/>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 xmlns:a16="http://schemas.microsoft.com/office/drawing/2014/main" id="{73991149-2F95-564C-B6FE-E903AA50E273}"/>
              </a:ext>
            </a:extLst>
          </p:cNvPr>
          <p:cNvSpPr>
            <a:spLocks noGrp="1"/>
          </p:cNvSpPr>
          <p:nvPr>
            <p:ph type="ctrTitle" hasCustomPrompt="1"/>
          </p:nvPr>
        </p:nvSpPr>
        <p:spPr>
          <a:xfrm>
            <a:off x="651315" y="1423770"/>
            <a:ext cx="10605263" cy="2069799"/>
          </a:xfrm>
          <a:prstGeom prst="rect">
            <a:avLst/>
          </a:prstGeom>
        </p:spPr>
        <p:txBody>
          <a:bodyPr anchor="b">
            <a:noAutofit/>
          </a:bodyPr>
          <a:lstStyle>
            <a:lvl1pPr algn="l">
              <a:lnSpc>
                <a:spcPts val="6400"/>
              </a:lnSpc>
              <a:defRPr sz="54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
        <p:nvSpPr>
          <p:cNvPr id="7" name="Subtitle 2">
            <a:extLst>
              <a:ext uri="{FF2B5EF4-FFF2-40B4-BE49-F238E27FC236}">
                <a16:creationId xmlns="" xmlns:a16="http://schemas.microsoft.com/office/drawing/2014/main" id="{EDF0EF22-B9F4-554A-8DD7-CD239F357BF4}"/>
              </a:ext>
            </a:extLst>
          </p:cNvPr>
          <p:cNvSpPr>
            <a:spLocks noGrp="1"/>
          </p:cNvSpPr>
          <p:nvPr>
            <p:ph type="subTitle" idx="1" hasCustomPrompt="1"/>
          </p:nvPr>
        </p:nvSpPr>
        <p:spPr>
          <a:xfrm>
            <a:off x="686037" y="3616826"/>
            <a:ext cx="7341437"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spTree>
    <p:extLst>
      <p:ext uri="{BB962C8B-B14F-4D97-AF65-F5344CB8AC3E}">
        <p14:creationId xmlns:p14="http://schemas.microsoft.com/office/powerpoint/2010/main" val="241968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Left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2DB8E164-C512-A440-9C85-68AC9A781C6B}"/>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 xmlns:a16="http://schemas.microsoft.com/office/drawing/2014/main" id="{28C51454-5A43-7340-9565-EC3F274EFAC0}"/>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160616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Left Column - Female Stud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BB0CD896-693F-7A4F-8468-068669DD643C}"/>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 xmlns:a16="http://schemas.microsoft.com/office/drawing/2014/main" id="{A8F449DB-FD4C-BD42-99B2-3CBD16D2B76B}"/>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147121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Left Column - Male Stud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73720DDF-B6EA-B040-8465-C3095B96A119}"/>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 xmlns:a16="http://schemas.microsoft.com/office/drawing/2014/main" id="{2F4F0FDE-1CCD-4F4E-BF49-75F5B9F00382}"/>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235258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Left Column - Female Gradu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AF31B74C-3725-2C4A-A7CA-DDB645352E50}"/>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 xmlns:a16="http://schemas.microsoft.com/office/drawing/2014/main" id="{01CBDDFE-C3D8-BA4E-B455-657D3951C1E5}"/>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1665431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Left Column - Male Gradu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0FA3F6F6-2882-314B-B72D-A0E6EC6535FC}"/>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 xmlns:a16="http://schemas.microsoft.com/office/drawing/2014/main" id="{EED14F81-9A44-7946-8BAE-F8D282307EAE}"/>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213996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Left Column - Student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E6206740-E602-6D43-B0F0-0D2738902C75}"/>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 xmlns:a16="http://schemas.microsoft.com/office/drawing/2014/main" id="{D691B627-6DCE-0B43-A76D-6F44ED321C91}"/>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3969914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Left Column - Academi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41244FA8-EAF3-8A41-B00C-AC1CD3B1FA81}"/>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 xmlns:a16="http://schemas.microsoft.com/office/drawing/2014/main" id="{98C64E18-0B30-DC4D-B819-D02B13576978}"/>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651282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Left Column - Athleti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F6570714-130F-0841-9FE9-49C3C131B120}"/>
              </a:ext>
            </a:extLst>
          </p:cNvPr>
          <p:cNvSpPr>
            <a:spLocks noGrp="1"/>
          </p:cNvSpPr>
          <p:nvPr>
            <p:ph sz="half" idx="10" hasCustomPrompt="1"/>
          </p:nvPr>
        </p:nvSpPr>
        <p:spPr>
          <a:xfrm>
            <a:off x="664949" y="2870785"/>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 xmlns:a16="http://schemas.microsoft.com/office/drawing/2014/main" id="{4CF01E58-4BA1-D545-ACFB-720695965D75}"/>
              </a:ext>
            </a:extLst>
          </p:cNvPr>
          <p:cNvSpPr>
            <a:spLocks noGrp="1"/>
          </p:cNvSpPr>
          <p:nvPr>
            <p:ph type="ctrTitle" hasCustomPrompt="1"/>
          </p:nvPr>
        </p:nvSpPr>
        <p:spPr>
          <a:xfrm>
            <a:off x="664949" y="1233362"/>
            <a:ext cx="4985084" cy="1616403"/>
          </a:xfrm>
          <a:prstGeom prst="rect">
            <a:avLst/>
          </a:prstGeom>
        </p:spPr>
        <p:txBody>
          <a:bodyPr anchor="b">
            <a:noAutofit/>
          </a:bodyPr>
          <a:lstStyle>
            <a:lvl1pPr algn="l">
              <a:lnSpc>
                <a:spcPts val="4500"/>
              </a:lnSpc>
              <a:defRPr sz="45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176367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s">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908D083E-E46D-EF4E-85AC-20B2198DFF6E}"/>
              </a:ext>
            </a:extLst>
          </p:cNvPr>
          <p:cNvSpPr>
            <a:spLocks noGrp="1"/>
          </p:cNvSpPr>
          <p:nvPr>
            <p:ph sz="half" idx="10" hasCustomPrompt="1"/>
          </p:nvPr>
        </p:nvSpPr>
        <p:spPr>
          <a:xfrm>
            <a:off x="664940" y="2343751"/>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 xmlns:a16="http://schemas.microsoft.com/office/drawing/2014/main" id="{B166CEB3-0559-B243-BC89-D97F6726B9C4}"/>
              </a:ext>
            </a:extLst>
          </p:cNvPr>
          <p:cNvSpPr>
            <a:spLocks noGrp="1"/>
          </p:cNvSpPr>
          <p:nvPr>
            <p:ph sz="half" idx="11" hasCustomPrompt="1"/>
          </p:nvPr>
        </p:nvSpPr>
        <p:spPr>
          <a:xfrm>
            <a:off x="6195458" y="2343751"/>
            <a:ext cx="4985084"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 xmlns:a16="http://schemas.microsoft.com/office/drawing/2014/main" id="{2E0844A3-47E6-A84A-9C76-012471793B8F}"/>
              </a:ext>
            </a:extLst>
          </p:cNvPr>
          <p:cNvSpPr>
            <a:spLocks noGrp="1"/>
          </p:cNvSpPr>
          <p:nvPr>
            <p:ph type="ctrTitle" hasCustomPrompt="1"/>
          </p:nvPr>
        </p:nvSpPr>
        <p:spPr>
          <a:xfrm>
            <a:off x="664942" y="1285614"/>
            <a:ext cx="10840452" cy="1058137"/>
          </a:xfrm>
          <a:prstGeom prst="rect">
            <a:avLst/>
          </a:prstGeom>
        </p:spPr>
        <p:txBody>
          <a:bodyPr anchor="b">
            <a:noAutofit/>
          </a:bodyPr>
          <a:lstStyle>
            <a:lvl1pPr algn="l">
              <a:lnSpc>
                <a:spcPts val="6400"/>
              </a:lnSpc>
              <a:defRPr sz="54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71587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Full Width">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B334989E-5260-E945-8CC7-1DAABBB5E896}"/>
              </a:ext>
            </a:extLst>
          </p:cNvPr>
          <p:cNvSpPr>
            <a:spLocks noGrp="1"/>
          </p:cNvSpPr>
          <p:nvPr>
            <p:ph sz="half" idx="10" hasCustomPrompt="1"/>
          </p:nvPr>
        </p:nvSpPr>
        <p:spPr>
          <a:xfrm>
            <a:off x="674575" y="2343751"/>
            <a:ext cx="10067223" cy="3987215"/>
          </a:xfrm>
          <a:prstGeom prst="rect">
            <a:avLst/>
          </a:prstGeom>
        </p:spPr>
        <p:txBody>
          <a:bodyPr/>
          <a:lstStyle>
            <a:lvl1pPr marL="228600" indent="-228600">
              <a:buClr>
                <a:srgbClr val="EEB211"/>
              </a:buClr>
              <a:buFont typeface="Wingdings" pitchFamily="2" charset="2"/>
              <a:buChar char="§"/>
              <a:defRPr sz="2200" b="0">
                <a:solidFill>
                  <a:schemeClr val="bg1"/>
                </a:solidFill>
                <a:latin typeface="Public Sans" pitchFamily="2" charset="77"/>
              </a:defRPr>
            </a:lvl1pPr>
            <a:lvl2pPr marL="685800" indent="-228600">
              <a:buClr>
                <a:srgbClr val="EEB211"/>
              </a:buClr>
              <a:buFont typeface="Wingdings" pitchFamily="2" charset="2"/>
              <a:buChar char="§"/>
              <a:defRPr sz="2000">
                <a:solidFill>
                  <a:schemeClr val="bg1"/>
                </a:solidFill>
                <a:latin typeface="Public Sans" pitchFamily="2" charset="77"/>
              </a:defRPr>
            </a:lvl2pPr>
            <a:lvl3pPr marL="1143000" indent="-228600">
              <a:buClr>
                <a:srgbClr val="EEB211"/>
              </a:buClr>
              <a:buFont typeface="Wingdings" pitchFamily="2" charset="2"/>
              <a:buChar char="§"/>
              <a:defRPr>
                <a:solidFill>
                  <a:schemeClr val="bg1"/>
                </a:solidFill>
                <a:latin typeface="Public Sans" pitchFamily="2" charset="77"/>
              </a:defRPr>
            </a:lvl3pPr>
            <a:lvl4pPr marL="1600200" indent="-228600">
              <a:buClr>
                <a:srgbClr val="EEB211"/>
              </a:buClr>
              <a:buFont typeface="Wingdings" pitchFamily="2" charset="2"/>
              <a:buChar char="§"/>
              <a:defRPr>
                <a:solidFill>
                  <a:schemeClr val="bg1"/>
                </a:solidFill>
                <a:latin typeface="Public Sans" pitchFamily="2" charset="77"/>
              </a:defRPr>
            </a:lvl4pPr>
            <a:lvl5pPr marL="2057400" indent="-228600">
              <a:buClr>
                <a:srgbClr val="EEB211"/>
              </a:buClr>
              <a:buFont typeface="Wingdings" pitchFamily="2" charset="2"/>
              <a:buChar char="§"/>
              <a:defRPr>
                <a:solidFill>
                  <a:schemeClr val="bg1"/>
                </a:solidFill>
                <a:latin typeface="Public Sans" pitchFamily="2" charset="77"/>
              </a:defRPr>
            </a:lvl5pPr>
          </a:lstStyle>
          <a:p>
            <a:pPr lvl="0"/>
            <a:r>
              <a:rPr lang="en-US" dirty="0"/>
              <a:t>Other slide styles can be found under HOME &gt; NEW SLIDE drop down menu</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 xmlns:a16="http://schemas.microsoft.com/office/drawing/2014/main" id="{E6924DFE-D705-024B-922C-9E1825688EAC}"/>
              </a:ext>
            </a:extLst>
          </p:cNvPr>
          <p:cNvSpPr>
            <a:spLocks noGrp="1"/>
          </p:cNvSpPr>
          <p:nvPr>
            <p:ph type="ctrTitle" hasCustomPrompt="1"/>
          </p:nvPr>
        </p:nvSpPr>
        <p:spPr>
          <a:xfrm>
            <a:off x="674575" y="1285614"/>
            <a:ext cx="10840452" cy="1058137"/>
          </a:xfrm>
          <a:prstGeom prst="rect">
            <a:avLst/>
          </a:prstGeom>
        </p:spPr>
        <p:txBody>
          <a:bodyPr anchor="b">
            <a:noAutofit/>
          </a:bodyPr>
          <a:lstStyle>
            <a:lvl1pPr algn="l">
              <a:lnSpc>
                <a:spcPts val="6400"/>
              </a:lnSpc>
              <a:defRPr sz="54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334619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79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emale Stud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 xmlns:a16="http://schemas.microsoft.com/office/drawing/2014/main" id="{76263CFA-2837-3C42-A76A-E6B4C97E3609}"/>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8" name="Straight Connector 7">
            <a:extLst>
              <a:ext uri="{FF2B5EF4-FFF2-40B4-BE49-F238E27FC236}">
                <a16:creationId xmlns="" xmlns:a16="http://schemas.microsoft.com/office/drawing/2014/main" id="{1CE4E47D-0989-DB45-8C1B-E689530FB9F2}"/>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 xmlns:a16="http://schemas.microsoft.com/office/drawing/2014/main" id="{18735BC1-92FF-1F41-A8CA-EFDAC5313CA1}"/>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47355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Male Stud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 xmlns:a16="http://schemas.microsoft.com/office/drawing/2014/main" id="{F6F4FE92-7E4B-4E4D-A59C-8C01FC967DBB}"/>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8" name="Straight Connector 7">
            <a:extLst>
              <a:ext uri="{FF2B5EF4-FFF2-40B4-BE49-F238E27FC236}">
                <a16:creationId xmlns="" xmlns:a16="http://schemas.microsoft.com/office/drawing/2014/main" id="{0AF4D463-7256-0642-9516-6F8018C120D5}"/>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 xmlns:a16="http://schemas.microsoft.com/office/drawing/2014/main" id="{202AC8FD-623A-004C-AD09-4191BF0BF71C}"/>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243426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Female Gradu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71BAB5C7-3D4A-2B4F-AA25-A23A2AB29373}"/>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8" name="Straight Connector 7">
            <a:extLst>
              <a:ext uri="{FF2B5EF4-FFF2-40B4-BE49-F238E27FC236}">
                <a16:creationId xmlns="" xmlns:a16="http://schemas.microsoft.com/office/drawing/2014/main" id="{FB9DAA1A-6FB2-FA43-9EBA-7C7B27709CAC}"/>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 xmlns:a16="http://schemas.microsoft.com/office/drawing/2014/main" id="{5D776BE4-9B4A-6645-8290-C8D14728855B}"/>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111374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Male Gradu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 xmlns:a16="http://schemas.microsoft.com/office/drawing/2014/main" id="{C329FDBA-9296-5241-9EE6-1490EB961840}"/>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11" name="Straight Connector 10">
            <a:extLst>
              <a:ext uri="{FF2B5EF4-FFF2-40B4-BE49-F238E27FC236}">
                <a16:creationId xmlns="" xmlns:a16="http://schemas.microsoft.com/office/drawing/2014/main" id="{545CB886-9989-B148-9F75-C62B0AEF7A2B}"/>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 xmlns:a16="http://schemas.microsoft.com/office/drawing/2014/main" id="{17701EA0-E59D-6C4E-A08A-D9BD5C614037}"/>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141310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Male Gradu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669C3E61-4149-834E-8306-264952CFB10F}"/>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8" name="Straight Connector 7">
            <a:extLst>
              <a:ext uri="{FF2B5EF4-FFF2-40B4-BE49-F238E27FC236}">
                <a16:creationId xmlns="" xmlns:a16="http://schemas.microsoft.com/office/drawing/2014/main" id="{D8A3455D-843D-E742-B52D-02FD348B1A71}"/>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 xmlns:a16="http://schemas.microsoft.com/office/drawing/2014/main" id="{72D764E4-8C35-FF49-B2E6-B0F1DB5DD3DC}"/>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140709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 Male Gradu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 xmlns:a16="http://schemas.microsoft.com/office/drawing/2014/main" id="{95275AFA-8EBA-324E-A81F-0CEB98E663EA}"/>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11" name="Straight Connector 10">
            <a:extLst>
              <a:ext uri="{FF2B5EF4-FFF2-40B4-BE49-F238E27FC236}">
                <a16:creationId xmlns="" xmlns:a16="http://schemas.microsoft.com/office/drawing/2014/main" id="{CCB8FDE7-2723-904A-B39A-22C710FADF54}"/>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 xmlns:a16="http://schemas.microsoft.com/office/drawing/2014/main" id="{41CFF121-F265-634A-B5BB-451F846448AD}"/>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257801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Athleti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789956D7-FDE9-1F4E-8AC8-DFF62BD2223C}"/>
              </a:ext>
            </a:extLst>
          </p:cNvPr>
          <p:cNvSpPr>
            <a:spLocks noGrp="1"/>
          </p:cNvSpPr>
          <p:nvPr>
            <p:ph type="subTitle" idx="1" hasCustomPrompt="1"/>
          </p:nvPr>
        </p:nvSpPr>
        <p:spPr>
          <a:xfrm>
            <a:off x="692444" y="3320195"/>
            <a:ext cx="4371473" cy="1605431"/>
          </a:xfrm>
          <a:prstGeom prst="rect">
            <a:avLst/>
          </a:prstGeom>
        </p:spPr>
        <p:txBody>
          <a:bodyPr>
            <a:normAutofit/>
          </a:bodyPr>
          <a:lstStyle>
            <a:lvl1pPr marL="0" indent="0" algn="l">
              <a:lnSpc>
                <a:spcPct val="100000"/>
              </a:lnSpc>
              <a:buNone/>
              <a:defRPr sz="2200" b="0" i="0">
                <a:solidFill>
                  <a:schemeClr val="bg1"/>
                </a:solidFill>
                <a:effectLst>
                  <a:glow>
                    <a:schemeClr val="bg1"/>
                  </a:glow>
                </a:effectLst>
                <a:latin typeface="Public Sans" pitchFamily="2" charset="77"/>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title slide styles can be found under HOME &gt; NEW SLIDE drop down menu</a:t>
            </a:r>
          </a:p>
        </p:txBody>
      </p:sp>
      <p:cxnSp>
        <p:nvCxnSpPr>
          <p:cNvPr id="8" name="Straight Connector 7">
            <a:extLst>
              <a:ext uri="{FF2B5EF4-FFF2-40B4-BE49-F238E27FC236}">
                <a16:creationId xmlns="" xmlns:a16="http://schemas.microsoft.com/office/drawing/2014/main" id="{4FA7C050-ABE6-324B-A70C-1293B5B32E4A}"/>
              </a:ext>
            </a:extLst>
          </p:cNvPr>
          <p:cNvCxnSpPr>
            <a:cxnSpLocks/>
          </p:cNvCxnSpPr>
          <p:nvPr userDrawn="1"/>
        </p:nvCxnSpPr>
        <p:spPr>
          <a:xfrm flipV="1">
            <a:off x="736794" y="3216188"/>
            <a:ext cx="5243592" cy="1"/>
          </a:xfrm>
          <a:prstGeom prst="line">
            <a:avLst/>
          </a:prstGeom>
          <a:ln>
            <a:solidFill>
              <a:srgbClr val="EBAA02"/>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 xmlns:a16="http://schemas.microsoft.com/office/drawing/2014/main" id="{3A123D51-8E80-2B44-B68F-82961213CC0E}"/>
              </a:ext>
            </a:extLst>
          </p:cNvPr>
          <p:cNvSpPr>
            <a:spLocks noGrp="1"/>
          </p:cNvSpPr>
          <p:nvPr>
            <p:ph type="ctrTitle" hasCustomPrompt="1"/>
          </p:nvPr>
        </p:nvSpPr>
        <p:spPr>
          <a:xfrm>
            <a:off x="657724" y="1127139"/>
            <a:ext cx="5543380" cy="2069799"/>
          </a:xfrm>
          <a:prstGeom prst="rect">
            <a:avLst/>
          </a:prstGeom>
        </p:spPr>
        <p:txBody>
          <a:bodyPr anchor="b">
            <a:noAutofit/>
          </a:bodyPr>
          <a:lstStyle>
            <a:lvl1pPr algn="l">
              <a:lnSpc>
                <a:spcPts val="5500"/>
              </a:lnSpc>
              <a:defRPr sz="5000" b="1" i="0" spc="0">
                <a:solidFill>
                  <a:schemeClr val="bg1"/>
                </a:solidFill>
                <a:latin typeface="Arial Narrow" panose="020B0604020202020204" pitchFamily="34" charset="0"/>
                <a:cs typeface="Arial Narrow" panose="020B0604020202020204" pitchFamily="34" charset="0"/>
              </a:defRPr>
            </a:lvl1pPr>
          </a:lstStyle>
          <a:p>
            <a:r>
              <a:rPr lang="en-US" dirty="0"/>
              <a:t>USE ALL CAPS FOR TITLES PLEASE</a:t>
            </a:r>
          </a:p>
        </p:txBody>
      </p:sp>
    </p:spTree>
    <p:extLst>
      <p:ext uri="{BB962C8B-B14F-4D97-AF65-F5344CB8AC3E}">
        <p14:creationId xmlns:p14="http://schemas.microsoft.com/office/powerpoint/2010/main" val="383444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784955"/>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9" r:id="rId3"/>
    <p:sldLayoutId id="2147483670" r:id="rId4"/>
    <p:sldLayoutId id="2147483671" r:id="rId5"/>
    <p:sldLayoutId id="2147483683" r:id="rId6"/>
    <p:sldLayoutId id="2147483672" r:id="rId7"/>
    <p:sldLayoutId id="2147483684" r:id="rId8"/>
    <p:sldLayoutId id="2147483675" r:id="rId9"/>
    <p:sldLayoutId id="2147483658" r:id="rId10"/>
    <p:sldLayoutId id="2147483659" r:id="rId11"/>
    <p:sldLayoutId id="2147483676" r:id="rId12"/>
    <p:sldLayoutId id="2147483677" r:id="rId13"/>
    <p:sldLayoutId id="2147483678" r:id="rId14"/>
    <p:sldLayoutId id="2147483679" r:id="rId15"/>
    <p:sldLayoutId id="2147483680" r:id="rId16"/>
    <p:sldLayoutId id="2147483681" r:id="rId17"/>
    <p:sldLayoutId id="2147483682"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8.tmp"/><Relationship Id="rId4" Type="http://schemas.openxmlformats.org/officeDocument/2006/relationships/hyperlink" Target="https://www.alumni.albany.edu/s/1642/bp19/home.aspx?sid=1642&amp;gid=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300790-D66A-7C43-A26F-D546445795F7}"/>
              </a:ext>
            </a:extLst>
          </p:cNvPr>
          <p:cNvSpPr>
            <a:spLocks noGrp="1"/>
          </p:cNvSpPr>
          <p:nvPr>
            <p:ph type="ctrTitle"/>
          </p:nvPr>
        </p:nvSpPr>
        <p:spPr/>
        <p:txBody>
          <a:bodyPr/>
          <a:lstStyle/>
          <a:p>
            <a:r>
              <a:rPr lang="en-US" dirty="0" smtClean="0"/>
              <a:t>JOB SEARCHING</a:t>
            </a:r>
            <a:endParaRPr lang="en-US" dirty="0"/>
          </a:p>
        </p:txBody>
      </p:sp>
      <p:sp>
        <p:nvSpPr>
          <p:cNvPr id="3" name="Subtitle 2">
            <a:extLst>
              <a:ext uri="{FF2B5EF4-FFF2-40B4-BE49-F238E27FC236}">
                <a16:creationId xmlns="" xmlns:a16="http://schemas.microsoft.com/office/drawing/2014/main" id="{D5D1BB6F-3395-8148-B98E-A19E9BC58D24}"/>
              </a:ext>
            </a:extLst>
          </p:cNvPr>
          <p:cNvSpPr>
            <a:spLocks noGrp="1"/>
          </p:cNvSpPr>
          <p:nvPr>
            <p:ph type="subTitle" idx="1"/>
          </p:nvPr>
        </p:nvSpPr>
        <p:spPr>
          <a:xfrm>
            <a:off x="692444" y="3320195"/>
            <a:ext cx="5403556" cy="1605431"/>
          </a:xfrm>
        </p:spPr>
        <p:txBody>
          <a:bodyPr>
            <a:normAutofit/>
          </a:bodyPr>
          <a:lstStyle/>
          <a:p>
            <a:r>
              <a:rPr lang="en-US" sz="2600" dirty="0"/>
              <a:t>The Office of Career and Professional Development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4533" y="330200"/>
            <a:ext cx="609600" cy="609600"/>
          </a:xfrm>
          <a:prstGeom prst="rect">
            <a:avLst/>
          </a:prstGeom>
        </p:spPr>
      </p:pic>
    </p:spTree>
    <p:extLst>
      <p:ext uri="{BB962C8B-B14F-4D97-AF65-F5344CB8AC3E}">
        <p14:creationId xmlns:p14="http://schemas.microsoft.com/office/powerpoint/2010/main" val="2240781582"/>
      </p:ext>
    </p:extLst>
  </p:cSld>
  <p:clrMapOvr>
    <a:masterClrMapping/>
  </p:clrMapOvr>
  <mc:AlternateContent xmlns:mc="http://schemas.openxmlformats.org/markup-compatibility/2006" xmlns:p14="http://schemas.microsoft.com/office/powerpoint/2010/main">
    <mc:Choice Requires="p14">
      <p:transition spd="slow" p14:dur="2000" advTm="8316"/>
    </mc:Choice>
    <mc:Fallback xmlns="">
      <p:transition spd="slow" advTm="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JOB SEARCHING</a:t>
            </a:r>
            <a:endParaRPr lang="en-US" dirty="0"/>
          </a:p>
        </p:txBody>
      </p:sp>
      <p:sp>
        <p:nvSpPr>
          <p:cNvPr id="5" name="Subtitle 4"/>
          <p:cNvSpPr>
            <a:spLocks noGrp="1"/>
          </p:cNvSpPr>
          <p:nvPr>
            <p:ph type="subTitle" idx="1"/>
          </p:nvPr>
        </p:nvSpPr>
        <p:spPr>
          <a:xfrm>
            <a:off x="686037" y="3616826"/>
            <a:ext cx="10286763" cy="3004107"/>
          </a:xfrm>
        </p:spPr>
        <p:txBody>
          <a:bodyPr>
            <a:normAutofit/>
          </a:bodyPr>
          <a:lstStyle/>
          <a:p>
            <a:r>
              <a:rPr lang="en-US" sz="3200" dirty="0" smtClean="0"/>
              <a:t>It is more than utilizing job searching platforms to search for open positions. </a:t>
            </a:r>
            <a:endParaRPr lang="en-US" sz="3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6578" y="194733"/>
            <a:ext cx="609600" cy="609600"/>
          </a:xfrm>
          <a:prstGeom prst="rect">
            <a:avLst/>
          </a:prstGeom>
        </p:spPr>
      </p:pic>
    </p:spTree>
    <p:extLst>
      <p:ext uri="{BB962C8B-B14F-4D97-AF65-F5344CB8AC3E}">
        <p14:creationId xmlns:p14="http://schemas.microsoft.com/office/powerpoint/2010/main" val="4231960426"/>
      </p:ext>
    </p:extLst>
  </p:cSld>
  <p:clrMapOvr>
    <a:masterClrMapping/>
  </p:clrMapOvr>
  <mc:AlternateContent xmlns:mc="http://schemas.openxmlformats.org/markup-compatibility/2006" xmlns:p14="http://schemas.microsoft.com/office/powerpoint/2010/main">
    <mc:Choice Requires="p14">
      <p:transition spd="slow" p14:dur="2000" advTm="4449"/>
    </mc:Choice>
    <mc:Fallback xmlns="">
      <p:transition spd="slow" advTm="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0"/>
          </p:nvPr>
        </p:nvSpPr>
        <p:spPr>
          <a:xfrm>
            <a:off x="5652976" y="3031613"/>
            <a:ext cx="5862051" cy="3705753"/>
          </a:xfrm>
        </p:spPr>
        <p:txBody>
          <a:bodyPr/>
          <a:lstStyle/>
          <a:p>
            <a:pPr>
              <a:lnSpc>
                <a:spcPct val="150000"/>
              </a:lnSpc>
            </a:pPr>
            <a:r>
              <a:rPr lang="en-US" sz="2800" dirty="0" smtClean="0"/>
              <a:t>Some open positions may never reach these platforms. Networking is key, and it is part of the job search process.</a:t>
            </a:r>
          </a:p>
        </p:txBody>
      </p:sp>
      <p:sp>
        <p:nvSpPr>
          <p:cNvPr id="4" name="Title 3"/>
          <p:cNvSpPr>
            <a:spLocks noGrp="1"/>
          </p:cNvSpPr>
          <p:nvPr>
            <p:ph type="ctrTitle"/>
          </p:nvPr>
        </p:nvSpPr>
        <p:spPr/>
        <p:txBody>
          <a:bodyPr/>
          <a:lstStyle/>
          <a:p>
            <a:r>
              <a:rPr lang="en-US" dirty="0" smtClean="0"/>
              <a:t>JOB SEARCHING &amp; NETWORKING</a:t>
            </a:r>
            <a:endParaRPr lang="en-US" dirty="0"/>
          </a:p>
        </p:txBody>
      </p:sp>
      <p:sp>
        <p:nvSpPr>
          <p:cNvPr id="6" name="Content Placeholder 4"/>
          <p:cNvSpPr txBox="1">
            <a:spLocks/>
          </p:cNvSpPr>
          <p:nvPr/>
        </p:nvSpPr>
        <p:spPr>
          <a:xfrm>
            <a:off x="826976" y="2777613"/>
            <a:ext cx="3067691" cy="3705753"/>
          </a:xfrm>
          <a:prstGeom prst="rect">
            <a:avLst/>
          </a:prstGeom>
        </p:spPr>
        <p:txBody>
          <a:bodyPr/>
          <a:lstStyle>
            <a:lvl1pPr marL="228600" indent="-228600" algn="l" defTabSz="914400" rtl="0" eaLnBrk="1" latinLnBrk="0" hangingPunct="1">
              <a:lnSpc>
                <a:spcPct val="90000"/>
              </a:lnSpc>
              <a:spcBef>
                <a:spcPts val="1000"/>
              </a:spcBef>
              <a:buClr>
                <a:srgbClr val="EEB211"/>
              </a:buClr>
              <a:buFont typeface="Wingdings" pitchFamily="2" charset="2"/>
              <a:buChar char="§"/>
              <a:defRPr sz="2200" b="0" kern="1200">
                <a:solidFill>
                  <a:schemeClr val="bg1"/>
                </a:solidFill>
                <a:latin typeface="Public Sans" pitchFamily="2" charset="77"/>
                <a:ea typeface="+mn-ea"/>
                <a:cs typeface="+mn-cs"/>
              </a:defRPr>
            </a:lvl1pPr>
            <a:lvl2pPr marL="685800" indent="-228600" algn="l" defTabSz="914400" rtl="0" eaLnBrk="1" latinLnBrk="0" hangingPunct="1">
              <a:lnSpc>
                <a:spcPct val="90000"/>
              </a:lnSpc>
              <a:spcBef>
                <a:spcPts val="500"/>
              </a:spcBef>
              <a:buClr>
                <a:srgbClr val="EEB211"/>
              </a:buClr>
              <a:buFont typeface="Wingdings" pitchFamily="2" charset="2"/>
              <a:buChar char="§"/>
              <a:defRPr sz="2000" kern="1200">
                <a:solidFill>
                  <a:schemeClr val="bg1"/>
                </a:solidFill>
                <a:latin typeface="Public Sans" pitchFamily="2" charset="77"/>
                <a:ea typeface="+mn-ea"/>
                <a:cs typeface="+mn-cs"/>
              </a:defRPr>
            </a:lvl2pPr>
            <a:lvl3pPr marL="1143000" indent="-228600" algn="l" defTabSz="914400" rtl="0" eaLnBrk="1" latinLnBrk="0" hangingPunct="1">
              <a:lnSpc>
                <a:spcPct val="90000"/>
              </a:lnSpc>
              <a:spcBef>
                <a:spcPts val="500"/>
              </a:spcBef>
              <a:buClr>
                <a:srgbClr val="EEB211"/>
              </a:buClr>
              <a:buFont typeface="Wingdings" pitchFamily="2" charset="2"/>
              <a:buChar char="§"/>
              <a:defRPr sz="2000" kern="1200">
                <a:solidFill>
                  <a:schemeClr val="bg1"/>
                </a:solidFill>
                <a:latin typeface="Public Sans" pitchFamily="2" charset="77"/>
                <a:ea typeface="+mn-ea"/>
                <a:cs typeface="+mn-cs"/>
              </a:defRPr>
            </a:lvl3pPr>
            <a:lvl4pPr marL="1600200" indent="-228600" algn="l" defTabSz="914400" rtl="0" eaLnBrk="1" latinLnBrk="0" hangingPunct="1">
              <a:lnSpc>
                <a:spcPct val="90000"/>
              </a:lnSpc>
              <a:spcBef>
                <a:spcPts val="500"/>
              </a:spcBef>
              <a:buClr>
                <a:srgbClr val="EEB211"/>
              </a:buClr>
              <a:buFont typeface="Wingdings" pitchFamily="2" charset="2"/>
              <a:buChar char="§"/>
              <a:defRPr sz="1800" kern="1200">
                <a:solidFill>
                  <a:schemeClr val="bg1"/>
                </a:solidFill>
                <a:latin typeface="Public Sans" pitchFamily="2" charset="77"/>
                <a:ea typeface="+mn-ea"/>
                <a:cs typeface="+mn-cs"/>
              </a:defRPr>
            </a:lvl4pPr>
            <a:lvl5pPr marL="2057400" indent="-228600" algn="l" defTabSz="914400" rtl="0" eaLnBrk="1" latinLnBrk="0" hangingPunct="1">
              <a:lnSpc>
                <a:spcPct val="90000"/>
              </a:lnSpc>
              <a:spcBef>
                <a:spcPts val="500"/>
              </a:spcBef>
              <a:buClr>
                <a:srgbClr val="EEB211"/>
              </a:buClr>
              <a:buFont typeface="Wingdings" pitchFamily="2" charset="2"/>
              <a:buChar char="§"/>
              <a:defRPr sz="1800" kern="1200">
                <a:solidFill>
                  <a:schemeClr val="bg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smtClean="0"/>
              <a:t>Glassdoor</a:t>
            </a:r>
          </a:p>
          <a:p>
            <a:r>
              <a:rPr lang="en-US" sz="2800" smtClean="0"/>
              <a:t>Indeed</a:t>
            </a:r>
          </a:p>
          <a:p>
            <a:r>
              <a:rPr lang="en-US" sz="2800" smtClean="0"/>
              <a:t>CareerShift</a:t>
            </a:r>
          </a:p>
          <a:p>
            <a:r>
              <a:rPr lang="en-US" sz="2800" smtClean="0"/>
              <a:t>LinkedIn</a:t>
            </a:r>
          </a:p>
          <a:p>
            <a:r>
              <a:rPr lang="en-US" sz="2800" smtClean="0"/>
              <a:t>Monster</a:t>
            </a:r>
          </a:p>
          <a:p>
            <a:r>
              <a:rPr lang="en-US" sz="2800" smtClean="0"/>
              <a:t>Idealist.org</a:t>
            </a:r>
          </a:p>
          <a:p>
            <a:r>
              <a:rPr lang="en-US" sz="2800" smtClean="0"/>
              <a:t>Handshake</a:t>
            </a:r>
            <a:endParaRPr lang="en-US"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0227" y="242152"/>
            <a:ext cx="609600" cy="609600"/>
          </a:xfrm>
          <a:prstGeom prst="rect">
            <a:avLst/>
          </a:prstGeom>
        </p:spPr>
      </p:pic>
    </p:spTree>
    <p:extLst>
      <p:ext uri="{BB962C8B-B14F-4D97-AF65-F5344CB8AC3E}">
        <p14:creationId xmlns:p14="http://schemas.microsoft.com/office/powerpoint/2010/main" val="2701077027"/>
      </p:ext>
    </p:extLst>
  </p:cSld>
  <p:clrMapOvr>
    <a:masterClrMapping/>
  </p:clrMapOvr>
  <mc:AlternateContent xmlns:mc="http://schemas.openxmlformats.org/markup-compatibility/2006" xmlns:p14="http://schemas.microsoft.com/office/powerpoint/2010/main">
    <mc:Choice Requires="p14">
      <p:transition spd="slow" p14:dur="2000" advTm="9471"/>
    </mc:Choice>
    <mc:Fallback xmlns="">
      <p:transition spd="slow" advTm="9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par>
                          <p:cTn id="35" fill="hold">
                            <p:stCondLst>
                              <p:cond delay="0"/>
                            </p:stCondLst>
                            <p:childTnLst>
                              <p:par>
                                <p:cTn id="36" presetID="1" presetClass="mediacall" presetSubtype="0" fill="hold" nodeType="afterEffect">
                                  <p:stCondLst>
                                    <p:cond delay="0"/>
                                  </p:stCondLst>
                                  <p:childTnLst>
                                    <p:cmd type="call" cmd="playFrom(0.0)">
                                      <p:cBhvr>
                                        <p:cTn id="37" dur="61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0"/>
          </p:nvPr>
        </p:nvSpPr>
        <p:spPr>
          <a:xfrm>
            <a:off x="674575" y="2540000"/>
            <a:ext cx="10649917" cy="2015067"/>
          </a:xfrm>
        </p:spPr>
        <p:txBody>
          <a:bodyPr/>
          <a:lstStyle/>
          <a:p>
            <a:pPr>
              <a:lnSpc>
                <a:spcPct val="100000"/>
              </a:lnSpc>
            </a:pPr>
            <a:r>
              <a:rPr lang="en-US" sz="2800" dirty="0" smtClean="0"/>
              <a:t>Informational Interviews</a:t>
            </a:r>
          </a:p>
          <a:p>
            <a:pPr>
              <a:lnSpc>
                <a:spcPct val="100000"/>
              </a:lnSpc>
            </a:pPr>
            <a:r>
              <a:rPr lang="en-US" sz="2800" dirty="0" smtClean="0"/>
              <a:t>Industry Research</a:t>
            </a:r>
          </a:p>
          <a:p>
            <a:pPr>
              <a:lnSpc>
                <a:spcPct val="100000"/>
              </a:lnSpc>
            </a:pPr>
            <a:r>
              <a:rPr lang="en-US" sz="2800" dirty="0" smtClean="0"/>
              <a:t>Company Research</a:t>
            </a:r>
            <a:endParaRPr lang="en-US" sz="2800" dirty="0"/>
          </a:p>
        </p:txBody>
      </p:sp>
      <p:sp>
        <p:nvSpPr>
          <p:cNvPr id="4" name="Title 3"/>
          <p:cNvSpPr>
            <a:spLocks noGrp="1"/>
          </p:cNvSpPr>
          <p:nvPr>
            <p:ph type="ctrTitle"/>
          </p:nvPr>
        </p:nvSpPr>
        <p:spPr>
          <a:xfrm>
            <a:off x="675774" y="1162945"/>
            <a:ext cx="10840452" cy="1058137"/>
          </a:xfrm>
        </p:spPr>
        <p:txBody>
          <a:bodyPr/>
          <a:lstStyle/>
          <a:p>
            <a:r>
              <a:rPr lang="en-US" dirty="0" smtClean="0"/>
              <a:t>CAREER EXPLORATION</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1426" y="234427"/>
            <a:ext cx="609600" cy="609600"/>
          </a:xfrm>
          <a:prstGeom prst="rect">
            <a:avLst/>
          </a:prstGeom>
        </p:spPr>
      </p:pic>
    </p:spTree>
    <p:extLst>
      <p:ext uri="{BB962C8B-B14F-4D97-AF65-F5344CB8AC3E}">
        <p14:creationId xmlns:p14="http://schemas.microsoft.com/office/powerpoint/2010/main" val="246075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0"/>
          </p:nvPr>
        </p:nvSpPr>
        <p:spPr>
          <a:xfrm>
            <a:off x="674575" y="2610808"/>
            <a:ext cx="10067223" cy="3528772"/>
          </a:xfrm>
        </p:spPr>
        <p:txBody>
          <a:bodyPr/>
          <a:lstStyle/>
          <a:p>
            <a:r>
              <a:rPr lang="en-US" sz="2800" dirty="0" err="1" smtClean="0"/>
              <a:t>UAlbany</a:t>
            </a:r>
            <a:r>
              <a:rPr lang="en-US" sz="2800" dirty="0" smtClean="0"/>
              <a:t> </a:t>
            </a:r>
            <a:r>
              <a:rPr lang="en-US" sz="2800" dirty="0" smtClean="0"/>
              <a:t>Alumni (UCAN)</a:t>
            </a:r>
            <a:endParaRPr lang="en-US" sz="2800" dirty="0" smtClean="0"/>
          </a:p>
          <a:p>
            <a:r>
              <a:rPr lang="en-US" sz="2800" dirty="0" smtClean="0"/>
              <a:t>LinkedIn Connections</a:t>
            </a:r>
          </a:p>
          <a:p>
            <a:r>
              <a:rPr lang="en-US" sz="2800" dirty="0" smtClean="0"/>
              <a:t>Faculty/Staff</a:t>
            </a:r>
          </a:p>
          <a:p>
            <a:r>
              <a:rPr lang="en-US" sz="2800" dirty="0" smtClean="0"/>
              <a:t>Family Friends</a:t>
            </a:r>
          </a:p>
          <a:p>
            <a:r>
              <a:rPr lang="en-US" sz="2800" dirty="0" smtClean="0"/>
              <a:t>Relatives</a:t>
            </a:r>
          </a:p>
          <a:p>
            <a:pPr marL="0" indent="0">
              <a:buNone/>
            </a:pPr>
            <a:endParaRPr lang="en-US" sz="2800" dirty="0" smtClean="0"/>
          </a:p>
          <a:p>
            <a:endParaRPr lang="en-US" sz="2800" dirty="0"/>
          </a:p>
        </p:txBody>
      </p:sp>
      <p:sp>
        <p:nvSpPr>
          <p:cNvPr id="4" name="Title 3"/>
          <p:cNvSpPr>
            <a:spLocks noGrp="1"/>
          </p:cNvSpPr>
          <p:nvPr>
            <p:ph type="ctrTitle"/>
          </p:nvPr>
        </p:nvSpPr>
        <p:spPr>
          <a:xfrm>
            <a:off x="674575" y="1150373"/>
            <a:ext cx="10840452" cy="1120877"/>
          </a:xfrm>
        </p:spPr>
        <p:txBody>
          <a:bodyPr/>
          <a:lstStyle/>
          <a:p>
            <a:r>
              <a:rPr lang="en-US" sz="5200" dirty="0" smtClean="0"/>
              <a:t>INFORMATIONAL INTERVIEWS</a:t>
            </a:r>
            <a:endParaRPr lang="en-US" sz="5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0227" y="330200"/>
            <a:ext cx="609600" cy="609600"/>
          </a:xfrm>
          <a:prstGeom prst="rect">
            <a:avLst/>
          </a:prstGeom>
        </p:spPr>
      </p:pic>
    </p:spTree>
    <p:extLst>
      <p:ext uri="{BB962C8B-B14F-4D97-AF65-F5344CB8AC3E}">
        <p14:creationId xmlns:p14="http://schemas.microsoft.com/office/powerpoint/2010/main" val="17455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0"/>
          </p:nvPr>
        </p:nvSpPr>
        <p:spPr>
          <a:xfrm>
            <a:off x="674575" y="2599649"/>
            <a:ext cx="10067223" cy="3558269"/>
          </a:xfrm>
        </p:spPr>
        <p:txBody>
          <a:bodyPr/>
          <a:lstStyle/>
          <a:p>
            <a:r>
              <a:rPr lang="en-US" sz="2800" dirty="0" smtClean="0"/>
              <a:t>Health Care</a:t>
            </a:r>
          </a:p>
          <a:p>
            <a:r>
              <a:rPr lang="en-US" sz="2800" dirty="0" smtClean="0"/>
              <a:t>Manufacturing</a:t>
            </a:r>
          </a:p>
          <a:p>
            <a:r>
              <a:rPr lang="en-US" sz="2800" dirty="0" smtClean="0"/>
              <a:t>Business</a:t>
            </a:r>
          </a:p>
          <a:p>
            <a:r>
              <a:rPr lang="en-US" sz="2800" dirty="0" smtClean="0"/>
              <a:t>Information Technology</a:t>
            </a:r>
          </a:p>
          <a:p>
            <a:r>
              <a:rPr lang="en-US" sz="2800" dirty="0" smtClean="0"/>
              <a:t>Accounting</a:t>
            </a:r>
          </a:p>
          <a:p>
            <a:r>
              <a:rPr lang="en-US" sz="2800" dirty="0" smtClean="0"/>
              <a:t>Legal</a:t>
            </a:r>
          </a:p>
          <a:p>
            <a:r>
              <a:rPr lang="en-US" sz="2800" dirty="0" smtClean="0"/>
              <a:t>Media</a:t>
            </a:r>
            <a:endParaRPr lang="en-US" sz="2800" dirty="0"/>
          </a:p>
        </p:txBody>
      </p:sp>
      <p:sp>
        <p:nvSpPr>
          <p:cNvPr id="4" name="Title 3"/>
          <p:cNvSpPr>
            <a:spLocks noGrp="1"/>
          </p:cNvSpPr>
          <p:nvPr>
            <p:ph type="ctrTitle"/>
          </p:nvPr>
        </p:nvSpPr>
        <p:spPr/>
        <p:txBody>
          <a:bodyPr/>
          <a:lstStyle/>
          <a:p>
            <a:r>
              <a:rPr lang="en-US" dirty="0" smtClean="0"/>
              <a:t>INDUSTRY RESEARCH</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0227" y="279400"/>
            <a:ext cx="609600" cy="609600"/>
          </a:xfrm>
          <a:prstGeom prst="rect">
            <a:avLst/>
          </a:prstGeom>
        </p:spPr>
      </p:pic>
    </p:spTree>
    <p:extLst>
      <p:ext uri="{BB962C8B-B14F-4D97-AF65-F5344CB8AC3E}">
        <p14:creationId xmlns:p14="http://schemas.microsoft.com/office/powerpoint/2010/main" val="15001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0"/>
          </p:nvPr>
        </p:nvSpPr>
        <p:spPr>
          <a:xfrm>
            <a:off x="420575" y="2524372"/>
            <a:ext cx="4066757" cy="2412348"/>
          </a:xfrm>
        </p:spPr>
        <p:txBody>
          <a:bodyPr/>
          <a:lstStyle/>
          <a:p>
            <a:pPr marL="0" indent="0" algn="ctr">
              <a:lnSpc>
                <a:spcPct val="150000"/>
              </a:lnSpc>
              <a:buNone/>
            </a:pPr>
            <a:r>
              <a:rPr lang="en-US" sz="2900" b="1" i="1" u="sng" dirty="0" smtClean="0"/>
              <a:t>Where It Can Be Done</a:t>
            </a:r>
          </a:p>
          <a:p>
            <a:pPr>
              <a:lnSpc>
                <a:spcPct val="150000"/>
              </a:lnSpc>
            </a:pPr>
            <a:r>
              <a:rPr lang="en-US" sz="2800" dirty="0" smtClean="0"/>
              <a:t>Company </a:t>
            </a:r>
            <a:r>
              <a:rPr lang="en-US" sz="2800" dirty="0"/>
              <a:t>Website</a:t>
            </a:r>
          </a:p>
          <a:p>
            <a:r>
              <a:rPr lang="en-US" sz="2800" dirty="0" smtClean="0"/>
              <a:t>Glassdoor/Indeed</a:t>
            </a:r>
          </a:p>
          <a:p>
            <a:r>
              <a:rPr lang="en-US" sz="2800" dirty="0" smtClean="0"/>
              <a:t>LinkedIn</a:t>
            </a:r>
          </a:p>
          <a:p>
            <a:r>
              <a:rPr lang="en-US" sz="2800" dirty="0" smtClean="0"/>
              <a:t>Social Media</a:t>
            </a:r>
          </a:p>
          <a:p>
            <a:r>
              <a:rPr lang="en-US" sz="2800" dirty="0" smtClean="0"/>
              <a:t>Handshake</a:t>
            </a:r>
            <a:endParaRPr lang="en-US" sz="2800" dirty="0"/>
          </a:p>
        </p:txBody>
      </p:sp>
      <p:sp>
        <p:nvSpPr>
          <p:cNvPr id="4" name="Title 3"/>
          <p:cNvSpPr>
            <a:spLocks noGrp="1"/>
          </p:cNvSpPr>
          <p:nvPr>
            <p:ph type="ctrTitle"/>
          </p:nvPr>
        </p:nvSpPr>
        <p:spPr/>
        <p:txBody>
          <a:bodyPr/>
          <a:lstStyle/>
          <a:p>
            <a:r>
              <a:rPr lang="en-US" dirty="0" smtClean="0"/>
              <a:t>COMPANY RESEARCH</a:t>
            </a:r>
            <a:endParaRPr lang="en-US" dirty="0"/>
          </a:p>
        </p:txBody>
      </p:sp>
      <p:sp>
        <p:nvSpPr>
          <p:cNvPr id="6" name="Content Placeholder 4"/>
          <p:cNvSpPr txBox="1">
            <a:spLocks/>
          </p:cNvSpPr>
          <p:nvPr/>
        </p:nvSpPr>
        <p:spPr>
          <a:xfrm>
            <a:off x="5365108" y="2532186"/>
            <a:ext cx="6471291" cy="3633716"/>
          </a:xfrm>
          <a:prstGeom prst="rect">
            <a:avLst/>
          </a:prstGeom>
        </p:spPr>
        <p:txBody>
          <a:bodyPr/>
          <a:lstStyle>
            <a:lvl1pPr marL="228600" indent="-228600" algn="l" defTabSz="914400" rtl="0" eaLnBrk="1" latinLnBrk="0" hangingPunct="1">
              <a:lnSpc>
                <a:spcPct val="90000"/>
              </a:lnSpc>
              <a:spcBef>
                <a:spcPts val="1000"/>
              </a:spcBef>
              <a:buClr>
                <a:srgbClr val="EEB211"/>
              </a:buClr>
              <a:buFont typeface="Wingdings" pitchFamily="2" charset="2"/>
              <a:buChar char="§"/>
              <a:defRPr sz="2200" b="0" kern="1200">
                <a:solidFill>
                  <a:schemeClr val="bg1"/>
                </a:solidFill>
                <a:latin typeface="Public Sans" pitchFamily="2" charset="77"/>
                <a:ea typeface="+mn-ea"/>
                <a:cs typeface="+mn-cs"/>
              </a:defRPr>
            </a:lvl1pPr>
            <a:lvl2pPr marL="685800" indent="-228600" algn="l" defTabSz="914400" rtl="0" eaLnBrk="1" latinLnBrk="0" hangingPunct="1">
              <a:lnSpc>
                <a:spcPct val="90000"/>
              </a:lnSpc>
              <a:spcBef>
                <a:spcPts val="500"/>
              </a:spcBef>
              <a:buClr>
                <a:srgbClr val="EEB211"/>
              </a:buClr>
              <a:buFont typeface="Wingdings" pitchFamily="2" charset="2"/>
              <a:buChar char="§"/>
              <a:defRPr sz="2000" kern="1200">
                <a:solidFill>
                  <a:schemeClr val="bg1"/>
                </a:solidFill>
                <a:latin typeface="Public Sans" pitchFamily="2" charset="77"/>
                <a:ea typeface="+mn-ea"/>
                <a:cs typeface="+mn-cs"/>
              </a:defRPr>
            </a:lvl2pPr>
            <a:lvl3pPr marL="1143000" indent="-228600" algn="l" defTabSz="914400" rtl="0" eaLnBrk="1" latinLnBrk="0" hangingPunct="1">
              <a:lnSpc>
                <a:spcPct val="90000"/>
              </a:lnSpc>
              <a:spcBef>
                <a:spcPts val="500"/>
              </a:spcBef>
              <a:buClr>
                <a:srgbClr val="EEB211"/>
              </a:buClr>
              <a:buFont typeface="Wingdings" pitchFamily="2" charset="2"/>
              <a:buChar char="§"/>
              <a:defRPr sz="2000" kern="1200">
                <a:solidFill>
                  <a:schemeClr val="bg1"/>
                </a:solidFill>
                <a:latin typeface="Public Sans" pitchFamily="2" charset="77"/>
                <a:ea typeface="+mn-ea"/>
                <a:cs typeface="+mn-cs"/>
              </a:defRPr>
            </a:lvl3pPr>
            <a:lvl4pPr marL="1600200" indent="-228600" algn="l" defTabSz="914400" rtl="0" eaLnBrk="1" latinLnBrk="0" hangingPunct="1">
              <a:lnSpc>
                <a:spcPct val="90000"/>
              </a:lnSpc>
              <a:spcBef>
                <a:spcPts val="500"/>
              </a:spcBef>
              <a:buClr>
                <a:srgbClr val="EEB211"/>
              </a:buClr>
              <a:buFont typeface="Wingdings" pitchFamily="2" charset="2"/>
              <a:buChar char="§"/>
              <a:defRPr sz="1800" kern="1200">
                <a:solidFill>
                  <a:schemeClr val="bg1"/>
                </a:solidFill>
                <a:latin typeface="Public Sans" pitchFamily="2" charset="77"/>
                <a:ea typeface="+mn-ea"/>
                <a:cs typeface="+mn-cs"/>
              </a:defRPr>
            </a:lvl4pPr>
            <a:lvl5pPr marL="2057400" indent="-228600" algn="l" defTabSz="914400" rtl="0" eaLnBrk="1" latinLnBrk="0" hangingPunct="1">
              <a:lnSpc>
                <a:spcPct val="90000"/>
              </a:lnSpc>
              <a:spcBef>
                <a:spcPts val="500"/>
              </a:spcBef>
              <a:buClr>
                <a:srgbClr val="EEB211"/>
              </a:buClr>
              <a:buFont typeface="Wingdings" pitchFamily="2" charset="2"/>
              <a:buChar char="§"/>
              <a:defRPr sz="1800" kern="1200">
                <a:solidFill>
                  <a:schemeClr val="bg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900" b="1" i="1" u="sng" dirty="0" smtClean="0"/>
              <a:t>Factors To Consider</a:t>
            </a:r>
          </a:p>
          <a:p>
            <a:pPr>
              <a:lnSpc>
                <a:spcPct val="150000"/>
              </a:lnSpc>
            </a:pPr>
            <a:r>
              <a:rPr lang="en-US" sz="2800" dirty="0" smtClean="0"/>
              <a:t>Connections Through </a:t>
            </a:r>
            <a:r>
              <a:rPr lang="en-US" sz="2800" dirty="0"/>
              <a:t>S</a:t>
            </a:r>
            <a:r>
              <a:rPr lang="en-US" sz="2800" dirty="0" smtClean="0"/>
              <a:t>hared </a:t>
            </a:r>
            <a:r>
              <a:rPr lang="en-US" sz="2800" dirty="0"/>
              <a:t>V</a:t>
            </a:r>
            <a:r>
              <a:rPr lang="en-US" sz="2800" dirty="0" smtClean="0"/>
              <a:t>alues</a:t>
            </a:r>
          </a:p>
          <a:p>
            <a:r>
              <a:rPr lang="en-US" sz="2800" dirty="0" smtClean="0"/>
              <a:t>Company’s Benefits </a:t>
            </a:r>
            <a:r>
              <a:rPr lang="en-US" sz="2800" dirty="0"/>
              <a:t>P</a:t>
            </a:r>
            <a:r>
              <a:rPr lang="en-US" sz="2800" dirty="0" smtClean="0"/>
              <a:t>lan</a:t>
            </a:r>
          </a:p>
          <a:p>
            <a:r>
              <a:rPr lang="en-US" sz="2800" dirty="0" smtClean="0"/>
              <a:t>Company’s Leadership</a:t>
            </a:r>
          </a:p>
          <a:p>
            <a:r>
              <a:rPr lang="en-US" sz="2800" dirty="0" smtClean="0"/>
              <a:t>News Articles</a:t>
            </a:r>
          </a:p>
          <a:p>
            <a:r>
              <a:rPr lang="en-US" sz="2800" dirty="0" smtClean="0"/>
              <a:t>Network Connections</a:t>
            </a:r>
            <a:endParaRPr lang="en-US"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799" y="276997"/>
            <a:ext cx="609600" cy="609600"/>
          </a:xfrm>
          <a:prstGeom prst="rect">
            <a:avLst/>
          </a:prstGeom>
        </p:spPr>
      </p:pic>
    </p:spTree>
    <p:extLst>
      <p:ext uri="{BB962C8B-B14F-4D97-AF65-F5344CB8AC3E}">
        <p14:creationId xmlns:p14="http://schemas.microsoft.com/office/powerpoint/2010/main" val="25471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674575" y="2580818"/>
            <a:ext cx="10067223" cy="3987215"/>
          </a:xfrm>
        </p:spPr>
        <p:txBody>
          <a:bodyPr/>
          <a:lstStyle/>
          <a:p>
            <a:pPr>
              <a:lnSpc>
                <a:spcPct val="100000"/>
              </a:lnSpc>
            </a:pPr>
            <a:r>
              <a:rPr lang="en-US" sz="2800" dirty="0" smtClean="0"/>
              <a:t>Read through the whole description</a:t>
            </a:r>
          </a:p>
          <a:p>
            <a:pPr>
              <a:lnSpc>
                <a:spcPct val="100000"/>
              </a:lnSpc>
            </a:pPr>
            <a:r>
              <a:rPr lang="en-US" sz="2800" dirty="0" smtClean="0"/>
              <a:t>Highlight the pieces of the job responsibilities that interest you</a:t>
            </a:r>
          </a:p>
          <a:p>
            <a:pPr>
              <a:lnSpc>
                <a:spcPct val="100000"/>
              </a:lnSpc>
            </a:pPr>
            <a:r>
              <a:rPr lang="en-US" sz="2800" dirty="0" smtClean="0"/>
              <a:t>Highlight the pieces of the qualifications that you match/could obtain prior to </a:t>
            </a:r>
            <a:r>
              <a:rPr lang="en-US" sz="2800" dirty="0" smtClean="0"/>
              <a:t>or shortly after starting</a:t>
            </a:r>
            <a:endParaRPr lang="en-US" sz="2800" dirty="0" smtClean="0"/>
          </a:p>
          <a:p>
            <a:pPr>
              <a:lnSpc>
                <a:spcPct val="100000"/>
              </a:lnSpc>
            </a:pPr>
            <a:r>
              <a:rPr lang="en-US" sz="2800" dirty="0" smtClean="0"/>
              <a:t>Look at the proportion of highlighted to non-highlighted portions</a:t>
            </a:r>
            <a:endParaRPr lang="en-US" sz="2800" dirty="0"/>
          </a:p>
        </p:txBody>
      </p:sp>
      <p:sp>
        <p:nvSpPr>
          <p:cNvPr id="3" name="Title 2"/>
          <p:cNvSpPr>
            <a:spLocks noGrp="1"/>
          </p:cNvSpPr>
          <p:nvPr>
            <p:ph type="ctrTitle"/>
          </p:nvPr>
        </p:nvSpPr>
        <p:spPr/>
        <p:txBody>
          <a:bodyPr/>
          <a:lstStyle/>
          <a:p>
            <a:r>
              <a:rPr lang="en-US" dirty="0" smtClean="0"/>
              <a:t>JOB DESCRIPTION ANLYSIS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0227" y="320414"/>
            <a:ext cx="609600" cy="609600"/>
          </a:xfrm>
          <a:prstGeom prst="rect">
            <a:avLst/>
          </a:prstGeom>
        </p:spPr>
      </p:pic>
    </p:spTree>
    <p:extLst>
      <p:ext uri="{BB962C8B-B14F-4D97-AF65-F5344CB8AC3E}">
        <p14:creationId xmlns:p14="http://schemas.microsoft.com/office/powerpoint/2010/main" val="6159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782691C-9CE3-4998-BC82-305A16E6D340}"/>
              </a:ext>
            </a:extLst>
          </p:cNvPr>
          <p:cNvSpPr>
            <a:spLocks noGrp="1"/>
          </p:cNvSpPr>
          <p:nvPr>
            <p:ph sz="half" idx="10"/>
          </p:nvPr>
        </p:nvSpPr>
        <p:spPr>
          <a:xfrm>
            <a:off x="321819" y="1058138"/>
            <a:ext cx="10067223" cy="1706834"/>
          </a:xfrm>
        </p:spPr>
        <p:txBody>
          <a:bodyPr/>
          <a:lstStyle/>
          <a:p>
            <a:pPr marL="0" indent="0">
              <a:buNone/>
            </a:pPr>
            <a:r>
              <a:rPr lang="en-US" dirty="0"/>
              <a:t>Alumni who have graduated more than 5 years ago, can contact Alumni Association for career questions and assistance</a:t>
            </a:r>
          </a:p>
          <a:p>
            <a:pPr marL="0" indent="0">
              <a:buNone/>
            </a:pPr>
            <a:r>
              <a:rPr lang="en-US" dirty="0">
                <a:hlinkClick r:id="rId4"/>
              </a:rPr>
              <a:t>https://www.alumni.albany.edu/s/1642/bp19/home.aspx?sid=1642&amp;gid=2</a:t>
            </a:r>
            <a:endParaRPr lang="en-US" dirty="0"/>
          </a:p>
          <a:p>
            <a:pPr marL="0" indent="0">
              <a:buNone/>
            </a:pPr>
            <a:endParaRPr lang="en-US" dirty="0"/>
          </a:p>
          <a:p>
            <a:pPr marL="0" indent="0">
              <a:buNone/>
            </a:pPr>
            <a:endParaRPr lang="en-US" dirty="0"/>
          </a:p>
        </p:txBody>
      </p:sp>
      <p:pic>
        <p:nvPicPr>
          <p:cNvPr id="5" name="Picture 4" descr="A person holding a sign&#10;&#10;Description automatically generated">
            <a:extLst>
              <a:ext uri="{FF2B5EF4-FFF2-40B4-BE49-F238E27FC236}">
                <a16:creationId xmlns:a16="http://schemas.microsoft.com/office/drawing/2014/main" xmlns="" id="{7C2B707F-5DAB-4AD5-8B36-3E9F6F9B7F36}"/>
              </a:ext>
            </a:extLst>
          </p:cNvPr>
          <p:cNvPicPr>
            <a:picLocks noChangeAspect="1"/>
          </p:cNvPicPr>
          <p:nvPr/>
        </p:nvPicPr>
        <p:blipFill rotWithShape="1">
          <a:blip r:embed="rId5"/>
          <a:srcRect t="9594"/>
          <a:stretch/>
        </p:blipFill>
        <p:spPr>
          <a:xfrm>
            <a:off x="1446210" y="2373086"/>
            <a:ext cx="9299579" cy="4254338"/>
          </a:xfrm>
          <a:prstGeom prst="rect">
            <a:avLst/>
          </a:prstGeom>
        </p:spPr>
      </p:pic>
      <p:pic>
        <p:nvPicPr>
          <p:cNvPr id="4" name="Slide 19 Interview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0580" y="442874"/>
            <a:ext cx="609600" cy="609600"/>
          </a:xfrm>
          <a:prstGeom prst="rect">
            <a:avLst/>
          </a:prstGeom>
        </p:spPr>
      </p:pic>
    </p:spTree>
    <p:extLst>
      <p:ext uri="{BB962C8B-B14F-4D97-AF65-F5344CB8AC3E}">
        <p14:creationId xmlns:p14="http://schemas.microsoft.com/office/powerpoint/2010/main" val="408533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83CC733-2D87-0042-8FED-FFE8C9509E39}" vid="{C3FC496F-730F-E042-ADB1-C58B587EE2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UAlbany PowerPoint Template 2019 16x9</Template>
  <TotalTime>3067</TotalTime>
  <Words>816</Words>
  <Application>Microsoft Office PowerPoint</Application>
  <PresentationFormat>Widescreen</PresentationFormat>
  <Paragraphs>70</Paragraphs>
  <Slides>9</Slides>
  <Notes>8</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Wingdings</vt:lpstr>
      <vt:lpstr>Public Sans</vt:lpstr>
      <vt:lpstr>Arial Narrow</vt:lpstr>
      <vt:lpstr>Calibri</vt:lpstr>
      <vt:lpstr>Office Theme</vt:lpstr>
      <vt:lpstr>JOB SEARCHING</vt:lpstr>
      <vt:lpstr>JOB SEARCHING</vt:lpstr>
      <vt:lpstr>JOB SEARCHING &amp; NETWORKING</vt:lpstr>
      <vt:lpstr>CAREER EXPLORATION</vt:lpstr>
      <vt:lpstr>INFORMATIONAL INTERVIEWS</vt:lpstr>
      <vt:lpstr>INDUSTRY RESEARCH</vt:lpstr>
      <vt:lpstr>COMPANY RESEARCH</vt:lpstr>
      <vt:lpstr>JOB DESCRIPTION ANLYSIS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Brian J</dc:creator>
  <cp:lastModifiedBy>Carson, Stephanie</cp:lastModifiedBy>
  <cp:revision>103</cp:revision>
  <dcterms:created xsi:type="dcterms:W3CDTF">2019-09-23T16:59:44Z</dcterms:created>
  <dcterms:modified xsi:type="dcterms:W3CDTF">2020-09-18T19:02:19Z</dcterms:modified>
</cp:coreProperties>
</file>