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Poppins Light" panose="02000000000000000000" pitchFamily="2" charset="77"/>
      <p:regular r:id="rId18"/>
    </p:embeddedFont>
    <p:embeddedFont>
      <p:font typeface="Poppins Medium" panose="02000000000000000000" pitchFamily="2" charset="77"/>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5" autoAdjust="0"/>
  </p:normalViewPr>
  <p:slideViewPr>
    <p:cSldViewPr>
      <p:cViewPr varScale="1">
        <p:scale>
          <a:sx n="70" d="100"/>
          <a:sy n="70" d="100"/>
        </p:scale>
        <p:origin x="84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11545210" y="0"/>
            <a:ext cx="6742790" cy="10287000"/>
            <a:chOff x="0" y="0"/>
            <a:chExt cx="8990387" cy="13716000"/>
          </a:xfrm>
        </p:grpSpPr>
        <p:pic>
          <p:nvPicPr>
            <p:cNvPr id="3" name="Picture 3"/>
            <p:cNvPicPr>
              <a:picLocks noChangeAspect="1"/>
            </p:cNvPicPr>
            <p:nvPr/>
          </p:nvPicPr>
          <p:blipFill>
            <a:blip r:embed="rId2"/>
            <a:srcRect l="28123" r="28123"/>
            <a:stretch>
              <a:fillRect/>
            </a:stretch>
          </p:blipFill>
          <p:spPr>
            <a:xfrm>
              <a:off x="0" y="0"/>
              <a:ext cx="8990387" cy="13716000"/>
            </a:xfrm>
            <a:prstGeom prst="rect">
              <a:avLst/>
            </a:prstGeom>
          </p:spPr>
        </p:pic>
      </p:grpSp>
      <p:sp>
        <p:nvSpPr>
          <p:cNvPr id="4" name="TextBox 4"/>
          <p:cNvSpPr txBox="1"/>
          <p:nvPr/>
        </p:nvSpPr>
        <p:spPr>
          <a:xfrm>
            <a:off x="1028700" y="2081784"/>
            <a:ext cx="10122006" cy="5403850"/>
          </a:xfrm>
          <a:prstGeom prst="rect">
            <a:avLst/>
          </a:prstGeom>
        </p:spPr>
        <p:txBody>
          <a:bodyPr lIns="0" tIns="0" rIns="0" bIns="0" rtlCol="0" anchor="t">
            <a:spAutoFit/>
          </a:bodyPr>
          <a:lstStyle/>
          <a:p>
            <a:pPr>
              <a:lnSpc>
                <a:spcPts val="14000"/>
              </a:lnSpc>
            </a:pPr>
            <a:r>
              <a:rPr lang="en-US" sz="14000" spc="-238">
                <a:solidFill>
                  <a:srgbClr val="586603"/>
                </a:solidFill>
                <a:latin typeface="Marcellus Bold Italics"/>
              </a:rPr>
              <a:t>How to Construct a Cover Letter</a:t>
            </a:r>
          </a:p>
        </p:txBody>
      </p:sp>
      <p:sp>
        <p:nvSpPr>
          <p:cNvPr id="5" name="TextBox 5"/>
          <p:cNvSpPr txBox="1"/>
          <p:nvPr/>
        </p:nvSpPr>
        <p:spPr>
          <a:xfrm>
            <a:off x="1028700" y="8681760"/>
            <a:ext cx="9528438" cy="390413"/>
          </a:xfrm>
          <a:prstGeom prst="rect">
            <a:avLst/>
          </a:prstGeom>
        </p:spPr>
        <p:txBody>
          <a:bodyPr lIns="0" tIns="0" rIns="0" bIns="0" rtlCol="0" anchor="t">
            <a:spAutoFit/>
          </a:bodyPr>
          <a:lstStyle/>
          <a:p>
            <a:pPr>
              <a:lnSpc>
                <a:spcPts val="3120"/>
              </a:lnSpc>
            </a:pPr>
            <a:r>
              <a:rPr lang="en-US" sz="2400" spc="336">
                <a:solidFill>
                  <a:srgbClr val="586603"/>
                </a:solidFill>
                <a:latin typeface="Poppins Medium"/>
              </a:rPr>
              <a:t>JOSEF KORBEL SCHOOL OF INTERNATIONAL STUDIES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sp>
        <p:nvSpPr>
          <p:cNvPr id="2" name="TextBox 2"/>
          <p:cNvSpPr txBox="1"/>
          <p:nvPr/>
        </p:nvSpPr>
        <p:spPr>
          <a:xfrm>
            <a:off x="3326348" y="8850630"/>
            <a:ext cx="11635304"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586603"/>
                </a:solidFill>
                <a:latin typeface="Poppins Light Italics"/>
              </a:rPr>
              <a:t>Body Paragraph Example</a:t>
            </a:r>
          </a:p>
        </p:txBody>
      </p:sp>
      <p:sp>
        <p:nvSpPr>
          <p:cNvPr id="3" name="TextBox 3"/>
          <p:cNvSpPr txBox="1"/>
          <p:nvPr/>
        </p:nvSpPr>
        <p:spPr>
          <a:xfrm>
            <a:off x="1028700" y="3030855"/>
            <a:ext cx="16230600" cy="41776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Poppins Light Italics"/>
              </a:rPr>
              <a:t>I would bring project management experience and my proven ability to gain the trust of local communities to this project. For example, as Regional Assistant in Panama, I quickly realized that before I could jump headfirst into projects, I needed to first develop relationships with my coworkers. This meant taking the time to talk to them about their families, their plans for the organization, and their lives, while also sharing information about myself. With the trust of the group, I effectively managed the six-person local team to successfully run the office while developing new projects and organizational structures. These included new budget management plans, database systems, work plans, and communication strategies to liaise between the Panamanian team and the U.S. branch of the organization. With the support of the local team, we developed relationships with subsistence farmers in surrounding communities, developing the first regional Farmers Fair Trade Association.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10956687" y="0"/>
            <a:ext cx="7331313" cy="10287000"/>
            <a:chOff x="0" y="0"/>
            <a:chExt cx="9775084" cy="13716000"/>
          </a:xfrm>
        </p:grpSpPr>
        <p:pic>
          <p:nvPicPr>
            <p:cNvPr id="3" name="Picture 3"/>
            <p:cNvPicPr>
              <a:picLocks noChangeAspect="1"/>
            </p:cNvPicPr>
            <p:nvPr/>
          </p:nvPicPr>
          <p:blipFill>
            <a:blip r:embed="rId2"/>
            <a:srcRect l="59666" r="10000"/>
            <a:stretch>
              <a:fillRect/>
            </a:stretch>
          </p:blipFill>
          <p:spPr>
            <a:xfrm>
              <a:off x="0" y="0"/>
              <a:ext cx="9775084" cy="13716000"/>
            </a:xfrm>
            <a:prstGeom prst="rect">
              <a:avLst/>
            </a:prstGeom>
          </p:spPr>
        </p:pic>
      </p:grpSp>
      <p:grpSp>
        <p:nvGrpSpPr>
          <p:cNvPr id="4" name="Group 4"/>
          <p:cNvGrpSpPr/>
          <p:nvPr/>
        </p:nvGrpSpPr>
        <p:grpSpPr>
          <a:xfrm>
            <a:off x="1678328" y="1114426"/>
            <a:ext cx="8386912" cy="8058149"/>
            <a:chOff x="0" y="0"/>
            <a:chExt cx="11182550" cy="10744198"/>
          </a:xfrm>
        </p:grpSpPr>
        <p:sp>
          <p:nvSpPr>
            <p:cNvPr id="5" name="TextBox 5"/>
            <p:cNvSpPr txBox="1"/>
            <p:nvPr/>
          </p:nvSpPr>
          <p:spPr>
            <a:xfrm>
              <a:off x="0" y="-9525"/>
              <a:ext cx="9955754" cy="1165225"/>
            </a:xfrm>
            <a:prstGeom prst="rect">
              <a:avLst/>
            </a:prstGeom>
          </p:spPr>
          <p:txBody>
            <a:bodyPr lIns="0" tIns="0" rIns="0" bIns="0" rtlCol="0" anchor="t">
              <a:spAutoFit/>
            </a:bodyPr>
            <a:lstStyle/>
            <a:p>
              <a:pPr>
                <a:lnSpc>
                  <a:spcPts val="6839"/>
                </a:lnSpc>
              </a:pPr>
              <a:r>
                <a:rPr lang="en-US" sz="5700" spc="-96">
                  <a:solidFill>
                    <a:srgbClr val="586603"/>
                  </a:solidFill>
                  <a:latin typeface="Marcellus Italics"/>
                </a:rPr>
                <a:t>Concluding Paragraph</a:t>
              </a:r>
            </a:p>
          </p:txBody>
        </p:sp>
        <p:sp>
          <p:nvSpPr>
            <p:cNvPr id="6" name="TextBox 6"/>
            <p:cNvSpPr txBox="1"/>
            <p:nvPr/>
          </p:nvSpPr>
          <p:spPr>
            <a:xfrm>
              <a:off x="0" y="1837053"/>
              <a:ext cx="11182550" cy="8907145"/>
            </a:xfrm>
            <a:prstGeom prst="rect">
              <a:avLst/>
            </a:prstGeom>
          </p:spPr>
          <p:txBody>
            <a:bodyPr lIns="0" tIns="0" rIns="0" bIns="0" rtlCol="0" anchor="t">
              <a:spAutoFit/>
            </a:bodyPr>
            <a:lstStyle/>
            <a:p>
              <a:pPr marL="396240" lvl="1" indent="-198120">
                <a:lnSpc>
                  <a:spcPts val="3359"/>
                </a:lnSpc>
                <a:buFont typeface="Arial"/>
                <a:buChar char="•"/>
              </a:pPr>
              <a:r>
                <a:rPr lang="en-US" sz="2400">
                  <a:solidFill>
                    <a:srgbClr val="586603"/>
                  </a:solidFill>
                  <a:latin typeface="Poppins Light Italics"/>
                </a:rPr>
                <a:t>Keep it short</a:t>
              </a:r>
            </a:p>
            <a:p>
              <a:pPr marL="396240" lvl="1" indent="-198120">
                <a:lnSpc>
                  <a:spcPts val="3359"/>
                </a:lnSpc>
                <a:buFont typeface="Arial"/>
                <a:buChar char="•"/>
              </a:pPr>
              <a:r>
                <a:rPr lang="en-US" sz="2400">
                  <a:solidFill>
                    <a:srgbClr val="586603"/>
                  </a:solidFill>
                  <a:latin typeface="Poppins Light Italics"/>
                </a:rPr>
                <a:t>Summarize interest</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Again, I am pursuing this position specifically because of the exciting opportunity to use mystrong intercultural communication skills to work with indigenous populations in the field.</a:t>
              </a:r>
            </a:p>
            <a:p>
              <a:pPr marL="396240" lvl="1" indent="-198120">
                <a:lnSpc>
                  <a:spcPts val="3359"/>
                </a:lnSpc>
                <a:buFont typeface="Arial"/>
                <a:buChar char="•"/>
              </a:pPr>
              <a:r>
                <a:rPr lang="en-US" sz="2400">
                  <a:solidFill>
                    <a:srgbClr val="586603"/>
                  </a:solidFill>
                  <a:latin typeface="Poppins Light Italics"/>
                </a:rPr>
                <a:t>Address any requested inforamtion </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I would be available between June and August to complete this internship.</a:t>
              </a:r>
            </a:p>
            <a:p>
              <a:pPr marL="396240" lvl="1" indent="-198120">
                <a:lnSpc>
                  <a:spcPts val="3359"/>
                </a:lnSpc>
                <a:buFont typeface="Arial"/>
                <a:buChar char="•"/>
              </a:pPr>
              <a:r>
                <a:rPr lang="en-US" sz="2400">
                  <a:solidFill>
                    <a:srgbClr val="586603"/>
                  </a:solidFill>
                  <a:latin typeface="Poppins Light Italics"/>
                </a:rPr>
                <a:t>Say thank you</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Thank you for your consideration of my application...</a:t>
              </a:r>
            </a:p>
            <a:p>
              <a:pPr marL="396240" lvl="1" indent="-198120">
                <a:lnSpc>
                  <a:spcPts val="3359"/>
                </a:lnSpc>
                <a:buFont typeface="Arial"/>
                <a:buChar char="•"/>
              </a:pPr>
              <a:r>
                <a:rPr lang="en-US" sz="2400">
                  <a:solidFill>
                    <a:srgbClr val="586603"/>
                  </a:solidFill>
                  <a:latin typeface="Poppins Light Italics"/>
                </a:rPr>
                <a:t>Follow up</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I look forward to interviewing with you and the entire search committee and will contact youearly next week if I haven’t heard from you.</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sp>
        <p:nvSpPr>
          <p:cNvPr id="2" name="TextBox 2"/>
          <p:cNvSpPr txBox="1"/>
          <p:nvPr/>
        </p:nvSpPr>
        <p:spPr>
          <a:xfrm>
            <a:off x="3326348" y="8850630"/>
            <a:ext cx="11635304"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586603"/>
                </a:solidFill>
                <a:latin typeface="Poppins Light Italics"/>
              </a:rPr>
              <a:t>Concluding Paragraph Example</a:t>
            </a:r>
          </a:p>
        </p:txBody>
      </p:sp>
      <p:sp>
        <p:nvSpPr>
          <p:cNvPr id="3" name="TextBox 3"/>
          <p:cNvSpPr txBox="1"/>
          <p:nvPr/>
        </p:nvSpPr>
        <p:spPr>
          <a:xfrm>
            <a:off x="1028700" y="4288155"/>
            <a:ext cx="16230600" cy="16630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Poppins Light Italics"/>
              </a:rPr>
              <a:t>I have attached my resume and am available for an in-person interview within short notice. My salary requirements are flexible and would depend on the benefits package. I will be graduating in June, relocating to Washington, DC and will be available to start immediately thereafter. I look forward to hearing from you soon. Thank you for your consideration.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137161" y="-13524"/>
            <a:ext cx="4787462" cy="10287000"/>
            <a:chOff x="0" y="0"/>
            <a:chExt cx="6383282" cy="13716000"/>
          </a:xfrm>
        </p:grpSpPr>
        <p:pic>
          <p:nvPicPr>
            <p:cNvPr id="3" name="Picture 3"/>
            <p:cNvPicPr>
              <a:picLocks noChangeAspect="1"/>
            </p:cNvPicPr>
            <p:nvPr/>
          </p:nvPicPr>
          <p:blipFill>
            <a:blip r:embed="rId2"/>
            <a:srcRect r="53461"/>
            <a:stretch>
              <a:fillRect/>
            </a:stretch>
          </p:blipFill>
          <p:spPr>
            <a:xfrm>
              <a:off x="0" y="0"/>
              <a:ext cx="6383282" cy="13716000"/>
            </a:xfrm>
            <a:prstGeom prst="rect">
              <a:avLst/>
            </a:prstGeom>
          </p:spPr>
        </p:pic>
      </p:grpSp>
      <p:sp>
        <p:nvSpPr>
          <p:cNvPr id="4" name="TextBox 4"/>
          <p:cNvSpPr txBox="1"/>
          <p:nvPr/>
        </p:nvSpPr>
        <p:spPr>
          <a:xfrm>
            <a:off x="4966346" y="894308"/>
            <a:ext cx="12292954" cy="993775"/>
          </a:xfrm>
          <a:prstGeom prst="rect">
            <a:avLst/>
          </a:prstGeom>
        </p:spPr>
        <p:txBody>
          <a:bodyPr lIns="0" tIns="0" rIns="0" bIns="0" rtlCol="0" anchor="t">
            <a:spAutoFit/>
          </a:bodyPr>
          <a:lstStyle/>
          <a:p>
            <a:pPr>
              <a:lnSpc>
                <a:spcPts val="7700"/>
              </a:lnSpc>
            </a:pPr>
            <a:r>
              <a:rPr lang="en-US" sz="7000" spc="-119">
                <a:solidFill>
                  <a:srgbClr val="586603"/>
                </a:solidFill>
                <a:latin typeface="Marcellus Bold Italics"/>
              </a:rPr>
              <a:t>What is a Cover Letter?</a:t>
            </a:r>
          </a:p>
        </p:txBody>
      </p:sp>
      <p:grpSp>
        <p:nvGrpSpPr>
          <p:cNvPr id="5" name="Group 5"/>
          <p:cNvGrpSpPr/>
          <p:nvPr/>
        </p:nvGrpSpPr>
        <p:grpSpPr>
          <a:xfrm>
            <a:off x="5181600" y="3210922"/>
            <a:ext cx="5091827" cy="4822649"/>
            <a:chOff x="0" y="0"/>
            <a:chExt cx="6789102" cy="6430198"/>
          </a:xfrm>
        </p:grpSpPr>
        <p:sp>
          <p:nvSpPr>
            <p:cNvPr id="6" name="TextBox 6"/>
            <p:cNvSpPr txBox="1"/>
            <p:nvPr/>
          </p:nvSpPr>
          <p:spPr>
            <a:xfrm>
              <a:off x="0" y="0"/>
              <a:ext cx="6789102" cy="581356"/>
            </a:xfrm>
            <a:prstGeom prst="rect">
              <a:avLst/>
            </a:prstGeom>
          </p:spPr>
          <p:txBody>
            <a:bodyPr lIns="0" tIns="0" rIns="0" bIns="0" rtlCol="0" anchor="t">
              <a:spAutoFit/>
            </a:bodyPr>
            <a:lstStyle/>
            <a:p>
              <a:pPr>
                <a:lnSpc>
                  <a:spcPts val="3360"/>
                </a:lnSpc>
              </a:pPr>
              <a:r>
                <a:rPr lang="en-US" sz="3200" spc="-47" dirty="0">
                  <a:solidFill>
                    <a:srgbClr val="586603"/>
                  </a:solidFill>
                  <a:latin typeface="Poppins Medium Bold Italics"/>
                </a:rPr>
                <a:t>What a Cover Letter Should Do</a:t>
              </a:r>
            </a:p>
          </p:txBody>
        </p:sp>
        <p:sp>
          <p:nvSpPr>
            <p:cNvPr id="7" name="TextBox 7"/>
            <p:cNvSpPr txBox="1"/>
            <p:nvPr/>
          </p:nvSpPr>
          <p:spPr>
            <a:xfrm>
              <a:off x="0" y="1798332"/>
              <a:ext cx="6789102" cy="4631866"/>
            </a:xfrm>
            <a:prstGeom prst="rect">
              <a:avLst/>
            </a:prstGeom>
          </p:spPr>
          <p:txBody>
            <a:bodyPr lIns="0" tIns="0" rIns="0" bIns="0" rtlCol="0" anchor="t">
              <a:spAutoFit/>
            </a:bodyPr>
            <a:lstStyle/>
            <a:p>
              <a:pPr marL="396240" lvl="1" indent="-198120">
                <a:lnSpc>
                  <a:spcPts val="3359"/>
                </a:lnSpc>
                <a:buFont typeface="Arial"/>
                <a:buChar char="•"/>
              </a:pPr>
              <a:r>
                <a:rPr lang="en-US" sz="2800" dirty="0">
                  <a:solidFill>
                    <a:srgbClr val="586603"/>
                  </a:solidFill>
                  <a:latin typeface="Poppins Light Italics"/>
                </a:rPr>
                <a:t>It should convince the reader of 3 main things</a:t>
              </a:r>
            </a:p>
            <a:p>
              <a:pPr marL="792480" lvl="2" indent="-264160">
                <a:lnSpc>
                  <a:spcPts val="3359"/>
                </a:lnSpc>
                <a:buFont typeface="Arial"/>
                <a:buChar char="⚬"/>
              </a:pPr>
              <a:r>
                <a:rPr lang="en-US" sz="2800" dirty="0">
                  <a:solidFill>
                    <a:srgbClr val="586603"/>
                  </a:solidFill>
                  <a:latin typeface="Poppins Light Italics"/>
                </a:rPr>
                <a:t>You want the job and want to work for their organization</a:t>
              </a:r>
            </a:p>
            <a:p>
              <a:pPr marL="792480" lvl="2" indent="-264160">
                <a:lnSpc>
                  <a:spcPts val="3359"/>
                </a:lnSpc>
                <a:buFont typeface="Arial"/>
                <a:buChar char="⚬"/>
              </a:pPr>
              <a:r>
                <a:rPr lang="en-US" sz="2800" dirty="0">
                  <a:solidFill>
                    <a:srgbClr val="586603"/>
                  </a:solidFill>
                  <a:latin typeface="Poppins Light Italics"/>
                </a:rPr>
                <a:t>You have the skills and the knowledge to do a great job</a:t>
              </a:r>
            </a:p>
            <a:p>
              <a:pPr marL="792480" lvl="2" indent="-264160">
                <a:lnSpc>
                  <a:spcPts val="3359"/>
                </a:lnSpc>
                <a:buFont typeface="Arial"/>
                <a:buChar char="⚬"/>
              </a:pPr>
              <a:r>
                <a:rPr lang="en-US" sz="2800" dirty="0">
                  <a:solidFill>
                    <a:srgbClr val="586603"/>
                  </a:solidFill>
                  <a:latin typeface="Poppins Light Italics"/>
                </a:rPr>
                <a:t>You're a fit for the job and the organization</a:t>
              </a:r>
            </a:p>
          </p:txBody>
        </p:sp>
      </p:grpSp>
      <p:sp>
        <p:nvSpPr>
          <p:cNvPr id="8" name="TextBox 8"/>
          <p:cNvSpPr txBox="1"/>
          <p:nvPr/>
        </p:nvSpPr>
        <p:spPr>
          <a:xfrm>
            <a:off x="11517845" y="3210922"/>
            <a:ext cx="5091827" cy="872034"/>
          </a:xfrm>
          <a:prstGeom prst="rect">
            <a:avLst/>
          </a:prstGeom>
        </p:spPr>
        <p:txBody>
          <a:bodyPr lIns="0" tIns="0" rIns="0" bIns="0" rtlCol="0" anchor="t">
            <a:spAutoFit/>
          </a:bodyPr>
          <a:lstStyle/>
          <a:p>
            <a:pPr>
              <a:lnSpc>
                <a:spcPts val="3360"/>
              </a:lnSpc>
            </a:pPr>
            <a:r>
              <a:rPr lang="en-US" sz="3200" spc="-47" dirty="0">
                <a:solidFill>
                  <a:srgbClr val="586603"/>
                </a:solidFill>
                <a:latin typeface="Poppins Medium Bold Italics"/>
              </a:rPr>
              <a:t>Statement of Interest vs. Cover Letter</a:t>
            </a:r>
          </a:p>
        </p:txBody>
      </p:sp>
      <p:sp>
        <p:nvSpPr>
          <p:cNvPr id="9" name="TextBox 9"/>
          <p:cNvSpPr txBox="1"/>
          <p:nvPr/>
        </p:nvSpPr>
        <p:spPr>
          <a:xfrm>
            <a:off x="11494410" y="4545955"/>
            <a:ext cx="5091827" cy="3909917"/>
          </a:xfrm>
          <a:prstGeom prst="rect">
            <a:avLst/>
          </a:prstGeom>
        </p:spPr>
        <p:txBody>
          <a:bodyPr lIns="0" tIns="0" rIns="0" bIns="0" rtlCol="0" anchor="t">
            <a:spAutoFit/>
          </a:bodyPr>
          <a:lstStyle/>
          <a:p>
            <a:pPr marL="396240" lvl="1" indent="-198120">
              <a:lnSpc>
                <a:spcPts val="3359"/>
              </a:lnSpc>
              <a:buFont typeface="Arial"/>
              <a:buChar char="•"/>
            </a:pPr>
            <a:r>
              <a:rPr lang="en-US" sz="2800" dirty="0">
                <a:solidFill>
                  <a:srgbClr val="586603"/>
                </a:solidFill>
                <a:latin typeface="Poppins Light Italics"/>
              </a:rPr>
              <a:t>A letter of interest is not the same as a cover letter</a:t>
            </a:r>
          </a:p>
          <a:p>
            <a:pPr marL="396240" lvl="1" indent="-198120">
              <a:lnSpc>
                <a:spcPts val="3359"/>
              </a:lnSpc>
              <a:buFont typeface="Arial"/>
              <a:buChar char="•"/>
            </a:pPr>
            <a:r>
              <a:rPr lang="en-US" sz="2800" dirty="0">
                <a:solidFill>
                  <a:srgbClr val="586603"/>
                </a:solidFill>
                <a:latin typeface="Poppins Light Italics"/>
              </a:rPr>
              <a:t>A cover letter is responsive to a certain job requirement while a letter of interest is an inquiry of a position</a:t>
            </a:r>
          </a:p>
          <a:p>
            <a:pPr marL="396240" lvl="1" indent="-198120">
              <a:lnSpc>
                <a:spcPts val="3359"/>
              </a:lnSpc>
              <a:buFont typeface="Arial"/>
              <a:buChar char="•"/>
            </a:pPr>
            <a:r>
              <a:rPr lang="en-US" sz="2800" dirty="0">
                <a:solidFill>
                  <a:srgbClr val="586603"/>
                </a:solidFill>
                <a:latin typeface="Poppins Light Italics"/>
              </a:rPr>
              <a:t>A cover letter has more guidelines</a:t>
            </a:r>
          </a:p>
          <a:p>
            <a:pPr marL="396240" lvl="1" indent="-198120">
              <a:lnSpc>
                <a:spcPts val="3359"/>
              </a:lnSpc>
              <a:buFont typeface="Arial"/>
              <a:buChar char="•"/>
            </a:pPr>
            <a:r>
              <a:rPr lang="en-US" sz="2800" dirty="0">
                <a:solidFill>
                  <a:srgbClr val="586603"/>
                </a:solidFill>
                <a:latin typeface="Poppins Light Italics"/>
              </a:rPr>
              <a:t>Similar construction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946223" y="4320617"/>
            <a:ext cx="19377414" cy="8570878"/>
            <a:chOff x="0" y="0"/>
            <a:chExt cx="25836552" cy="11427837"/>
          </a:xfrm>
        </p:grpSpPr>
        <p:sp>
          <p:nvSpPr>
            <p:cNvPr id="3" name="TextBox 3"/>
            <p:cNvSpPr txBox="1"/>
            <p:nvPr/>
          </p:nvSpPr>
          <p:spPr>
            <a:xfrm>
              <a:off x="1958819" y="936073"/>
              <a:ext cx="5486983" cy="2905362"/>
            </a:xfrm>
            <a:prstGeom prst="rect">
              <a:avLst/>
            </a:prstGeom>
          </p:spPr>
          <p:txBody>
            <a:bodyPr lIns="0" tIns="0" rIns="0" bIns="0" rtlCol="0" anchor="t">
              <a:spAutoFit/>
            </a:bodyPr>
            <a:lstStyle/>
            <a:p>
              <a:pPr marL="693420" lvl="1" indent="-346710">
                <a:lnSpc>
                  <a:spcPts val="5879"/>
                </a:lnSpc>
                <a:buFont typeface="Arial"/>
                <a:buChar char="•"/>
              </a:pPr>
              <a:r>
                <a:rPr lang="en-US" sz="4199">
                  <a:solidFill>
                    <a:srgbClr val="586603"/>
                  </a:solidFill>
                  <a:latin typeface="Poppins Light Italics"/>
                </a:rPr>
                <a:t>Header</a:t>
              </a:r>
            </a:p>
            <a:p>
              <a:pPr>
                <a:lnSpc>
                  <a:spcPts val="5879"/>
                </a:lnSpc>
              </a:pPr>
              <a:endParaRPr lang="en-US" sz="4199">
                <a:solidFill>
                  <a:srgbClr val="586603"/>
                </a:solidFill>
                <a:latin typeface="Poppins Light Italics"/>
              </a:endParaRPr>
            </a:p>
            <a:p>
              <a:pPr marL="693420" lvl="1" indent="-346710">
                <a:lnSpc>
                  <a:spcPts val="5879"/>
                </a:lnSpc>
                <a:buFont typeface="Arial"/>
                <a:buChar char="•"/>
              </a:pPr>
              <a:r>
                <a:rPr lang="en-US" sz="4199">
                  <a:solidFill>
                    <a:srgbClr val="586603"/>
                  </a:solidFill>
                  <a:latin typeface="Poppins Light Italics"/>
                </a:rPr>
                <a:t>Salutation</a:t>
              </a:r>
            </a:p>
          </p:txBody>
        </p:sp>
        <p:sp>
          <p:nvSpPr>
            <p:cNvPr id="4" name="TextBox 4"/>
            <p:cNvSpPr txBox="1"/>
            <p:nvPr/>
          </p:nvSpPr>
          <p:spPr>
            <a:xfrm>
              <a:off x="10174784" y="936073"/>
              <a:ext cx="5486983" cy="6442745"/>
            </a:xfrm>
            <a:prstGeom prst="rect">
              <a:avLst/>
            </a:prstGeom>
          </p:spPr>
          <p:txBody>
            <a:bodyPr lIns="0" tIns="0" rIns="0" bIns="0" rtlCol="0" anchor="t">
              <a:spAutoFit/>
            </a:bodyPr>
            <a:lstStyle/>
            <a:p>
              <a:pPr marL="693420" lvl="1" indent="-346710">
                <a:lnSpc>
                  <a:spcPts val="5879"/>
                </a:lnSpc>
                <a:buFont typeface="Arial"/>
                <a:buChar char="•"/>
              </a:pPr>
              <a:r>
                <a:rPr lang="en-US" sz="4199">
                  <a:solidFill>
                    <a:srgbClr val="586603"/>
                  </a:solidFill>
                  <a:latin typeface="Poppins Light Italics"/>
                </a:rPr>
                <a:t>Introductory paragraph </a:t>
              </a:r>
            </a:p>
            <a:p>
              <a:pPr>
                <a:lnSpc>
                  <a:spcPts val="3403"/>
                </a:lnSpc>
              </a:pPr>
              <a:endParaRPr lang="en-US" sz="4199">
                <a:solidFill>
                  <a:srgbClr val="586603"/>
                </a:solidFill>
                <a:latin typeface="Poppins Light Italics"/>
              </a:endParaRPr>
            </a:p>
            <a:p>
              <a:pPr marL="693420" lvl="1" indent="-346710">
                <a:lnSpc>
                  <a:spcPts val="5879"/>
                </a:lnSpc>
                <a:buFont typeface="Arial"/>
                <a:buChar char="•"/>
              </a:pPr>
              <a:r>
                <a:rPr lang="en-US" sz="4199">
                  <a:solidFill>
                    <a:srgbClr val="586603"/>
                  </a:solidFill>
                  <a:latin typeface="Poppins Light Italics"/>
                </a:rPr>
                <a:t>Demonstration of your relevant expertise</a:t>
              </a:r>
            </a:p>
          </p:txBody>
        </p:sp>
        <p:sp>
          <p:nvSpPr>
            <p:cNvPr id="5" name="TextBox 5"/>
            <p:cNvSpPr txBox="1"/>
            <p:nvPr/>
          </p:nvSpPr>
          <p:spPr>
            <a:xfrm>
              <a:off x="18390750" y="936073"/>
              <a:ext cx="5486983" cy="1914895"/>
            </a:xfrm>
            <a:prstGeom prst="rect">
              <a:avLst/>
            </a:prstGeom>
          </p:spPr>
          <p:txBody>
            <a:bodyPr lIns="0" tIns="0" rIns="0" bIns="0" rtlCol="0" anchor="t">
              <a:spAutoFit/>
            </a:bodyPr>
            <a:lstStyle/>
            <a:p>
              <a:pPr marL="693420" lvl="1" indent="-346710">
                <a:lnSpc>
                  <a:spcPts val="5879"/>
                </a:lnSpc>
                <a:buFont typeface="Arial"/>
                <a:buChar char="•"/>
              </a:pPr>
              <a:r>
                <a:rPr lang="en-US" sz="4199">
                  <a:solidFill>
                    <a:srgbClr val="586603"/>
                  </a:solidFill>
                  <a:latin typeface="Poppins Light Italics"/>
                </a:rPr>
                <a:t>Concluding paragraph</a:t>
              </a:r>
            </a:p>
          </p:txBody>
        </p:sp>
        <p:sp>
          <p:nvSpPr>
            <p:cNvPr id="6" name="AutoShape 6"/>
            <p:cNvSpPr/>
            <p:nvPr/>
          </p:nvSpPr>
          <p:spPr>
            <a:xfrm>
              <a:off x="0" y="0"/>
              <a:ext cx="25836552" cy="25726"/>
            </a:xfrm>
            <a:prstGeom prst="rect">
              <a:avLst/>
            </a:prstGeom>
            <a:solidFill>
              <a:srgbClr val="C7CDBE"/>
            </a:solidFill>
          </p:spPr>
        </p:sp>
        <p:sp>
          <p:nvSpPr>
            <p:cNvPr id="7" name="AutoShape 7"/>
            <p:cNvSpPr/>
            <p:nvPr/>
          </p:nvSpPr>
          <p:spPr>
            <a:xfrm rot="5400000">
              <a:off x="3105280" y="5713919"/>
              <a:ext cx="11402111" cy="25726"/>
            </a:xfrm>
            <a:prstGeom prst="rect">
              <a:avLst/>
            </a:prstGeom>
            <a:solidFill>
              <a:srgbClr val="C7CDBE"/>
            </a:solidFill>
          </p:spPr>
        </p:sp>
        <p:sp>
          <p:nvSpPr>
            <p:cNvPr id="8" name="AutoShape 8"/>
            <p:cNvSpPr/>
            <p:nvPr/>
          </p:nvSpPr>
          <p:spPr>
            <a:xfrm rot="5400000">
              <a:off x="11329161" y="5713919"/>
              <a:ext cx="11402111" cy="25726"/>
            </a:xfrm>
            <a:prstGeom prst="rect">
              <a:avLst/>
            </a:prstGeom>
            <a:solidFill>
              <a:srgbClr val="C7CDBE"/>
            </a:solidFill>
          </p:spPr>
        </p:sp>
      </p:grpSp>
      <p:grpSp>
        <p:nvGrpSpPr>
          <p:cNvPr id="9" name="Group 9"/>
          <p:cNvGrpSpPr/>
          <p:nvPr/>
        </p:nvGrpSpPr>
        <p:grpSpPr>
          <a:xfrm>
            <a:off x="0" y="0"/>
            <a:ext cx="18288000" cy="2723564"/>
            <a:chOff x="0" y="0"/>
            <a:chExt cx="24384000" cy="3631418"/>
          </a:xfrm>
        </p:grpSpPr>
        <p:pic>
          <p:nvPicPr>
            <p:cNvPr id="10" name="Picture 10"/>
            <p:cNvPicPr>
              <a:picLocks noChangeAspect="1"/>
            </p:cNvPicPr>
            <p:nvPr/>
          </p:nvPicPr>
          <p:blipFill>
            <a:blip r:embed="rId2"/>
            <a:srcRect t="24988" b="60249"/>
            <a:stretch>
              <a:fillRect/>
            </a:stretch>
          </p:blipFill>
          <p:spPr>
            <a:xfrm>
              <a:off x="0" y="0"/>
              <a:ext cx="24384000" cy="3631418"/>
            </a:xfrm>
            <a:prstGeom prst="rect">
              <a:avLst/>
            </a:prstGeom>
          </p:spPr>
        </p:pic>
      </p:grpSp>
      <p:sp>
        <p:nvSpPr>
          <p:cNvPr id="11" name="TextBox 11"/>
          <p:cNvSpPr txBox="1"/>
          <p:nvPr/>
        </p:nvSpPr>
        <p:spPr>
          <a:xfrm>
            <a:off x="1028700" y="3248439"/>
            <a:ext cx="15427568" cy="876300"/>
          </a:xfrm>
          <a:prstGeom prst="rect">
            <a:avLst/>
          </a:prstGeom>
        </p:spPr>
        <p:txBody>
          <a:bodyPr lIns="0" tIns="0" rIns="0" bIns="0" rtlCol="0" anchor="t">
            <a:spAutoFit/>
          </a:bodyPr>
          <a:lstStyle/>
          <a:p>
            <a:pPr>
              <a:lnSpc>
                <a:spcPts val="6839"/>
              </a:lnSpc>
            </a:pPr>
            <a:r>
              <a:rPr lang="en-US" sz="5700" spc="-96">
                <a:solidFill>
                  <a:srgbClr val="586603"/>
                </a:solidFill>
                <a:latin typeface="Marcellus Italics"/>
              </a:rPr>
              <a:t>Structure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10365435" y="0"/>
            <a:ext cx="7922565" cy="10287000"/>
            <a:chOff x="0" y="0"/>
            <a:chExt cx="10563420" cy="13716000"/>
          </a:xfrm>
        </p:grpSpPr>
        <p:pic>
          <p:nvPicPr>
            <p:cNvPr id="3" name="Picture 3"/>
            <p:cNvPicPr>
              <a:picLocks noChangeAspect="1"/>
            </p:cNvPicPr>
            <p:nvPr/>
          </p:nvPicPr>
          <p:blipFill>
            <a:blip r:embed="rId2"/>
            <a:srcRect l="30457" r="30457"/>
            <a:stretch>
              <a:fillRect/>
            </a:stretch>
          </p:blipFill>
          <p:spPr>
            <a:xfrm>
              <a:off x="0" y="0"/>
              <a:ext cx="10563420" cy="13716000"/>
            </a:xfrm>
            <a:prstGeom prst="rect">
              <a:avLst/>
            </a:prstGeom>
          </p:spPr>
        </p:pic>
      </p:grpSp>
      <p:grpSp>
        <p:nvGrpSpPr>
          <p:cNvPr id="4" name="Group 4"/>
          <p:cNvGrpSpPr/>
          <p:nvPr/>
        </p:nvGrpSpPr>
        <p:grpSpPr>
          <a:xfrm>
            <a:off x="757088" y="343218"/>
            <a:ext cx="8386912" cy="9600564"/>
            <a:chOff x="0" y="0"/>
            <a:chExt cx="11182550" cy="12800752"/>
          </a:xfrm>
        </p:grpSpPr>
        <p:sp>
          <p:nvSpPr>
            <p:cNvPr id="5" name="TextBox 5"/>
            <p:cNvSpPr txBox="1"/>
            <p:nvPr/>
          </p:nvSpPr>
          <p:spPr>
            <a:xfrm>
              <a:off x="0" y="-9525"/>
              <a:ext cx="9955754" cy="1165225"/>
            </a:xfrm>
            <a:prstGeom prst="rect">
              <a:avLst/>
            </a:prstGeom>
          </p:spPr>
          <p:txBody>
            <a:bodyPr lIns="0" tIns="0" rIns="0" bIns="0" rtlCol="0" anchor="t">
              <a:spAutoFit/>
            </a:bodyPr>
            <a:lstStyle/>
            <a:p>
              <a:pPr>
                <a:lnSpc>
                  <a:spcPts val="6839"/>
                </a:lnSpc>
              </a:pPr>
              <a:r>
                <a:rPr lang="en-US" sz="5700" spc="-96">
                  <a:solidFill>
                    <a:srgbClr val="586603"/>
                  </a:solidFill>
                  <a:latin typeface="Marcellus Italics"/>
                </a:rPr>
                <a:t>Header and Salutation</a:t>
              </a:r>
            </a:p>
          </p:txBody>
        </p:sp>
        <p:sp>
          <p:nvSpPr>
            <p:cNvPr id="6" name="TextBox 6"/>
            <p:cNvSpPr txBox="1"/>
            <p:nvPr/>
          </p:nvSpPr>
          <p:spPr>
            <a:xfrm>
              <a:off x="0" y="1827528"/>
              <a:ext cx="11182550" cy="10973223"/>
            </a:xfrm>
            <a:prstGeom prst="rect">
              <a:avLst/>
            </a:prstGeom>
          </p:spPr>
          <p:txBody>
            <a:bodyPr lIns="0" tIns="0" rIns="0" bIns="0" rtlCol="0" anchor="t">
              <a:spAutoFit/>
            </a:bodyPr>
            <a:lstStyle/>
            <a:p>
              <a:pPr>
                <a:lnSpc>
                  <a:spcPts val="3919"/>
                </a:lnSpc>
              </a:pPr>
              <a:r>
                <a:rPr lang="en-US" sz="2800">
                  <a:solidFill>
                    <a:srgbClr val="586603"/>
                  </a:solidFill>
                  <a:latin typeface="Poppins Light Italics"/>
                </a:rPr>
                <a:t>Date</a:t>
              </a:r>
            </a:p>
            <a:p>
              <a:pPr>
                <a:lnSpc>
                  <a:spcPts val="3919"/>
                </a:lnSpc>
              </a:pPr>
              <a:endParaRPr lang="en-US" sz="2800">
                <a:solidFill>
                  <a:srgbClr val="586603"/>
                </a:solidFill>
                <a:latin typeface="Poppins Light Italics"/>
              </a:endParaRPr>
            </a:p>
            <a:p>
              <a:pPr>
                <a:lnSpc>
                  <a:spcPts val="3919"/>
                </a:lnSpc>
              </a:pPr>
              <a:r>
                <a:rPr lang="en-US" sz="2800">
                  <a:solidFill>
                    <a:srgbClr val="586603"/>
                  </a:solidFill>
                  <a:latin typeface="Poppins Light Italics"/>
                </a:rPr>
                <a:t>Name (CAUTION: make sure you know if its a Dr., Ms., or Mr. and be 100% certain of their gender)</a:t>
              </a:r>
            </a:p>
            <a:p>
              <a:pPr>
                <a:lnSpc>
                  <a:spcPts val="3919"/>
                </a:lnSpc>
              </a:pPr>
              <a:endParaRPr lang="en-US" sz="2800">
                <a:solidFill>
                  <a:srgbClr val="586603"/>
                </a:solidFill>
                <a:latin typeface="Poppins Light Italics"/>
              </a:endParaRPr>
            </a:p>
            <a:p>
              <a:pPr>
                <a:lnSpc>
                  <a:spcPts val="3919"/>
                </a:lnSpc>
              </a:pPr>
              <a:r>
                <a:rPr lang="en-US" sz="2800">
                  <a:solidFill>
                    <a:srgbClr val="586603"/>
                  </a:solidFill>
                  <a:latin typeface="Poppins Light Italics"/>
                </a:rPr>
                <a:t>Title</a:t>
              </a:r>
            </a:p>
            <a:p>
              <a:pPr>
                <a:lnSpc>
                  <a:spcPts val="3919"/>
                </a:lnSpc>
              </a:pPr>
              <a:endParaRPr lang="en-US" sz="2800">
                <a:solidFill>
                  <a:srgbClr val="586603"/>
                </a:solidFill>
                <a:latin typeface="Poppins Light Italics"/>
              </a:endParaRPr>
            </a:p>
            <a:p>
              <a:pPr>
                <a:lnSpc>
                  <a:spcPts val="3919"/>
                </a:lnSpc>
              </a:pPr>
              <a:r>
                <a:rPr lang="en-US" sz="2800">
                  <a:solidFill>
                    <a:srgbClr val="586603"/>
                  </a:solidFill>
                  <a:latin typeface="Poppins Light Italics"/>
                </a:rPr>
                <a:t>Organization</a:t>
              </a:r>
            </a:p>
            <a:p>
              <a:pPr>
                <a:lnSpc>
                  <a:spcPts val="3919"/>
                </a:lnSpc>
              </a:pPr>
              <a:endParaRPr lang="en-US" sz="2800">
                <a:solidFill>
                  <a:srgbClr val="586603"/>
                </a:solidFill>
                <a:latin typeface="Poppins Light Italics"/>
              </a:endParaRPr>
            </a:p>
            <a:p>
              <a:pPr>
                <a:lnSpc>
                  <a:spcPts val="3919"/>
                </a:lnSpc>
              </a:pPr>
              <a:r>
                <a:rPr lang="en-US" sz="2800">
                  <a:solidFill>
                    <a:srgbClr val="586603"/>
                  </a:solidFill>
                  <a:latin typeface="Poppins Light Italics"/>
                </a:rPr>
                <a:t>Address</a:t>
              </a:r>
            </a:p>
            <a:p>
              <a:pPr>
                <a:lnSpc>
                  <a:spcPts val="3919"/>
                </a:lnSpc>
              </a:pPr>
              <a:endParaRPr lang="en-US" sz="2800">
                <a:solidFill>
                  <a:srgbClr val="586603"/>
                </a:solidFill>
                <a:latin typeface="Poppins Light Italics"/>
              </a:endParaRPr>
            </a:p>
            <a:p>
              <a:pPr>
                <a:lnSpc>
                  <a:spcPts val="3919"/>
                </a:lnSpc>
              </a:pPr>
              <a:r>
                <a:rPr lang="en-US" sz="2800">
                  <a:solidFill>
                    <a:srgbClr val="586603"/>
                  </a:solidFill>
                  <a:latin typeface="Poppins Light Italics"/>
                </a:rPr>
                <a:t>City, State, Zip</a:t>
              </a:r>
            </a:p>
            <a:p>
              <a:pPr>
                <a:lnSpc>
                  <a:spcPts val="3919"/>
                </a:lnSpc>
              </a:pPr>
              <a:endParaRPr lang="en-US" sz="2800">
                <a:solidFill>
                  <a:srgbClr val="586603"/>
                </a:solidFill>
                <a:latin typeface="Poppins Light Italics"/>
              </a:endParaRPr>
            </a:p>
            <a:p>
              <a:pPr>
                <a:lnSpc>
                  <a:spcPts val="3919"/>
                </a:lnSpc>
              </a:pPr>
              <a:r>
                <a:rPr lang="en-US" sz="2800">
                  <a:solidFill>
                    <a:srgbClr val="586603"/>
                  </a:solidFill>
                  <a:latin typeface="Poppins Light Italics"/>
                </a:rPr>
                <a:t>--------------</a:t>
              </a:r>
            </a:p>
            <a:p>
              <a:pPr>
                <a:lnSpc>
                  <a:spcPts val="3919"/>
                </a:lnSpc>
              </a:pPr>
              <a:endParaRPr lang="en-US" sz="2800">
                <a:solidFill>
                  <a:srgbClr val="586603"/>
                </a:solidFill>
                <a:latin typeface="Poppins Light Italics"/>
              </a:endParaRPr>
            </a:p>
            <a:p>
              <a:pPr marL="0" lvl="0" indent="0">
                <a:lnSpc>
                  <a:spcPts val="3919"/>
                </a:lnSpc>
                <a:spcBef>
                  <a:spcPct val="0"/>
                </a:spcBef>
              </a:pPr>
              <a:r>
                <a:rPr lang="en-US" sz="2800">
                  <a:solidFill>
                    <a:srgbClr val="586603"/>
                  </a:solidFill>
                  <a:latin typeface="Poppins Light Italics"/>
                </a:rPr>
                <a:t>Dear [Name, or Hiring Manager, or Hiring Committee],</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60618" y="2565421"/>
            <a:ext cx="11166763" cy="5156157"/>
          </a:xfrm>
          <a:prstGeom prst="rect">
            <a:avLst/>
          </a:prstGeom>
        </p:spPr>
      </p:pic>
      <p:sp>
        <p:nvSpPr>
          <p:cNvPr id="3" name="TextBox 3"/>
          <p:cNvSpPr txBox="1"/>
          <p:nvPr/>
        </p:nvSpPr>
        <p:spPr>
          <a:xfrm>
            <a:off x="3326348" y="8850630"/>
            <a:ext cx="11635304"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586603"/>
                </a:solidFill>
                <a:latin typeface="Poppins Light Italics"/>
              </a:rPr>
              <a:t>Example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12205427" y="0"/>
            <a:ext cx="6082573" cy="10287000"/>
            <a:chOff x="0" y="0"/>
            <a:chExt cx="8110097" cy="13716000"/>
          </a:xfrm>
        </p:grpSpPr>
        <p:pic>
          <p:nvPicPr>
            <p:cNvPr id="3" name="Picture 3"/>
            <p:cNvPicPr>
              <a:picLocks noChangeAspect="1"/>
            </p:cNvPicPr>
            <p:nvPr/>
          </p:nvPicPr>
          <p:blipFill>
            <a:blip r:embed="rId2"/>
            <a:srcRect l="30284" r="30284"/>
            <a:stretch>
              <a:fillRect/>
            </a:stretch>
          </p:blipFill>
          <p:spPr>
            <a:xfrm>
              <a:off x="0" y="0"/>
              <a:ext cx="8110097" cy="13716000"/>
            </a:xfrm>
            <a:prstGeom prst="rect">
              <a:avLst/>
            </a:prstGeom>
          </p:spPr>
        </p:pic>
      </p:grpSp>
      <p:grpSp>
        <p:nvGrpSpPr>
          <p:cNvPr id="4" name="Group 4"/>
          <p:cNvGrpSpPr/>
          <p:nvPr/>
        </p:nvGrpSpPr>
        <p:grpSpPr>
          <a:xfrm>
            <a:off x="1028700" y="276226"/>
            <a:ext cx="11005238" cy="9734549"/>
            <a:chOff x="0" y="0"/>
            <a:chExt cx="14673651" cy="12979398"/>
          </a:xfrm>
        </p:grpSpPr>
        <p:sp>
          <p:nvSpPr>
            <p:cNvPr id="5" name="TextBox 5"/>
            <p:cNvSpPr txBox="1"/>
            <p:nvPr/>
          </p:nvSpPr>
          <p:spPr>
            <a:xfrm>
              <a:off x="0" y="-9525"/>
              <a:ext cx="13063859" cy="1165225"/>
            </a:xfrm>
            <a:prstGeom prst="rect">
              <a:avLst/>
            </a:prstGeom>
          </p:spPr>
          <p:txBody>
            <a:bodyPr lIns="0" tIns="0" rIns="0" bIns="0" rtlCol="0" anchor="t">
              <a:spAutoFit/>
            </a:bodyPr>
            <a:lstStyle/>
            <a:p>
              <a:pPr>
                <a:lnSpc>
                  <a:spcPts val="6839"/>
                </a:lnSpc>
              </a:pPr>
              <a:r>
                <a:rPr lang="en-US" sz="5700" spc="-96">
                  <a:solidFill>
                    <a:srgbClr val="586603"/>
                  </a:solidFill>
                  <a:latin typeface="Marcellus Italics"/>
                </a:rPr>
                <a:t>Introductory Paragraph</a:t>
              </a:r>
            </a:p>
          </p:txBody>
        </p:sp>
        <p:sp>
          <p:nvSpPr>
            <p:cNvPr id="6" name="TextBox 6"/>
            <p:cNvSpPr txBox="1"/>
            <p:nvPr/>
          </p:nvSpPr>
          <p:spPr>
            <a:xfrm>
              <a:off x="0" y="1837053"/>
              <a:ext cx="14673651" cy="11142345"/>
            </a:xfrm>
            <a:prstGeom prst="rect">
              <a:avLst/>
            </a:prstGeom>
          </p:spPr>
          <p:txBody>
            <a:bodyPr lIns="0" tIns="0" rIns="0" bIns="0" rtlCol="0" anchor="t">
              <a:spAutoFit/>
            </a:bodyPr>
            <a:lstStyle/>
            <a:p>
              <a:pPr marL="396240" lvl="1" indent="-198120">
                <a:lnSpc>
                  <a:spcPts val="3359"/>
                </a:lnSpc>
                <a:buFont typeface="Arial"/>
                <a:buChar char="•"/>
              </a:pPr>
              <a:r>
                <a:rPr lang="en-US" sz="2400">
                  <a:solidFill>
                    <a:srgbClr val="586603"/>
                  </a:solidFill>
                  <a:latin typeface="Poppins Light Bold Italics"/>
                </a:rPr>
                <a:t>What are you applying for?</a:t>
              </a:r>
            </a:p>
            <a:p>
              <a:pPr marL="792480" lvl="2" indent="-264160">
                <a:lnSpc>
                  <a:spcPts val="3359"/>
                </a:lnSpc>
                <a:buFont typeface="Arial"/>
                <a:buChar char="⚬"/>
              </a:pPr>
              <a:r>
                <a:rPr lang="en-US" sz="2400">
                  <a:solidFill>
                    <a:srgbClr val="586603"/>
                  </a:solidFill>
                  <a:latin typeface="Poppins Light Italics"/>
                </a:rPr>
                <a:t>"Please accept my application for..."</a:t>
              </a:r>
            </a:p>
            <a:p>
              <a:pPr marL="792480" lvl="2" indent="-264160">
                <a:lnSpc>
                  <a:spcPts val="3359"/>
                </a:lnSpc>
                <a:buFont typeface="Arial"/>
                <a:buChar char="⚬"/>
              </a:pPr>
              <a:r>
                <a:rPr lang="en-US" sz="2400">
                  <a:solidFill>
                    <a:srgbClr val="586603"/>
                  </a:solidFill>
                  <a:latin typeface="Poppins Light Italics"/>
                </a:rPr>
                <a:t>"I am writing to apply to..."</a:t>
              </a:r>
            </a:p>
            <a:p>
              <a:pPr marL="396240" lvl="1" indent="-198120">
                <a:lnSpc>
                  <a:spcPts val="3359"/>
                </a:lnSpc>
                <a:buFont typeface="Arial"/>
                <a:buChar char="•"/>
              </a:pPr>
              <a:r>
                <a:rPr lang="en-US" sz="2400">
                  <a:solidFill>
                    <a:srgbClr val="586603"/>
                  </a:solidFill>
                  <a:latin typeface="Poppins Light Bold Italics"/>
                </a:rPr>
                <a:t>Hook</a:t>
              </a:r>
            </a:p>
            <a:p>
              <a:pPr marL="792480" lvl="2" indent="-264160">
                <a:lnSpc>
                  <a:spcPts val="3359"/>
                </a:lnSpc>
                <a:buFont typeface="Arial"/>
                <a:buChar char="⚬"/>
              </a:pPr>
              <a:r>
                <a:rPr lang="en-US" sz="2400">
                  <a:solidFill>
                    <a:srgbClr val="586603"/>
                  </a:solidFill>
                  <a:latin typeface="Poppins Light Italics"/>
                </a:rPr>
                <a:t>"I learned about this internship from your board member, Dr. Charlene Albee."</a:t>
              </a:r>
            </a:p>
            <a:p>
              <a:pPr marL="792480" lvl="2" indent="-264160">
                <a:lnSpc>
                  <a:spcPts val="3359"/>
                </a:lnSpc>
                <a:buFont typeface="Arial"/>
                <a:buChar char="⚬"/>
              </a:pPr>
              <a:r>
                <a:rPr lang="en-US" sz="2400">
                  <a:solidFill>
                    <a:srgbClr val="586603"/>
                  </a:solidFill>
                  <a:latin typeface="Poppins Light Italics"/>
                </a:rPr>
                <a:t>"I saw this position posted through the Josef Korbel Career Center."</a:t>
              </a:r>
            </a:p>
            <a:p>
              <a:pPr marL="792480" lvl="2" indent="-264160">
                <a:lnSpc>
                  <a:spcPts val="3359"/>
                </a:lnSpc>
                <a:buFont typeface="Arial"/>
                <a:buChar char="⚬"/>
              </a:pPr>
              <a:r>
                <a:rPr lang="en-US" sz="2400">
                  <a:solidFill>
                    <a:srgbClr val="586603"/>
                  </a:solidFill>
                  <a:latin typeface="Poppins Light Italics"/>
                </a:rPr>
                <a:t>"For the last several months, I’ve been visiting your Website regularly and viewing your posted internships; I was excited to see the Global Health research internship that was just posted because..."</a:t>
              </a:r>
            </a:p>
            <a:p>
              <a:pPr marL="396240" lvl="1" indent="-198120">
                <a:lnSpc>
                  <a:spcPts val="3359"/>
                </a:lnSpc>
                <a:buFont typeface="Arial"/>
                <a:buChar char="•"/>
              </a:pPr>
              <a:r>
                <a:rPr lang="en-US" sz="2400">
                  <a:solidFill>
                    <a:srgbClr val="586603"/>
                  </a:solidFill>
                  <a:latin typeface="Poppins Light Bold Italics"/>
                </a:rPr>
                <a:t>Connect yourself to the organization or job</a:t>
              </a:r>
            </a:p>
            <a:p>
              <a:pPr marL="792480" lvl="2" indent="-264160">
                <a:lnSpc>
                  <a:spcPts val="3359"/>
                </a:lnSpc>
                <a:buFont typeface="Arial"/>
                <a:buChar char="⚬"/>
              </a:pPr>
              <a:r>
                <a:rPr lang="en-US" sz="2400">
                  <a:solidFill>
                    <a:srgbClr val="586603"/>
                  </a:solidFill>
                  <a:latin typeface="Poppins Light Italics"/>
                </a:rPr>
                <a:t>"I was drawn to this position because I’m specifically seeking the opportunity to make a difference in the lives of women and children."</a:t>
              </a:r>
            </a:p>
            <a:p>
              <a:pPr marL="792480" lvl="2" indent="-264160">
                <a:lnSpc>
                  <a:spcPts val="3359"/>
                </a:lnSpc>
                <a:buFont typeface="Arial"/>
                <a:buChar char="⚬"/>
              </a:pPr>
              <a:r>
                <a:rPr lang="en-US" sz="2400">
                  <a:solidFill>
                    <a:srgbClr val="586603"/>
                  </a:solidFill>
                  <a:latin typeface="Poppins Light Italics"/>
                </a:rPr>
                <a:t> "I have been following the work of your organization since my undergraduate studies when I wrote a research paper on mining and used the database you make available on your Web site."</a:t>
              </a:r>
            </a:p>
            <a:p>
              <a:pPr marL="792480" lvl="2" indent="-264160">
                <a:lnSpc>
                  <a:spcPts val="3359"/>
                </a:lnSpc>
                <a:buFont typeface="Arial"/>
                <a:buChar char="⚬"/>
              </a:pPr>
              <a:r>
                <a:rPr lang="en-US" sz="2400">
                  <a:solidFill>
                    <a:srgbClr val="586603"/>
                  </a:solidFill>
                  <a:latin typeface="Poppins Light Italics"/>
                </a:rPr>
                <a:t>"My ultimate career goal is to... and through a research internship with your organization, I want to further develop expertise in... and skills in..."</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sp>
        <p:nvSpPr>
          <p:cNvPr id="2" name="TextBox 2"/>
          <p:cNvSpPr txBox="1"/>
          <p:nvPr/>
        </p:nvSpPr>
        <p:spPr>
          <a:xfrm>
            <a:off x="3326348" y="8850630"/>
            <a:ext cx="11635304"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586603"/>
                </a:solidFill>
                <a:latin typeface="Poppins Light Italics"/>
              </a:rPr>
              <a:t>Introduction Example</a:t>
            </a:r>
          </a:p>
        </p:txBody>
      </p:sp>
      <p:sp>
        <p:nvSpPr>
          <p:cNvPr id="3" name="TextBox 3"/>
          <p:cNvSpPr txBox="1"/>
          <p:nvPr/>
        </p:nvSpPr>
        <p:spPr>
          <a:xfrm>
            <a:off x="1028700" y="3164438"/>
            <a:ext cx="16230600" cy="4449456"/>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Poppins Light"/>
              </a:rPr>
              <a:t>Please accept my resume for the Research and Evaluation Specialist positionI learned about from the Josef Korbel School of International Studies’ Career Office. I was excited to see this vacancy announcement because I’m seeking aposition where I can use both my analytical skills and extensive cross-cultural experience to help ensure interventions that create income and livelihood opportunities for poor rural households. Your organization’s mission to improve water access and help rural farmers increase their livelihood is in line with what I have been researching and implementing in graduate 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11258802" y="0"/>
            <a:ext cx="7029198" cy="10287000"/>
            <a:chOff x="0" y="0"/>
            <a:chExt cx="9372264" cy="13716000"/>
          </a:xfrm>
        </p:grpSpPr>
        <p:pic>
          <p:nvPicPr>
            <p:cNvPr id="3" name="Picture 3"/>
            <p:cNvPicPr>
              <a:picLocks noChangeAspect="1"/>
            </p:cNvPicPr>
            <p:nvPr/>
          </p:nvPicPr>
          <p:blipFill>
            <a:blip r:embed="rId2"/>
            <a:srcRect l="18418" r="18418"/>
            <a:stretch>
              <a:fillRect/>
            </a:stretch>
          </p:blipFill>
          <p:spPr>
            <a:xfrm>
              <a:off x="0" y="0"/>
              <a:ext cx="9372264" cy="13716000"/>
            </a:xfrm>
            <a:prstGeom prst="rect">
              <a:avLst/>
            </a:prstGeom>
          </p:spPr>
        </p:pic>
      </p:grpSp>
      <p:grpSp>
        <p:nvGrpSpPr>
          <p:cNvPr id="4" name="Group 4"/>
          <p:cNvGrpSpPr/>
          <p:nvPr/>
        </p:nvGrpSpPr>
        <p:grpSpPr>
          <a:xfrm>
            <a:off x="1678328" y="1533526"/>
            <a:ext cx="8386912" cy="7219949"/>
            <a:chOff x="0" y="0"/>
            <a:chExt cx="11182550" cy="9626598"/>
          </a:xfrm>
        </p:grpSpPr>
        <p:sp>
          <p:nvSpPr>
            <p:cNvPr id="5" name="TextBox 5"/>
            <p:cNvSpPr txBox="1"/>
            <p:nvPr/>
          </p:nvSpPr>
          <p:spPr>
            <a:xfrm>
              <a:off x="0" y="-9525"/>
              <a:ext cx="9955754" cy="1165225"/>
            </a:xfrm>
            <a:prstGeom prst="rect">
              <a:avLst/>
            </a:prstGeom>
          </p:spPr>
          <p:txBody>
            <a:bodyPr lIns="0" tIns="0" rIns="0" bIns="0" rtlCol="0" anchor="t">
              <a:spAutoFit/>
            </a:bodyPr>
            <a:lstStyle/>
            <a:p>
              <a:pPr>
                <a:lnSpc>
                  <a:spcPts val="6839"/>
                </a:lnSpc>
              </a:pPr>
              <a:r>
                <a:rPr lang="en-US" sz="5700" spc="-96">
                  <a:solidFill>
                    <a:srgbClr val="586603"/>
                  </a:solidFill>
                  <a:latin typeface="Marcellus Italics"/>
                </a:rPr>
                <a:t>Body Paragraphs</a:t>
              </a:r>
            </a:p>
          </p:txBody>
        </p:sp>
        <p:sp>
          <p:nvSpPr>
            <p:cNvPr id="6" name="TextBox 6"/>
            <p:cNvSpPr txBox="1"/>
            <p:nvPr/>
          </p:nvSpPr>
          <p:spPr>
            <a:xfrm>
              <a:off x="0" y="1837053"/>
              <a:ext cx="11182550" cy="7789545"/>
            </a:xfrm>
            <a:prstGeom prst="rect">
              <a:avLst/>
            </a:prstGeom>
          </p:spPr>
          <p:txBody>
            <a:bodyPr lIns="0" tIns="0" rIns="0" bIns="0" rtlCol="0" anchor="t">
              <a:spAutoFit/>
            </a:bodyPr>
            <a:lstStyle/>
            <a:p>
              <a:pPr marL="396240" lvl="1" indent="-198120">
                <a:lnSpc>
                  <a:spcPts val="3359"/>
                </a:lnSpc>
                <a:buFont typeface="Arial"/>
                <a:buChar char="•"/>
              </a:pPr>
              <a:r>
                <a:rPr lang="en-US" sz="2400">
                  <a:solidFill>
                    <a:srgbClr val="586603"/>
                  </a:solidFill>
                  <a:latin typeface="Poppins Light Italics"/>
                </a:rPr>
                <a:t>You will need 2-3 body paragraphs </a:t>
              </a:r>
            </a:p>
            <a:p>
              <a:pPr marL="396240" lvl="1" indent="-198120">
                <a:lnSpc>
                  <a:spcPts val="3359"/>
                </a:lnSpc>
                <a:buFont typeface="Arial"/>
                <a:buChar char="•"/>
              </a:pPr>
              <a:r>
                <a:rPr lang="en-US" sz="2400">
                  <a:solidFill>
                    <a:srgbClr val="586603"/>
                  </a:solidFill>
                  <a:latin typeface="Poppins Light Italics"/>
                </a:rPr>
                <a:t>Name the releva</a:t>
              </a:r>
              <a:r>
                <a:rPr lang="en-US" sz="2400" u="none">
                  <a:solidFill>
                    <a:srgbClr val="586603"/>
                  </a:solidFill>
                  <a:latin typeface="Poppins Light Italics"/>
                </a:rPr>
                <a:t>nt skills and knowledge.</a:t>
              </a:r>
            </a:p>
            <a:p>
              <a:pPr marL="396240" lvl="1" indent="-198120">
                <a:lnSpc>
                  <a:spcPts val="3359"/>
                </a:lnSpc>
                <a:buFont typeface="Arial"/>
                <a:buChar char="•"/>
              </a:pPr>
              <a:r>
                <a:rPr lang="en-US" sz="2400" u="none">
                  <a:solidFill>
                    <a:srgbClr val="586603"/>
                  </a:solidFill>
                  <a:latin typeface="Poppins Light Italics"/>
                </a:rPr>
                <a:t>Have a "thesis" statement either at the end of the introductory paragraph or the beginning of the first body paragraph that explain the skills you will discuss in your cover letter</a:t>
              </a:r>
            </a:p>
            <a:p>
              <a:pPr marL="792480" lvl="2" indent="-264160">
                <a:lnSpc>
                  <a:spcPts val="3359"/>
                </a:lnSpc>
                <a:buFont typeface="Arial"/>
                <a:buChar char="⚬"/>
              </a:pPr>
              <a:r>
                <a:rPr lang="en-US" sz="2400" u="sng">
                  <a:solidFill>
                    <a:srgbClr val="586603"/>
                  </a:solidFill>
                  <a:latin typeface="Poppins Light Italics"/>
                </a:rPr>
                <a:t>Example</a:t>
              </a:r>
              <a:r>
                <a:rPr lang="en-US" sz="2400" u="none">
                  <a:solidFill>
                    <a:srgbClr val="586603"/>
                  </a:solidFill>
                  <a:latin typeface="Poppins Light Italics"/>
                </a:rPr>
                <a:t>: "As a first-year student completing an M.A. in Global Finance, Trade and Economic Integration at the Korbel School of International Studies, I have developed strong </a:t>
              </a:r>
              <a:r>
                <a:rPr lang="en-US" sz="2400" u="none">
                  <a:solidFill>
                    <a:srgbClr val="586603"/>
                  </a:solidFill>
                  <a:latin typeface="Poppins Light Bold Italics"/>
                </a:rPr>
                <a:t>quantitative</a:t>
              </a:r>
              <a:r>
                <a:rPr lang="en-US" sz="2400" u="none">
                  <a:solidFill>
                    <a:srgbClr val="586603"/>
                  </a:solidFill>
                  <a:latin typeface="Poppins Light Italics"/>
                </a:rPr>
                <a:t> and </a:t>
              </a:r>
              <a:r>
                <a:rPr lang="en-US" sz="2400" u="none">
                  <a:solidFill>
                    <a:srgbClr val="586603"/>
                  </a:solidFill>
                  <a:latin typeface="Poppins Light Bold Italics"/>
                </a:rPr>
                <a:t>analytical</a:t>
              </a:r>
              <a:r>
                <a:rPr lang="en-US" sz="2400" u="none">
                  <a:solidFill>
                    <a:srgbClr val="586603"/>
                  </a:solidFill>
                  <a:latin typeface="Poppins Light Italics"/>
                </a:rPr>
                <a:t> skills and am eager to put these to practice to contribute to your research project."</a:t>
              </a:r>
            </a:p>
            <a:p>
              <a:pPr marL="396240" lvl="1" indent="-198120">
                <a:lnSpc>
                  <a:spcPts val="3359"/>
                </a:lnSpc>
                <a:buFont typeface="Arial"/>
                <a:buChar char="•"/>
              </a:pPr>
              <a:r>
                <a:rPr lang="en-US" sz="2400" u="none">
                  <a:solidFill>
                    <a:srgbClr val="586603"/>
                  </a:solidFill>
                  <a:latin typeface="Poppins Light Italics"/>
                </a:rPr>
                <a:t>Demonstrate your named skills through a developed example.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5F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049339" cy="10287000"/>
            <a:chOff x="0" y="0"/>
            <a:chExt cx="9399119" cy="13716000"/>
          </a:xfrm>
        </p:grpSpPr>
        <p:pic>
          <p:nvPicPr>
            <p:cNvPr id="3" name="Picture 3"/>
            <p:cNvPicPr>
              <a:picLocks noChangeAspect="1"/>
            </p:cNvPicPr>
            <p:nvPr/>
          </p:nvPicPr>
          <p:blipFill>
            <a:blip r:embed="rId2"/>
            <a:srcRect l="27150" r="27150"/>
            <a:stretch>
              <a:fillRect/>
            </a:stretch>
          </p:blipFill>
          <p:spPr>
            <a:xfrm>
              <a:off x="0" y="0"/>
              <a:ext cx="9399119" cy="13716000"/>
            </a:xfrm>
            <a:prstGeom prst="rect">
              <a:avLst/>
            </a:prstGeom>
          </p:spPr>
        </p:pic>
      </p:grpSp>
      <p:grpSp>
        <p:nvGrpSpPr>
          <p:cNvPr id="4" name="Group 4"/>
          <p:cNvGrpSpPr/>
          <p:nvPr/>
        </p:nvGrpSpPr>
        <p:grpSpPr>
          <a:xfrm>
            <a:off x="8872388" y="695326"/>
            <a:ext cx="8386912" cy="8896349"/>
            <a:chOff x="0" y="0"/>
            <a:chExt cx="11182550" cy="11861798"/>
          </a:xfrm>
        </p:grpSpPr>
        <p:sp>
          <p:nvSpPr>
            <p:cNvPr id="5" name="TextBox 5"/>
            <p:cNvSpPr txBox="1"/>
            <p:nvPr/>
          </p:nvSpPr>
          <p:spPr>
            <a:xfrm>
              <a:off x="0" y="-9525"/>
              <a:ext cx="9955754" cy="1165225"/>
            </a:xfrm>
            <a:prstGeom prst="rect">
              <a:avLst/>
            </a:prstGeom>
          </p:spPr>
          <p:txBody>
            <a:bodyPr lIns="0" tIns="0" rIns="0" bIns="0" rtlCol="0" anchor="t">
              <a:spAutoFit/>
            </a:bodyPr>
            <a:lstStyle/>
            <a:p>
              <a:pPr>
                <a:lnSpc>
                  <a:spcPts val="6839"/>
                </a:lnSpc>
              </a:pPr>
              <a:r>
                <a:rPr lang="en-US" sz="5700" spc="-96">
                  <a:solidFill>
                    <a:srgbClr val="586603"/>
                  </a:solidFill>
                  <a:latin typeface="Marcellus Italics"/>
                </a:rPr>
                <a:t>STAR</a:t>
              </a:r>
            </a:p>
          </p:txBody>
        </p:sp>
        <p:sp>
          <p:nvSpPr>
            <p:cNvPr id="6" name="TextBox 6"/>
            <p:cNvSpPr txBox="1"/>
            <p:nvPr/>
          </p:nvSpPr>
          <p:spPr>
            <a:xfrm>
              <a:off x="0" y="1837053"/>
              <a:ext cx="11182550" cy="10024745"/>
            </a:xfrm>
            <a:prstGeom prst="rect">
              <a:avLst/>
            </a:prstGeom>
          </p:spPr>
          <p:txBody>
            <a:bodyPr lIns="0" tIns="0" rIns="0" bIns="0" rtlCol="0" anchor="t">
              <a:spAutoFit/>
            </a:bodyPr>
            <a:lstStyle/>
            <a:p>
              <a:pPr marL="396240" lvl="1" indent="-198120">
                <a:lnSpc>
                  <a:spcPts val="3359"/>
                </a:lnSpc>
                <a:buFont typeface="Arial"/>
                <a:buChar char="•"/>
              </a:pPr>
              <a:r>
                <a:rPr lang="en-US" sz="2800">
                  <a:solidFill>
                    <a:srgbClr val="586603"/>
                  </a:solidFill>
                  <a:latin typeface="Poppins Light Bold Italics"/>
                </a:rPr>
                <a:t>Situation</a:t>
              </a:r>
              <a:r>
                <a:rPr lang="en-US" sz="2800">
                  <a:solidFill>
                    <a:srgbClr val="586603"/>
                  </a:solidFill>
                  <a:latin typeface="Poppins Light Italics"/>
                </a:rPr>
                <a:t> - the background, set the scene and give necessary details of your examples</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Group class project looking at trade relations between China and Africa</a:t>
              </a:r>
            </a:p>
            <a:p>
              <a:pPr marL="396240" lvl="1" indent="-198120">
                <a:lnSpc>
                  <a:spcPts val="3359"/>
                </a:lnSpc>
                <a:buFont typeface="Arial"/>
                <a:buChar char="•"/>
              </a:pPr>
              <a:r>
                <a:rPr lang="en-US" sz="2400">
                  <a:solidFill>
                    <a:srgbClr val="586603"/>
                  </a:solidFill>
                  <a:latin typeface="Poppins Light Bold Italics"/>
                </a:rPr>
                <a:t>Task</a:t>
              </a:r>
              <a:r>
                <a:rPr lang="en-US" sz="2400">
                  <a:solidFill>
                    <a:srgbClr val="586603"/>
                  </a:solidFill>
                  <a:latin typeface="Poppins Light Italics"/>
                </a:rPr>
                <a:t> - Describe your responsibilities were in the situation</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Find and analyze data, write a group paper and make a group presentation</a:t>
              </a:r>
            </a:p>
            <a:p>
              <a:pPr marL="396240" lvl="1" indent="-198120">
                <a:lnSpc>
                  <a:spcPts val="3359"/>
                </a:lnSpc>
                <a:buFont typeface="Arial"/>
                <a:buChar char="•"/>
              </a:pPr>
              <a:r>
                <a:rPr lang="en-US" sz="2400">
                  <a:solidFill>
                    <a:srgbClr val="586603"/>
                  </a:solidFill>
                  <a:latin typeface="Poppins Light Bold Italics"/>
                </a:rPr>
                <a:t>Action</a:t>
              </a:r>
              <a:r>
                <a:rPr lang="en-US" sz="2400">
                  <a:solidFill>
                    <a:srgbClr val="586603"/>
                  </a:solidFill>
                  <a:latin typeface="Poppins Light Italics"/>
                </a:rPr>
                <a:t> - Explain exactly what steps you took to address it</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My role was to find data sources, use STATA and Excel, and draw conclusions. I also wrote and presented on the methods section of the paper.</a:t>
              </a:r>
            </a:p>
            <a:p>
              <a:pPr marL="396240" lvl="1" indent="-198120">
                <a:lnSpc>
                  <a:spcPts val="3359"/>
                </a:lnSpc>
                <a:buFont typeface="Arial"/>
                <a:buChar char="•"/>
              </a:pPr>
              <a:r>
                <a:rPr lang="en-US" sz="2400">
                  <a:solidFill>
                    <a:srgbClr val="586603"/>
                  </a:solidFill>
                  <a:latin typeface="Poppins Light Bold Italics"/>
                </a:rPr>
                <a:t>Result</a:t>
              </a:r>
              <a:r>
                <a:rPr lang="en-US" sz="2400">
                  <a:solidFill>
                    <a:srgbClr val="586603"/>
                  </a:solidFill>
                  <a:latin typeface="Poppins Light Italics"/>
                </a:rPr>
                <a:t> - Share what outcomes your actions achieved</a:t>
              </a:r>
            </a:p>
            <a:p>
              <a:pPr marL="792480" lvl="2" indent="-264160">
                <a:lnSpc>
                  <a:spcPts val="3359"/>
                </a:lnSpc>
                <a:buFont typeface="Arial"/>
                <a:buChar char="⚬"/>
              </a:pPr>
              <a:r>
                <a:rPr lang="en-US" sz="2400" u="sng">
                  <a:solidFill>
                    <a:srgbClr val="586603"/>
                  </a:solidFill>
                  <a:latin typeface="Poppins Light Italics"/>
                </a:rPr>
                <a:t>Example</a:t>
              </a:r>
              <a:r>
                <a:rPr lang="en-US" sz="2400">
                  <a:solidFill>
                    <a:srgbClr val="586603"/>
                  </a:solidFill>
                  <a:latin typeface="Poppins Light Italics"/>
                </a:rPr>
                <a:t>: Our team received the highest grade in the class and I was recruited by my professor to be her research assistant the following quarter.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870</Words>
  <Application>Microsoft Macintosh PowerPoint</Application>
  <PresentationFormat>Custom</PresentationFormat>
  <Paragraphs>81</Paragraphs>
  <Slides>12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Poppins Light Italics</vt:lpstr>
      <vt:lpstr>Marcellus Italics</vt:lpstr>
      <vt:lpstr>Poppins Light</vt:lpstr>
      <vt:lpstr>Poppins Medium</vt:lpstr>
      <vt:lpstr>Calibri</vt:lpstr>
      <vt:lpstr>Poppins Light Bold Italics</vt:lpstr>
      <vt:lpstr>Arial</vt:lpstr>
      <vt:lpstr>Poppins Medium Bold Italics</vt:lpstr>
      <vt:lpstr>Marcellus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Letter Presentation</dc:title>
  <cp:lastModifiedBy>Asabea Amaniampong</cp:lastModifiedBy>
  <cp:revision>2</cp:revision>
  <dcterms:created xsi:type="dcterms:W3CDTF">2006-08-16T00:00:00Z</dcterms:created>
  <dcterms:modified xsi:type="dcterms:W3CDTF">2020-03-19T16:21:11Z</dcterms:modified>
  <dc:identifier>DAD1snHV9WU</dc:identifier>
</cp:coreProperties>
</file>