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g" ContentType="image/jpg"/>
  <Override PartName="/ppt/notesSlides/notesSlide3.xml" ContentType="application/vnd.openxmlformats-officedocument.presentationml.notesSlide+xml"/>
  <Override PartName="/ppt/media/image3.jpg" ContentType="image/jpg"/>
  <Override PartName="/ppt/notesSlides/notesSlide4.xml" ContentType="application/vnd.openxmlformats-officedocument.presentationml.notesSlide+xml"/>
  <Override PartName="/ppt/media/image4.jpg" ContentType="image/jpg"/>
  <Override PartName="/ppt/notesSlides/notesSlide5.xml" ContentType="application/vnd.openxmlformats-officedocument.presentationml.notesSlide+xml"/>
  <Override PartName="/ppt/media/image6.jpg" ContentType="image/jpg"/>
  <Override PartName="/ppt/media/image7.jpg" ContentType="image/jpg"/>
  <Override PartName="/ppt/media/image8.jpg" ContentType="image/jpg"/>
  <Override PartName="/ppt/notesSlides/notesSlide6.xml" ContentType="application/vnd.openxmlformats-officedocument.presentationml.notesSlide+xml"/>
  <Override PartName="/ppt/media/image10.jpg" ContentType="image/jpg"/>
  <Override PartName="/ppt/notesSlides/notesSlide7.xml" ContentType="application/vnd.openxmlformats-officedocument.presentationml.notesSlide+xml"/>
  <Override PartName="/ppt/media/image11.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4.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6.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7.jpg" ContentType="image/jpg"/>
  <Override PartName="/ppt/notesSlides/notesSlide14.xml" ContentType="application/vnd.openxmlformats-officedocument.presentationml.notesSlide+xml"/>
  <Override PartName="/ppt/media/image18.jpg" ContentType="image/jpg"/>
  <Override PartName="/ppt/notesSlides/notesSlide15.xml" ContentType="application/vnd.openxmlformats-officedocument.presentationml.notesSlide+xml"/>
  <Override PartName="/ppt/media/image19.jpg" ContentType="image/jpg"/>
  <Override PartName="/ppt/notesSlides/notesSlide16.xml" ContentType="application/vnd.openxmlformats-officedocument.presentationml.notesSlide+xml"/>
  <Override PartName="/ppt/media/image20.jpg" ContentType="image/jpg"/>
  <Override PartName="/ppt/notesSlides/notesSlide17.xml" ContentType="application/vnd.openxmlformats-officedocument.presentationml.notesSlide+xml"/>
  <Override PartName="/ppt/media/image21.jpg" ContentType="image/jpg"/>
  <Override PartName="/ppt/notesSlides/notesSlide18.xml" ContentType="application/vnd.openxmlformats-officedocument.presentationml.notesSlide+xml"/>
  <Override PartName="/ppt/media/image22.jpg" ContentType="image/jpg"/>
  <Override PartName="/ppt/media/image23.jpg" ContentType="image/jpg"/>
  <Override PartName="/ppt/notesSlides/notesSlide19.xml" ContentType="application/vnd.openxmlformats-officedocument.presentationml.notesSlide+xml"/>
  <Override PartName="/ppt/media/image24.jpg" ContentType="image/jpg"/>
  <Override PartName="/ppt/media/image25.jpg" ContentType="image/jpg"/>
  <Override PartName="/ppt/notesSlides/notesSlide20.xml" ContentType="application/vnd.openxmlformats-officedocument.presentationml.notesSlide+xml"/>
  <Override PartName="/ppt/media/image26.jpg" ContentType="image/jpg"/>
  <Override PartName="/ppt/media/image27.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84" r:id="rId3"/>
    <p:sldId id="287" r:id="rId4"/>
    <p:sldId id="288" r:id="rId5"/>
    <p:sldId id="289" r:id="rId6"/>
    <p:sldId id="293" r:id="rId7"/>
    <p:sldId id="286" r:id="rId8"/>
    <p:sldId id="294" r:id="rId9"/>
    <p:sldId id="291" r:id="rId10"/>
    <p:sldId id="292" r:id="rId11"/>
    <p:sldId id="302" r:id="rId12"/>
    <p:sldId id="307" r:id="rId13"/>
    <p:sldId id="308" r:id="rId14"/>
    <p:sldId id="309" r:id="rId15"/>
    <p:sldId id="310" r:id="rId16"/>
    <p:sldId id="295" r:id="rId17"/>
    <p:sldId id="296" r:id="rId18"/>
    <p:sldId id="297" r:id="rId19"/>
    <p:sldId id="298" r:id="rId20"/>
    <p:sldId id="299" r:id="rId21"/>
    <p:sldId id="300" r:id="rId22"/>
    <p:sldId id="259" r:id="rId2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p:cViewPr varScale="1">
        <p:scale>
          <a:sx n="102" d="100"/>
          <a:sy n="102" d="100"/>
        </p:scale>
        <p:origin x="15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4F2DEB74-9BC5-4E49-932F-E6B9ABBE7A8D}" type="datetimeFigureOut">
              <a:rPr lang="en-US" smtClean="0"/>
              <a:t>6/22/2021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206F5062-1ED9-42F7-AA60-2E6078DB5D83}" type="slidenum">
              <a:rPr lang="en-US" smtClean="0"/>
              <a:t>‹#›</a:t>
            </a:fld>
            <a:endParaRPr lang="en-US" dirty="0"/>
          </a:p>
        </p:txBody>
      </p:sp>
    </p:spTree>
    <p:extLst>
      <p:ext uri="{BB962C8B-B14F-4D97-AF65-F5344CB8AC3E}">
        <p14:creationId xmlns:p14="http://schemas.microsoft.com/office/powerpoint/2010/main" val="281264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36BA-A353-427F-AD35-E44A82A16A17}" type="slidenum">
              <a:rPr lang="en-US" smtClean="0"/>
              <a:t>1</a:t>
            </a:fld>
            <a:endParaRPr lang="en-US" dirty="0"/>
          </a:p>
        </p:txBody>
      </p:sp>
    </p:spTree>
    <p:extLst>
      <p:ext uri="{BB962C8B-B14F-4D97-AF65-F5344CB8AC3E}">
        <p14:creationId xmlns:p14="http://schemas.microsoft.com/office/powerpoint/2010/main" val="196737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10</a:t>
            </a:fld>
            <a:endParaRPr lang="en-US" dirty="0"/>
          </a:p>
        </p:txBody>
      </p:sp>
    </p:spTree>
    <p:extLst>
      <p:ext uri="{BB962C8B-B14F-4D97-AF65-F5344CB8AC3E}">
        <p14:creationId xmlns:p14="http://schemas.microsoft.com/office/powerpoint/2010/main" val="425795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11</a:t>
            </a:fld>
            <a:endParaRPr lang="en-US" dirty="0"/>
          </a:p>
        </p:txBody>
      </p:sp>
    </p:spTree>
    <p:extLst>
      <p:ext uri="{BB962C8B-B14F-4D97-AF65-F5344CB8AC3E}">
        <p14:creationId xmlns:p14="http://schemas.microsoft.com/office/powerpoint/2010/main" val="777389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12</a:t>
            </a:fld>
            <a:endParaRPr lang="en-US" dirty="0"/>
          </a:p>
        </p:txBody>
      </p:sp>
    </p:spTree>
    <p:extLst>
      <p:ext uri="{BB962C8B-B14F-4D97-AF65-F5344CB8AC3E}">
        <p14:creationId xmlns:p14="http://schemas.microsoft.com/office/powerpoint/2010/main" val="383359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13</a:t>
            </a:fld>
            <a:endParaRPr lang="en-US" dirty="0"/>
          </a:p>
        </p:txBody>
      </p:sp>
    </p:spTree>
    <p:extLst>
      <p:ext uri="{BB962C8B-B14F-4D97-AF65-F5344CB8AC3E}">
        <p14:creationId xmlns:p14="http://schemas.microsoft.com/office/powerpoint/2010/main" val="161822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14</a:t>
            </a:fld>
            <a:endParaRPr lang="en-US" dirty="0"/>
          </a:p>
        </p:txBody>
      </p:sp>
    </p:spTree>
    <p:extLst>
      <p:ext uri="{BB962C8B-B14F-4D97-AF65-F5344CB8AC3E}">
        <p14:creationId xmlns:p14="http://schemas.microsoft.com/office/powerpoint/2010/main" val="314571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15</a:t>
            </a:fld>
            <a:endParaRPr lang="en-US" dirty="0"/>
          </a:p>
        </p:txBody>
      </p:sp>
    </p:spTree>
    <p:extLst>
      <p:ext uri="{BB962C8B-B14F-4D97-AF65-F5344CB8AC3E}">
        <p14:creationId xmlns:p14="http://schemas.microsoft.com/office/powerpoint/2010/main" val="1969960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16</a:t>
            </a:fld>
            <a:endParaRPr lang="en-US" dirty="0"/>
          </a:p>
        </p:txBody>
      </p:sp>
    </p:spTree>
    <p:extLst>
      <p:ext uri="{BB962C8B-B14F-4D97-AF65-F5344CB8AC3E}">
        <p14:creationId xmlns:p14="http://schemas.microsoft.com/office/powerpoint/2010/main" val="4156340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17</a:t>
            </a:fld>
            <a:endParaRPr lang="en-US" dirty="0"/>
          </a:p>
        </p:txBody>
      </p:sp>
    </p:spTree>
    <p:extLst>
      <p:ext uri="{BB962C8B-B14F-4D97-AF65-F5344CB8AC3E}">
        <p14:creationId xmlns:p14="http://schemas.microsoft.com/office/powerpoint/2010/main" val="1374568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18</a:t>
            </a:fld>
            <a:endParaRPr lang="en-US" dirty="0"/>
          </a:p>
        </p:txBody>
      </p:sp>
    </p:spTree>
    <p:extLst>
      <p:ext uri="{BB962C8B-B14F-4D97-AF65-F5344CB8AC3E}">
        <p14:creationId xmlns:p14="http://schemas.microsoft.com/office/powerpoint/2010/main" val="397745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19</a:t>
            </a:fld>
            <a:endParaRPr lang="en-US" dirty="0"/>
          </a:p>
        </p:txBody>
      </p:sp>
    </p:spTree>
    <p:extLst>
      <p:ext uri="{BB962C8B-B14F-4D97-AF65-F5344CB8AC3E}">
        <p14:creationId xmlns:p14="http://schemas.microsoft.com/office/powerpoint/2010/main" val="134685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2</a:t>
            </a:fld>
            <a:endParaRPr lang="en-US" dirty="0"/>
          </a:p>
        </p:txBody>
      </p:sp>
    </p:spTree>
    <p:extLst>
      <p:ext uri="{BB962C8B-B14F-4D97-AF65-F5344CB8AC3E}">
        <p14:creationId xmlns:p14="http://schemas.microsoft.com/office/powerpoint/2010/main" val="3359998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20</a:t>
            </a:fld>
            <a:endParaRPr lang="en-US" dirty="0"/>
          </a:p>
        </p:txBody>
      </p:sp>
    </p:spTree>
    <p:extLst>
      <p:ext uri="{BB962C8B-B14F-4D97-AF65-F5344CB8AC3E}">
        <p14:creationId xmlns:p14="http://schemas.microsoft.com/office/powerpoint/2010/main" val="816476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21</a:t>
            </a:fld>
            <a:endParaRPr lang="en-US" dirty="0"/>
          </a:p>
        </p:txBody>
      </p:sp>
    </p:spTree>
    <p:extLst>
      <p:ext uri="{BB962C8B-B14F-4D97-AF65-F5344CB8AC3E}">
        <p14:creationId xmlns:p14="http://schemas.microsoft.com/office/powerpoint/2010/main" val="1593794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36BA-A353-427F-AD35-E44A82A16A17}" type="slidenum">
              <a:rPr lang="en-US" smtClean="0"/>
              <a:t>22</a:t>
            </a:fld>
            <a:endParaRPr lang="en-US" dirty="0"/>
          </a:p>
        </p:txBody>
      </p:sp>
    </p:spTree>
    <p:extLst>
      <p:ext uri="{BB962C8B-B14F-4D97-AF65-F5344CB8AC3E}">
        <p14:creationId xmlns:p14="http://schemas.microsoft.com/office/powerpoint/2010/main" val="78600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3</a:t>
            </a:fld>
            <a:endParaRPr lang="en-US" dirty="0"/>
          </a:p>
        </p:txBody>
      </p:sp>
    </p:spTree>
    <p:extLst>
      <p:ext uri="{BB962C8B-B14F-4D97-AF65-F5344CB8AC3E}">
        <p14:creationId xmlns:p14="http://schemas.microsoft.com/office/powerpoint/2010/main" val="106938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4</a:t>
            </a:fld>
            <a:endParaRPr lang="en-US" dirty="0"/>
          </a:p>
        </p:txBody>
      </p:sp>
    </p:spTree>
    <p:extLst>
      <p:ext uri="{BB962C8B-B14F-4D97-AF65-F5344CB8AC3E}">
        <p14:creationId xmlns:p14="http://schemas.microsoft.com/office/powerpoint/2010/main" val="302852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5</a:t>
            </a:fld>
            <a:endParaRPr lang="en-US" dirty="0"/>
          </a:p>
        </p:txBody>
      </p:sp>
    </p:spTree>
    <p:extLst>
      <p:ext uri="{BB962C8B-B14F-4D97-AF65-F5344CB8AC3E}">
        <p14:creationId xmlns:p14="http://schemas.microsoft.com/office/powerpoint/2010/main" val="286700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6</a:t>
            </a:fld>
            <a:endParaRPr lang="en-US" dirty="0"/>
          </a:p>
        </p:txBody>
      </p:sp>
    </p:spTree>
    <p:extLst>
      <p:ext uri="{BB962C8B-B14F-4D97-AF65-F5344CB8AC3E}">
        <p14:creationId xmlns:p14="http://schemas.microsoft.com/office/powerpoint/2010/main" val="78387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7</a:t>
            </a:fld>
            <a:endParaRPr lang="en-US" dirty="0"/>
          </a:p>
        </p:txBody>
      </p:sp>
    </p:spTree>
    <p:extLst>
      <p:ext uri="{BB962C8B-B14F-4D97-AF65-F5344CB8AC3E}">
        <p14:creationId xmlns:p14="http://schemas.microsoft.com/office/powerpoint/2010/main" val="34441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8</a:t>
            </a:fld>
            <a:endParaRPr lang="en-US" dirty="0"/>
          </a:p>
        </p:txBody>
      </p:sp>
    </p:spTree>
    <p:extLst>
      <p:ext uri="{BB962C8B-B14F-4D97-AF65-F5344CB8AC3E}">
        <p14:creationId xmlns:p14="http://schemas.microsoft.com/office/powerpoint/2010/main" val="212704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F5062-1ED9-42F7-AA60-2E6078DB5D83}" type="slidenum">
              <a:rPr lang="en-US" smtClean="0"/>
              <a:t>9</a:t>
            </a:fld>
            <a:endParaRPr lang="en-US" dirty="0"/>
          </a:p>
        </p:txBody>
      </p:sp>
    </p:spTree>
    <p:extLst>
      <p:ext uri="{BB962C8B-B14F-4D97-AF65-F5344CB8AC3E}">
        <p14:creationId xmlns:p14="http://schemas.microsoft.com/office/powerpoint/2010/main" val="248264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922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680C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600" b="0" i="0">
                <a:solidFill>
                  <a:srgbClr val="67696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922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680C9"/>
                </a:solidFill>
                <a:latin typeface="Calibri Light"/>
                <a:cs typeface="Calibri Light"/>
              </a:defRPr>
            </a:lvl1pPr>
          </a:lstStyle>
          <a:p>
            <a:endParaRPr/>
          </a:p>
        </p:txBody>
      </p:sp>
      <p:sp>
        <p:nvSpPr>
          <p:cNvPr id="3" name="Holder 3"/>
          <p:cNvSpPr>
            <a:spLocks noGrp="1"/>
          </p:cNvSpPr>
          <p:nvPr>
            <p:ph sz="half" idx="2"/>
          </p:nvPr>
        </p:nvSpPr>
        <p:spPr>
          <a:xfrm>
            <a:off x="2109301" y="1936750"/>
            <a:ext cx="3310254" cy="4207510"/>
          </a:xfrm>
          <a:prstGeom prst="rect">
            <a:avLst/>
          </a:prstGeom>
        </p:spPr>
        <p:txBody>
          <a:bodyPr wrap="square" lIns="0" tIns="0" rIns="0" bIns="0">
            <a:spAutoFit/>
          </a:bodyPr>
          <a:lstStyle>
            <a:lvl1pPr>
              <a:defRPr sz="1850" b="1" i="0">
                <a:solidFill>
                  <a:srgbClr val="00517E"/>
                </a:solidFill>
                <a:latin typeface="Calibri"/>
                <a:cs typeface="Calibri"/>
              </a:defRPr>
            </a:lvl1pPr>
          </a:lstStyle>
          <a:p>
            <a:endParaRPr/>
          </a:p>
        </p:txBody>
      </p:sp>
      <p:sp>
        <p:nvSpPr>
          <p:cNvPr id="4" name="Holder 4"/>
          <p:cNvSpPr>
            <a:spLocks noGrp="1"/>
          </p:cNvSpPr>
          <p:nvPr>
            <p:ph sz="half" idx="3"/>
          </p:nvPr>
        </p:nvSpPr>
        <p:spPr>
          <a:xfrm>
            <a:off x="6462759" y="1936750"/>
            <a:ext cx="3754754" cy="3902710"/>
          </a:xfrm>
          <a:prstGeom prst="rect">
            <a:avLst/>
          </a:prstGeom>
        </p:spPr>
        <p:txBody>
          <a:bodyPr wrap="square" lIns="0" tIns="0" rIns="0" bIns="0">
            <a:spAutoFit/>
          </a:bodyPr>
          <a:lstStyle>
            <a:lvl1pPr>
              <a:defRPr sz="1850" b="1" i="0">
                <a:solidFill>
                  <a:srgbClr val="00517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922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680C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922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922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E1EB76-8A28-4A15-9EED-6F3ECCD22757}"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7CF1E-8D8D-4F0A-B064-8199BF363C34}" type="slidenum">
              <a:rPr lang="en-US" smtClean="0"/>
              <a:t>‹#›</a:t>
            </a:fld>
            <a:endParaRPr lang="en-US" dirty="0"/>
          </a:p>
        </p:txBody>
      </p:sp>
    </p:spTree>
    <p:extLst>
      <p:ext uri="{BB962C8B-B14F-4D97-AF65-F5344CB8AC3E}">
        <p14:creationId xmlns:p14="http://schemas.microsoft.com/office/powerpoint/2010/main" val="3437393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76463" y="649446"/>
            <a:ext cx="2239073" cy="635000"/>
          </a:xfrm>
          <a:prstGeom prst="rect">
            <a:avLst/>
          </a:prstGeom>
        </p:spPr>
        <p:txBody>
          <a:bodyPr wrap="square" lIns="0" tIns="0" rIns="0" bIns="0">
            <a:spAutoFit/>
          </a:bodyPr>
          <a:lstStyle>
            <a:lvl1pPr>
              <a:defRPr sz="4000" b="0" i="0">
                <a:solidFill>
                  <a:srgbClr val="5680C9"/>
                </a:solidFill>
                <a:latin typeface="Calibri Light"/>
                <a:cs typeface="Calibri Light"/>
              </a:defRPr>
            </a:lvl1pPr>
          </a:lstStyle>
          <a:p>
            <a:endParaRPr/>
          </a:p>
        </p:txBody>
      </p:sp>
      <p:sp>
        <p:nvSpPr>
          <p:cNvPr id="3" name="Holder 3"/>
          <p:cNvSpPr>
            <a:spLocks noGrp="1"/>
          </p:cNvSpPr>
          <p:nvPr>
            <p:ph type="body" idx="1"/>
          </p:nvPr>
        </p:nvSpPr>
        <p:spPr>
          <a:xfrm>
            <a:off x="2052659" y="1564921"/>
            <a:ext cx="8086681" cy="4170679"/>
          </a:xfrm>
          <a:prstGeom prst="rect">
            <a:avLst/>
          </a:prstGeom>
        </p:spPr>
        <p:txBody>
          <a:bodyPr wrap="square" lIns="0" tIns="0" rIns="0" bIns="0">
            <a:spAutoFit/>
          </a:bodyPr>
          <a:lstStyle>
            <a:lvl1pPr>
              <a:defRPr sz="1600" b="0" i="0">
                <a:solidFill>
                  <a:srgbClr val="676968"/>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6" name="Holder 6"/>
          <p:cNvSpPr>
            <a:spLocks noGrp="1"/>
          </p:cNvSpPr>
          <p:nvPr>
            <p:ph type="sldNum" sz="quarter" idx="7"/>
          </p:nvPr>
        </p:nvSpPr>
        <p:spPr>
          <a:xfrm>
            <a:off x="11082019" y="6462712"/>
            <a:ext cx="224790"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0922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opm.gov/" TargetMode="External"/><Relationship Id="rId3" Type="http://schemas.openxmlformats.org/officeDocument/2006/relationships/image" Target="../media/image28.jpg"/><Relationship Id="rId7" Type="http://schemas.openxmlformats.org/officeDocument/2006/relationships/hyperlink" Target="https://www.usajobs.gov/Help/how-t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bestplacestowork.org/" TargetMode="External"/><Relationship Id="rId5" Type="http://schemas.openxmlformats.org/officeDocument/2006/relationships/hyperlink" Target="https://ourpublicservice.org/" TargetMode="External"/><Relationship Id="rId4" Type="http://schemas.openxmlformats.org/officeDocument/2006/relationships/hyperlink" Target="http://gogovernmen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g"/><Relationship Id="rId7"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IS MY LIFE: FREE B&amp;B Hotel Rooms for Active Military &amp; Vets on Veterans Day 1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668123" cy="6858000"/>
          </a:xfrm>
          <a:prstGeom prst="rect">
            <a:avLst/>
          </a:prstGeom>
          <a:solidFill>
            <a:schemeClr val="bg1"/>
          </a:solidFill>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6" name="TextBox 5"/>
          <p:cNvSpPr txBox="1"/>
          <p:nvPr/>
        </p:nvSpPr>
        <p:spPr>
          <a:xfrm>
            <a:off x="2133600" y="2001838"/>
            <a:ext cx="7944465" cy="2862322"/>
          </a:xfrm>
          <a:prstGeom prst="rect">
            <a:avLst/>
          </a:prstGeom>
          <a:solidFill>
            <a:schemeClr val="bg2"/>
          </a:solidFill>
        </p:spPr>
        <p:txBody>
          <a:bodyPr wrap="square" rtlCol="0">
            <a:spAutoFit/>
          </a:bodyPr>
          <a:lstStyle/>
          <a:p>
            <a:endParaRPr lang="en-US" sz="3600" dirty="0">
              <a:latin typeface="Arial Rounded MT Bold" panose="020F0704030504030204" pitchFamily="34" charset="0"/>
            </a:endParaRPr>
          </a:p>
          <a:p>
            <a:pPr algn="ctr"/>
            <a:r>
              <a:rPr lang="en-US" sz="3600" dirty="0">
                <a:latin typeface="Calibri Light" panose="020F0302020204030204" pitchFamily="34" charset="0"/>
                <a:cs typeface="Calibri Light" panose="020F0302020204030204" pitchFamily="34" charset="0"/>
              </a:rPr>
              <a:t>USAJOBS</a:t>
            </a:r>
          </a:p>
          <a:p>
            <a:pPr algn="ctr"/>
            <a:r>
              <a:rPr lang="en-US" sz="3600" dirty="0">
                <a:latin typeface="Calibri Light" panose="020F0302020204030204" pitchFamily="34" charset="0"/>
                <a:cs typeface="Calibri Light" panose="020F0302020204030204" pitchFamily="34" charset="0"/>
              </a:rPr>
              <a:t>Creating Federal Resumes and Applying for Jobs</a:t>
            </a:r>
          </a:p>
          <a:p>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80102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649446"/>
            <a:ext cx="9979662" cy="628377"/>
          </a:xfrm>
          <a:prstGeom prst="rect">
            <a:avLst/>
          </a:prstGeom>
        </p:spPr>
        <p:txBody>
          <a:bodyPr vert="horz" wrap="square" lIns="0" tIns="12700" rIns="0" bIns="0" rtlCol="0">
            <a:spAutoFit/>
          </a:bodyPr>
          <a:lstStyle/>
          <a:p>
            <a:pPr marL="12700">
              <a:lnSpc>
                <a:spcPct val="100000"/>
              </a:lnSpc>
              <a:spcBef>
                <a:spcPts val="100"/>
              </a:spcBef>
            </a:pPr>
            <a:r>
              <a:rPr lang="en-US" spc="-15" dirty="0"/>
              <a:t>Step 4 </a:t>
            </a:r>
            <a:r>
              <a:rPr lang="en-US" sz="2000" spc="-15" dirty="0"/>
              <a:t>(cont.)--</a:t>
            </a:r>
            <a:r>
              <a:rPr spc="-15" dirty="0"/>
              <a:t>Create </a:t>
            </a:r>
            <a:r>
              <a:rPr spc="10" dirty="0"/>
              <a:t>and </a:t>
            </a:r>
            <a:r>
              <a:rPr spc="-25" dirty="0"/>
              <a:t>Store </a:t>
            </a:r>
            <a:r>
              <a:rPr spc="-5" dirty="0"/>
              <a:t>Critical</a:t>
            </a:r>
            <a:r>
              <a:rPr spc="-180" dirty="0"/>
              <a:t> </a:t>
            </a:r>
            <a:r>
              <a:rPr spc="-5" dirty="0"/>
              <a:t>Documents</a:t>
            </a:r>
          </a:p>
        </p:txBody>
      </p:sp>
      <p:sp>
        <p:nvSpPr>
          <p:cNvPr id="3" name="object 3"/>
          <p:cNvSpPr/>
          <p:nvPr/>
        </p:nvSpPr>
        <p:spPr>
          <a:xfrm>
            <a:off x="2514600" y="1457867"/>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sp>
        <p:nvSpPr>
          <p:cNvPr id="4" name="object 4"/>
          <p:cNvSpPr txBox="1"/>
          <p:nvPr/>
        </p:nvSpPr>
        <p:spPr>
          <a:xfrm>
            <a:off x="7921796" y="1989505"/>
            <a:ext cx="2299335" cy="3721100"/>
          </a:xfrm>
          <a:prstGeom prst="rect">
            <a:avLst/>
          </a:prstGeom>
        </p:spPr>
        <p:txBody>
          <a:bodyPr vert="horz" wrap="square" lIns="0" tIns="11430" rIns="0" bIns="0" rtlCol="0">
            <a:spAutoFit/>
          </a:bodyPr>
          <a:lstStyle/>
          <a:p>
            <a:pPr marL="357505" indent="-345440">
              <a:lnSpc>
                <a:spcPts val="2670"/>
              </a:lnSpc>
              <a:spcBef>
                <a:spcPts val="90"/>
              </a:spcBef>
              <a:buFont typeface="Arial"/>
              <a:buChar char="•"/>
              <a:tabLst>
                <a:tab pos="357505" algn="l"/>
                <a:tab pos="358140" algn="l"/>
              </a:tabLst>
            </a:pPr>
            <a:r>
              <a:rPr sz="2250" b="0" spc="-15" dirty="0">
                <a:solidFill>
                  <a:srgbClr val="676968"/>
                </a:solidFill>
                <a:latin typeface="Calibri Light"/>
                <a:cs typeface="Calibri Light"/>
              </a:rPr>
              <a:t>Transcripts</a:t>
            </a:r>
            <a:endParaRPr sz="2250" dirty="0">
              <a:latin typeface="Calibri Light"/>
              <a:cs typeface="Calibri Light"/>
            </a:endParaRPr>
          </a:p>
          <a:p>
            <a:pPr marL="357505" indent="-345440">
              <a:lnSpc>
                <a:spcPts val="2640"/>
              </a:lnSpc>
              <a:buFont typeface="Arial"/>
              <a:buChar char="•"/>
              <a:tabLst>
                <a:tab pos="357505" algn="l"/>
                <a:tab pos="358140" algn="l"/>
              </a:tabLst>
            </a:pPr>
            <a:r>
              <a:rPr sz="2250" b="0" spc="-15" dirty="0">
                <a:solidFill>
                  <a:srgbClr val="676968"/>
                </a:solidFill>
                <a:latin typeface="Calibri Light"/>
                <a:cs typeface="Calibri Light"/>
              </a:rPr>
              <a:t>References</a:t>
            </a:r>
            <a:endParaRPr sz="2250" dirty="0">
              <a:latin typeface="Calibri Light"/>
              <a:cs typeface="Calibri Light"/>
            </a:endParaRPr>
          </a:p>
          <a:p>
            <a:pPr marL="357505" indent="-345440">
              <a:lnSpc>
                <a:spcPts val="2640"/>
              </a:lnSpc>
              <a:buFont typeface="Arial"/>
              <a:buChar char="•"/>
              <a:tabLst>
                <a:tab pos="357505" algn="l"/>
                <a:tab pos="358140" algn="l"/>
              </a:tabLst>
            </a:pPr>
            <a:r>
              <a:rPr sz="2250" b="0" spc="-15" dirty="0">
                <a:solidFill>
                  <a:srgbClr val="676968"/>
                </a:solidFill>
                <a:latin typeface="Calibri Light"/>
                <a:cs typeface="Calibri Light"/>
              </a:rPr>
              <a:t>Writing</a:t>
            </a:r>
            <a:r>
              <a:rPr sz="2250" b="0" spc="-140" dirty="0">
                <a:solidFill>
                  <a:srgbClr val="676968"/>
                </a:solidFill>
                <a:latin typeface="Calibri Light"/>
                <a:cs typeface="Calibri Light"/>
              </a:rPr>
              <a:t> </a:t>
            </a:r>
            <a:r>
              <a:rPr sz="2250" b="0" spc="-5" dirty="0">
                <a:solidFill>
                  <a:srgbClr val="676968"/>
                </a:solidFill>
                <a:latin typeface="Calibri Light"/>
                <a:cs typeface="Calibri Light"/>
              </a:rPr>
              <a:t>samples</a:t>
            </a:r>
            <a:endParaRPr sz="2250" dirty="0">
              <a:latin typeface="Calibri Light"/>
              <a:cs typeface="Calibri Light"/>
            </a:endParaRPr>
          </a:p>
          <a:p>
            <a:pPr marL="357505" indent="-345440">
              <a:lnSpc>
                <a:spcPts val="2640"/>
              </a:lnSpc>
              <a:buFont typeface="Arial"/>
              <a:buChar char="•"/>
              <a:tabLst>
                <a:tab pos="357505" algn="l"/>
                <a:tab pos="358140" algn="l"/>
              </a:tabLst>
            </a:pPr>
            <a:r>
              <a:rPr sz="2250" b="0" spc="-5" dirty="0">
                <a:solidFill>
                  <a:srgbClr val="676968"/>
                </a:solidFill>
                <a:highlight>
                  <a:srgbClr val="FFFF00"/>
                </a:highlight>
                <a:latin typeface="Calibri Light"/>
                <a:cs typeface="Calibri Light"/>
              </a:rPr>
              <a:t>Cover</a:t>
            </a:r>
            <a:r>
              <a:rPr sz="2250" b="0" spc="-175" dirty="0">
                <a:solidFill>
                  <a:srgbClr val="676968"/>
                </a:solidFill>
                <a:highlight>
                  <a:srgbClr val="FFFF00"/>
                </a:highlight>
                <a:latin typeface="Calibri Light"/>
                <a:cs typeface="Calibri Light"/>
              </a:rPr>
              <a:t> </a:t>
            </a:r>
            <a:r>
              <a:rPr sz="2250" b="0" spc="-20" dirty="0">
                <a:solidFill>
                  <a:srgbClr val="676968"/>
                </a:solidFill>
                <a:highlight>
                  <a:srgbClr val="FFFF00"/>
                </a:highlight>
                <a:latin typeface="Calibri Light"/>
                <a:cs typeface="Calibri Light"/>
              </a:rPr>
              <a:t>letters</a:t>
            </a:r>
            <a:endParaRPr sz="2250" dirty="0">
              <a:highlight>
                <a:srgbClr val="FFFF00"/>
              </a:highlight>
              <a:latin typeface="Calibri Light"/>
              <a:cs typeface="Calibri Light"/>
            </a:endParaRPr>
          </a:p>
          <a:p>
            <a:pPr marL="357505" indent="-345440">
              <a:lnSpc>
                <a:spcPts val="2640"/>
              </a:lnSpc>
              <a:buFont typeface="Arial"/>
              <a:buChar char="•"/>
              <a:tabLst>
                <a:tab pos="357505" algn="l"/>
                <a:tab pos="358140" algn="l"/>
              </a:tabLst>
            </a:pPr>
            <a:r>
              <a:rPr sz="2250" b="0" spc="-5" dirty="0">
                <a:solidFill>
                  <a:srgbClr val="676968"/>
                </a:solidFill>
                <a:latin typeface="Calibri Light"/>
                <a:cs typeface="Calibri Light"/>
              </a:rPr>
              <a:t>SF-50s</a:t>
            </a:r>
            <a:endParaRPr sz="2250" dirty="0">
              <a:latin typeface="Calibri Light"/>
              <a:cs typeface="Calibri Light"/>
            </a:endParaRPr>
          </a:p>
          <a:p>
            <a:pPr marL="357505" indent="-345440">
              <a:lnSpc>
                <a:spcPts val="2640"/>
              </a:lnSpc>
              <a:buFont typeface="Arial"/>
              <a:buChar char="•"/>
              <a:tabLst>
                <a:tab pos="357505" algn="l"/>
                <a:tab pos="358140" algn="l"/>
              </a:tabLst>
            </a:pPr>
            <a:r>
              <a:rPr sz="2250" b="0" spc="-15" dirty="0">
                <a:solidFill>
                  <a:srgbClr val="676968"/>
                </a:solidFill>
                <a:latin typeface="Calibri Light"/>
                <a:cs typeface="Calibri Light"/>
              </a:rPr>
              <a:t>DD-214s</a:t>
            </a:r>
            <a:endParaRPr sz="2250" dirty="0">
              <a:latin typeface="Calibri Light"/>
              <a:cs typeface="Calibri Light"/>
            </a:endParaRPr>
          </a:p>
          <a:p>
            <a:pPr marL="357505" indent="-345440">
              <a:lnSpc>
                <a:spcPts val="2640"/>
              </a:lnSpc>
              <a:buFont typeface="Arial"/>
              <a:buChar char="•"/>
              <a:tabLst>
                <a:tab pos="357505" algn="l"/>
                <a:tab pos="358140" algn="l"/>
              </a:tabLst>
            </a:pPr>
            <a:r>
              <a:rPr sz="2250" b="0" dirty="0">
                <a:solidFill>
                  <a:srgbClr val="676968"/>
                </a:solidFill>
                <a:latin typeface="Calibri Light"/>
                <a:cs typeface="Calibri Light"/>
              </a:rPr>
              <a:t>Schedule </a:t>
            </a:r>
            <a:r>
              <a:rPr sz="2250" b="0" spc="-10" dirty="0">
                <a:solidFill>
                  <a:srgbClr val="676968"/>
                </a:solidFill>
                <a:latin typeface="Calibri Light"/>
                <a:cs typeface="Calibri Light"/>
              </a:rPr>
              <a:t>A</a:t>
            </a:r>
            <a:r>
              <a:rPr sz="2250" b="0" spc="-340" dirty="0">
                <a:solidFill>
                  <a:srgbClr val="676968"/>
                </a:solidFill>
                <a:latin typeface="Calibri Light"/>
                <a:cs typeface="Calibri Light"/>
              </a:rPr>
              <a:t> </a:t>
            </a:r>
            <a:r>
              <a:rPr sz="2250" b="0" spc="-10" dirty="0">
                <a:solidFill>
                  <a:srgbClr val="676968"/>
                </a:solidFill>
                <a:latin typeface="Calibri Light"/>
                <a:cs typeface="Calibri Light"/>
              </a:rPr>
              <a:t>letter</a:t>
            </a:r>
            <a:endParaRPr sz="2250" dirty="0">
              <a:latin typeface="Calibri Light"/>
              <a:cs typeface="Calibri Light"/>
            </a:endParaRPr>
          </a:p>
          <a:p>
            <a:pPr marL="357505" indent="-345440">
              <a:lnSpc>
                <a:spcPts val="2640"/>
              </a:lnSpc>
              <a:buFont typeface="Arial"/>
              <a:buChar char="•"/>
              <a:tabLst>
                <a:tab pos="357505" algn="l"/>
                <a:tab pos="358140" algn="l"/>
              </a:tabLst>
            </a:pPr>
            <a:r>
              <a:rPr sz="2250" b="0" spc="-15" dirty="0">
                <a:solidFill>
                  <a:srgbClr val="676968"/>
                </a:solidFill>
                <a:latin typeface="Calibri Light"/>
                <a:cs typeface="Calibri Light"/>
              </a:rPr>
              <a:t>PCS</a:t>
            </a:r>
            <a:r>
              <a:rPr sz="2250" b="0" spc="-90" dirty="0">
                <a:solidFill>
                  <a:srgbClr val="676968"/>
                </a:solidFill>
                <a:latin typeface="Calibri Light"/>
                <a:cs typeface="Calibri Light"/>
              </a:rPr>
              <a:t> </a:t>
            </a:r>
            <a:r>
              <a:rPr sz="2250" b="0" dirty="0">
                <a:solidFill>
                  <a:srgbClr val="676968"/>
                </a:solidFill>
                <a:latin typeface="Calibri Light"/>
                <a:cs typeface="Calibri Light"/>
              </a:rPr>
              <a:t>orders</a:t>
            </a:r>
            <a:endParaRPr sz="2250" dirty="0">
              <a:latin typeface="Calibri Light"/>
              <a:cs typeface="Calibri Light"/>
            </a:endParaRPr>
          </a:p>
          <a:p>
            <a:pPr marL="357505" indent="-345440">
              <a:lnSpc>
                <a:spcPts val="2640"/>
              </a:lnSpc>
              <a:buFont typeface="Arial"/>
              <a:buChar char="•"/>
              <a:tabLst>
                <a:tab pos="357505" algn="l"/>
                <a:tab pos="358140" algn="l"/>
              </a:tabLst>
            </a:pPr>
            <a:r>
              <a:rPr sz="2250" b="0" spc="-30" dirty="0">
                <a:solidFill>
                  <a:srgbClr val="676968"/>
                </a:solidFill>
                <a:latin typeface="Calibri Light"/>
                <a:cs typeface="Calibri Light"/>
              </a:rPr>
              <a:t>DOS</a:t>
            </a:r>
            <a:endParaRPr sz="2250" dirty="0">
              <a:latin typeface="Calibri Light"/>
              <a:cs typeface="Calibri Light"/>
            </a:endParaRPr>
          </a:p>
          <a:p>
            <a:pPr marL="357505" marR="461645" indent="-345440">
              <a:lnSpc>
                <a:spcPts val="2640"/>
              </a:lnSpc>
              <a:spcBef>
                <a:spcPts val="105"/>
              </a:spcBef>
              <a:buFont typeface="Arial"/>
              <a:buChar char="•"/>
              <a:tabLst>
                <a:tab pos="357505" algn="l"/>
                <a:tab pos="358140" algn="l"/>
              </a:tabLst>
            </a:pPr>
            <a:r>
              <a:rPr sz="2250" b="0" spc="-110" dirty="0">
                <a:solidFill>
                  <a:srgbClr val="676968"/>
                </a:solidFill>
                <a:latin typeface="Calibri Light"/>
                <a:cs typeface="Calibri Light"/>
              </a:rPr>
              <a:t>P</a:t>
            </a:r>
            <a:r>
              <a:rPr sz="2250" b="0" spc="5" dirty="0">
                <a:solidFill>
                  <a:srgbClr val="676968"/>
                </a:solidFill>
                <a:latin typeface="Calibri Light"/>
                <a:cs typeface="Calibri Light"/>
              </a:rPr>
              <a:t>e</a:t>
            </a:r>
            <a:r>
              <a:rPr sz="2250" b="0" spc="20" dirty="0">
                <a:solidFill>
                  <a:srgbClr val="676968"/>
                </a:solidFill>
                <a:latin typeface="Calibri Light"/>
                <a:cs typeface="Calibri Light"/>
              </a:rPr>
              <a:t>r</a:t>
            </a:r>
            <a:r>
              <a:rPr sz="2250" b="0" spc="-114" dirty="0">
                <a:solidFill>
                  <a:srgbClr val="676968"/>
                </a:solidFill>
                <a:latin typeface="Calibri Light"/>
                <a:cs typeface="Calibri Light"/>
              </a:rPr>
              <a:t>f</a:t>
            </a:r>
            <a:r>
              <a:rPr sz="2250" b="0" spc="20" dirty="0">
                <a:solidFill>
                  <a:srgbClr val="676968"/>
                </a:solidFill>
                <a:latin typeface="Calibri Light"/>
                <a:cs typeface="Calibri Light"/>
              </a:rPr>
              <a:t>or</a:t>
            </a:r>
            <a:r>
              <a:rPr sz="2250" b="0" spc="-25" dirty="0">
                <a:solidFill>
                  <a:srgbClr val="676968"/>
                </a:solidFill>
                <a:latin typeface="Calibri Light"/>
                <a:cs typeface="Calibri Light"/>
              </a:rPr>
              <a:t>ma</a:t>
            </a:r>
            <a:r>
              <a:rPr sz="2250" b="0" spc="25" dirty="0">
                <a:solidFill>
                  <a:srgbClr val="676968"/>
                </a:solidFill>
                <a:latin typeface="Calibri Light"/>
                <a:cs typeface="Calibri Light"/>
              </a:rPr>
              <a:t>n</a:t>
            </a:r>
            <a:r>
              <a:rPr sz="2250" b="0" dirty="0">
                <a:solidFill>
                  <a:srgbClr val="676968"/>
                </a:solidFill>
                <a:latin typeface="Calibri Light"/>
                <a:cs typeface="Calibri Light"/>
              </a:rPr>
              <a:t>c</a:t>
            </a:r>
            <a:r>
              <a:rPr sz="2250" b="0" spc="-5" dirty="0">
                <a:solidFill>
                  <a:srgbClr val="676968"/>
                </a:solidFill>
                <a:latin typeface="Calibri Light"/>
                <a:cs typeface="Calibri Light"/>
              </a:rPr>
              <a:t>e  </a:t>
            </a:r>
            <a:r>
              <a:rPr sz="2250" b="0" spc="-10" dirty="0">
                <a:solidFill>
                  <a:srgbClr val="676968"/>
                </a:solidFill>
                <a:latin typeface="Calibri Light"/>
                <a:cs typeface="Calibri Light"/>
              </a:rPr>
              <a:t>Appraisals</a:t>
            </a:r>
            <a:endParaRPr sz="2250" dirty="0">
              <a:latin typeface="Calibri Light"/>
              <a:cs typeface="Calibri Light"/>
            </a:endParaRPr>
          </a:p>
        </p:txBody>
      </p:sp>
      <p:sp>
        <p:nvSpPr>
          <p:cNvPr id="5" name="object 5"/>
          <p:cNvSpPr/>
          <p:nvPr/>
        </p:nvSpPr>
        <p:spPr>
          <a:xfrm>
            <a:off x="1737360" y="1702640"/>
            <a:ext cx="5984239" cy="4261279"/>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7" name="TextBox 6">
            <a:extLst>
              <a:ext uri="{FF2B5EF4-FFF2-40B4-BE49-F238E27FC236}">
                <a16:creationId xmlns:a16="http://schemas.microsoft.com/office/drawing/2014/main" id="{EB384EBB-D0F4-449C-B738-4616EEC480A5}"/>
              </a:ext>
            </a:extLst>
          </p:cNvPr>
          <p:cNvSpPr txBox="1"/>
          <p:nvPr/>
        </p:nvSpPr>
        <p:spPr>
          <a:xfrm>
            <a:off x="10454640" y="2209800"/>
            <a:ext cx="1584960" cy="3970318"/>
          </a:xfrm>
          <a:prstGeom prst="rect">
            <a:avLst/>
          </a:prstGeom>
          <a:noFill/>
          <a:ln>
            <a:solidFill>
              <a:schemeClr val="tx1"/>
            </a:solidFill>
          </a:ln>
        </p:spPr>
        <p:txBody>
          <a:bodyPr wrap="square" rtlCol="0">
            <a:spAutoFit/>
          </a:bodyPr>
          <a:lstStyle/>
          <a:p>
            <a:r>
              <a:rPr lang="en-US" i="1" dirty="0">
                <a:solidFill>
                  <a:srgbClr val="FF0000"/>
                </a:solidFill>
                <a:highlight>
                  <a:srgbClr val="FFFF00"/>
                </a:highlight>
              </a:rPr>
              <a:t>OCPD always recommends you load a cover letter, even if it is not “required”—This field tends to always want cover letters and they are only optional if you don’t want the job</a:t>
            </a:r>
          </a:p>
        </p:txBody>
      </p:sp>
      <p:cxnSp>
        <p:nvCxnSpPr>
          <p:cNvPr id="9" name="Straight Arrow Connector 8">
            <a:extLst>
              <a:ext uri="{FF2B5EF4-FFF2-40B4-BE49-F238E27FC236}">
                <a16:creationId xmlns:a16="http://schemas.microsoft.com/office/drawing/2014/main" id="{EF8D2731-AB04-4C87-A7C3-B278C7138D27}"/>
              </a:ext>
            </a:extLst>
          </p:cNvPr>
          <p:cNvCxnSpPr/>
          <p:nvPr/>
        </p:nvCxnSpPr>
        <p:spPr>
          <a:xfrm flipH="1">
            <a:off x="9740265" y="2895600"/>
            <a:ext cx="681063"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649446"/>
            <a:ext cx="11887200" cy="628377"/>
          </a:xfrm>
          <a:prstGeom prst="rect">
            <a:avLst/>
          </a:prstGeom>
        </p:spPr>
        <p:txBody>
          <a:bodyPr vert="horz" wrap="square" lIns="0" tIns="12700" rIns="0" bIns="0" rtlCol="0">
            <a:spAutoFit/>
          </a:bodyPr>
          <a:lstStyle/>
          <a:p>
            <a:pPr marL="12700">
              <a:lnSpc>
                <a:spcPct val="100000"/>
              </a:lnSpc>
              <a:spcBef>
                <a:spcPts val="100"/>
              </a:spcBef>
            </a:pPr>
            <a:r>
              <a:rPr lang="en-US" spc="-15" dirty="0"/>
              <a:t>Step 5—</a:t>
            </a:r>
            <a:r>
              <a:rPr lang="en-US" i="1" spc="-15" dirty="0"/>
              <a:t>VERY IMPORTANT </a:t>
            </a:r>
            <a:r>
              <a:rPr spc="-15" dirty="0"/>
              <a:t>Create </a:t>
            </a:r>
            <a:r>
              <a:rPr spc="-95" dirty="0"/>
              <a:t>Your </a:t>
            </a:r>
            <a:r>
              <a:rPr spc="-20" dirty="0"/>
              <a:t>Federal</a:t>
            </a:r>
            <a:r>
              <a:rPr spc="-5" dirty="0"/>
              <a:t> Resume</a:t>
            </a:r>
          </a:p>
        </p:txBody>
      </p:sp>
      <p:sp>
        <p:nvSpPr>
          <p:cNvPr id="3" name="object 3"/>
          <p:cNvSpPr/>
          <p:nvPr/>
        </p:nvSpPr>
        <p:spPr>
          <a:xfrm>
            <a:off x="2834639" y="1432560"/>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sp>
        <p:nvSpPr>
          <p:cNvPr id="4" name="object 4"/>
          <p:cNvSpPr/>
          <p:nvPr/>
        </p:nvSpPr>
        <p:spPr>
          <a:xfrm>
            <a:off x="3495040" y="1869439"/>
            <a:ext cx="5445759" cy="363727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11</a:t>
            </a:fld>
            <a:endParaRPr sz="12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556533"/>
            <a:ext cx="9964419" cy="628377"/>
          </a:xfrm>
          <a:prstGeom prst="rect">
            <a:avLst/>
          </a:prstGeom>
        </p:spPr>
        <p:txBody>
          <a:bodyPr vert="horz" wrap="square" lIns="0" tIns="12700" rIns="0" bIns="0" rtlCol="0">
            <a:spAutoFit/>
          </a:bodyPr>
          <a:lstStyle/>
          <a:p>
            <a:pPr marL="12700">
              <a:lnSpc>
                <a:spcPct val="100000"/>
              </a:lnSpc>
              <a:spcBef>
                <a:spcPts val="100"/>
              </a:spcBef>
            </a:pPr>
            <a:r>
              <a:rPr lang="en-US" spc="-15" dirty="0"/>
              <a:t>Step 5 </a:t>
            </a:r>
            <a:r>
              <a:rPr lang="en-US" sz="2400" spc="-15" dirty="0"/>
              <a:t>(cont.)--</a:t>
            </a:r>
            <a:r>
              <a:rPr spc="-15" dirty="0"/>
              <a:t>Create </a:t>
            </a:r>
            <a:r>
              <a:rPr dirty="0"/>
              <a:t>a </a:t>
            </a:r>
            <a:r>
              <a:rPr spc="-15" dirty="0"/>
              <a:t>Master/Composite</a:t>
            </a:r>
            <a:r>
              <a:rPr spc="-80" dirty="0"/>
              <a:t> </a:t>
            </a:r>
            <a:r>
              <a:rPr spc="-5" dirty="0"/>
              <a:t>Résumé</a:t>
            </a:r>
          </a:p>
        </p:txBody>
      </p:sp>
      <p:sp>
        <p:nvSpPr>
          <p:cNvPr id="3" name="object 3"/>
          <p:cNvSpPr txBox="1"/>
          <p:nvPr/>
        </p:nvSpPr>
        <p:spPr>
          <a:xfrm>
            <a:off x="11107419" y="6424612"/>
            <a:ext cx="168275"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48</a:t>
            </a:r>
            <a:endParaRPr sz="1200" dirty="0">
              <a:latin typeface="Calibri"/>
              <a:cs typeface="Calibri"/>
            </a:endParaRPr>
          </a:p>
        </p:txBody>
      </p:sp>
      <p:sp>
        <p:nvSpPr>
          <p:cNvPr id="4" name="object 4"/>
          <p:cNvSpPr/>
          <p:nvPr/>
        </p:nvSpPr>
        <p:spPr>
          <a:xfrm>
            <a:off x="2834639" y="1310639"/>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sp>
        <p:nvSpPr>
          <p:cNvPr id="5" name="object 5"/>
          <p:cNvSpPr txBox="1"/>
          <p:nvPr/>
        </p:nvSpPr>
        <p:spPr>
          <a:xfrm>
            <a:off x="2030823" y="1517558"/>
            <a:ext cx="7989570" cy="4851400"/>
          </a:xfrm>
          <a:prstGeom prst="rect">
            <a:avLst/>
          </a:prstGeom>
        </p:spPr>
        <p:txBody>
          <a:bodyPr vert="horz" wrap="square" lIns="0" tIns="12700" rIns="0" bIns="0" rtlCol="0">
            <a:spAutoFit/>
          </a:bodyPr>
          <a:lstStyle/>
          <a:p>
            <a:pPr marL="148590" algn="ctr">
              <a:lnSpc>
                <a:spcPct val="100000"/>
              </a:lnSpc>
              <a:spcBef>
                <a:spcPts val="100"/>
              </a:spcBef>
            </a:pPr>
            <a:r>
              <a:rPr sz="2000" b="1" spc="-10" dirty="0">
                <a:solidFill>
                  <a:srgbClr val="FF0000"/>
                </a:solidFill>
                <a:highlight>
                  <a:srgbClr val="FFFF00"/>
                </a:highlight>
                <a:latin typeface="Calibri"/>
                <a:cs typeface="Calibri"/>
              </a:rPr>
              <a:t>There is </a:t>
            </a:r>
            <a:r>
              <a:rPr sz="2000" b="1" spc="-20" dirty="0">
                <a:solidFill>
                  <a:srgbClr val="FF0000"/>
                </a:solidFill>
                <a:highlight>
                  <a:srgbClr val="FFFF00"/>
                </a:highlight>
                <a:latin typeface="Calibri"/>
                <a:cs typeface="Calibri"/>
              </a:rPr>
              <a:t>no </a:t>
            </a:r>
            <a:r>
              <a:rPr sz="2000" b="1" spc="-15" dirty="0">
                <a:solidFill>
                  <a:srgbClr val="FF0000"/>
                </a:solidFill>
                <a:highlight>
                  <a:srgbClr val="FFFF00"/>
                </a:highlight>
                <a:latin typeface="Calibri"/>
                <a:cs typeface="Calibri"/>
              </a:rPr>
              <a:t>page limit for </a:t>
            </a:r>
            <a:r>
              <a:rPr sz="2000" b="1" dirty="0">
                <a:solidFill>
                  <a:srgbClr val="FF0000"/>
                </a:solidFill>
                <a:highlight>
                  <a:srgbClr val="FFFF00"/>
                </a:highlight>
                <a:latin typeface="Calibri"/>
                <a:cs typeface="Calibri"/>
              </a:rPr>
              <a:t>a </a:t>
            </a:r>
            <a:r>
              <a:rPr sz="2000" b="1" spc="-15" dirty="0">
                <a:solidFill>
                  <a:srgbClr val="FF0000"/>
                </a:solidFill>
                <a:highlight>
                  <a:srgbClr val="FFFF00"/>
                </a:highlight>
                <a:latin typeface="Calibri"/>
                <a:cs typeface="Calibri"/>
              </a:rPr>
              <a:t>federal</a:t>
            </a:r>
            <a:r>
              <a:rPr sz="2000" b="1" spc="165" dirty="0">
                <a:solidFill>
                  <a:srgbClr val="FF0000"/>
                </a:solidFill>
                <a:highlight>
                  <a:srgbClr val="FFFF00"/>
                </a:highlight>
                <a:latin typeface="Calibri"/>
                <a:cs typeface="Calibri"/>
              </a:rPr>
              <a:t> </a:t>
            </a:r>
            <a:r>
              <a:rPr sz="2000" b="1" dirty="0">
                <a:solidFill>
                  <a:srgbClr val="FF0000"/>
                </a:solidFill>
                <a:highlight>
                  <a:srgbClr val="FFFF00"/>
                </a:highlight>
                <a:latin typeface="Calibri"/>
                <a:cs typeface="Calibri"/>
              </a:rPr>
              <a:t>résumé!</a:t>
            </a:r>
            <a:r>
              <a:rPr lang="en-US" sz="2000" b="1" dirty="0">
                <a:solidFill>
                  <a:srgbClr val="FF0000"/>
                </a:solidFill>
                <a:highlight>
                  <a:srgbClr val="FFFF00"/>
                </a:highlight>
                <a:latin typeface="Calibri"/>
                <a:cs typeface="Calibri"/>
              </a:rPr>
              <a:t> </a:t>
            </a:r>
            <a:endParaRPr sz="2000" dirty="0">
              <a:highlight>
                <a:srgbClr val="FFFF00"/>
              </a:highlight>
              <a:latin typeface="Calibri"/>
              <a:cs typeface="Calibri"/>
            </a:endParaRPr>
          </a:p>
          <a:p>
            <a:pPr>
              <a:lnSpc>
                <a:spcPct val="100000"/>
              </a:lnSpc>
              <a:spcBef>
                <a:spcPts val="45"/>
              </a:spcBef>
            </a:pPr>
            <a:endParaRPr sz="1600" dirty="0">
              <a:highlight>
                <a:srgbClr val="FFFF00"/>
              </a:highlight>
              <a:latin typeface="Calibri"/>
              <a:cs typeface="Calibri"/>
            </a:endParaRPr>
          </a:p>
          <a:p>
            <a:pPr marL="357505" marR="640080" indent="-345440">
              <a:lnSpc>
                <a:spcPct val="100000"/>
              </a:lnSpc>
              <a:buFont typeface="Wingdings"/>
              <a:buChar char=""/>
              <a:tabLst>
                <a:tab pos="357505" algn="l"/>
                <a:tab pos="358140" algn="l"/>
              </a:tabLst>
            </a:pPr>
            <a:r>
              <a:rPr sz="1600" spc="20" dirty="0">
                <a:solidFill>
                  <a:srgbClr val="585858"/>
                </a:solidFill>
                <a:latin typeface="Calibri"/>
                <a:cs typeface="Calibri"/>
              </a:rPr>
              <a:t>Consider</a:t>
            </a:r>
            <a:r>
              <a:rPr sz="1600" spc="-114" dirty="0">
                <a:solidFill>
                  <a:srgbClr val="585858"/>
                </a:solidFill>
                <a:latin typeface="Calibri"/>
                <a:cs typeface="Calibri"/>
              </a:rPr>
              <a:t> </a:t>
            </a:r>
            <a:r>
              <a:rPr sz="1600" spc="5" dirty="0">
                <a:solidFill>
                  <a:srgbClr val="585858"/>
                </a:solidFill>
                <a:latin typeface="Calibri"/>
                <a:cs typeface="Calibri"/>
              </a:rPr>
              <a:t>creating</a:t>
            </a:r>
            <a:r>
              <a:rPr sz="1600" spc="-155" dirty="0">
                <a:solidFill>
                  <a:srgbClr val="585858"/>
                </a:solidFill>
                <a:latin typeface="Calibri"/>
                <a:cs typeface="Calibri"/>
              </a:rPr>
              <a:t> </a:t>
            </a:r>
            <a:r>
              <a:rPr sz="1600" spc="15" dirty="0">
                <a:solidFill>
                  <a:srgbClr val="585858"/>
                </a:solidFill>
                <a:latin typeface="Calibri"/>
                <a:cs typeface="Calibri"/>
              </a:rPr>
              <a:t>up</a:t>
            </a:r>
            <a:r>
              <a:rPr sz="1600" spc="-80" dirty="0">
                <a:solidFill>
                  <a:srgbClr val="585858"/>
                </a:solidFill>
                <a:latin typeface="Calibri"/>
                <a:cs typeface="Calibri"/>
              </a:rPr>
              <a:t> </a:t>
            </a:r>
            <a:r>
              <a:rPr sz="1600" spc="10" dirty="0">
                <a:solidFill>
                  <a:srgbClr val="585858"/>
                </a:solidFill>
                <a:latin typeface="Calibri"/>
                <a:cs typeface="Calibri"/>
              </a:rPr>
              <a:t>to</a:t>
            </a:r>
            <a:r>
              <a:rPr sz="1600" spc="-85" dirty="0">
                <a:solidFill>
                  <a:srgbClr val="585858"/>
                </a:solidFill>
                <a:latin typeface="Calibri"/>
                <a:cs typeface="Calibri"/>
              </a:rPr>
              <a:t> </a:t>
            </a:r>
            <a:r>
              <a:rPr sz="1600" dirty="0">
                <a:solidFill>
                  <a:srgbClr val="585858"/>
                </a:solidFill>
                <a:latin typeface="Calibri"/>
                <a:cs typeface="Calibri"/>
              </a:rPr>
              <a:t>five</a:t>
            </a:r>
            <a:r>
              <a:rPr sz="1600" spc="-30" dirty="0">
                <a:solidFill>
                  <a:srgbClr val="585858"/>
                </a:solidFill>
                <a:latin typeface="Calibri"/>
                <a:cs typeface="Calibri"/>
              </a:rPr>
              <a:t> </a:t>
            </a:r>
            <a:r>
              <a:rPr sz="1600" spc="5" dirty="0">
                <a:solidFill>
                  <a:srgbClr val="585858"/>
                </a:solidFill>
                <a:latin typeface="Calibri"/>
                <a:cs typeface="Calibri"/>
              </a:rPr>
              <a:t>customized</a:t>
            </a:r>
            <a:r>
              <a:rPr sz="1600" spc="-80" dirty="0">
                <a:solidFill>
                  <a:srgbClr val="585858"/>
                </a:solidFill>
                <a:latin typeface="Calibri"/>
                <a:cs typeface="Calibri"/>
              </a:rPr>
              <a:t> </a:t>
            </a:r>
            <a:r>
              <a:rPr sz="1600" spc="5" dirty="0">
                <a:solidFill>
                  <a:srgbClr val="585858"/>
                </a:solidFill>
                <a:latin typeface="Calibri"/>
                <a:cs typeface="Calibri"/>
              </a:rPr>
              <a:t>résumés</a:t>
            </a:r>
            <a:r>
              <a:rPr sz="1600" spc="-100" dirty="0">
                <a:solidFill>
                  <a:srgbClr val="585858"/>
                </a:solidFill>
                <a:latin typeface="Calibri"/>
                <a:cs typeface="Calibri"/>
              </a:rPr>
              <a:t> </a:t>
            </a:r>
            <a:r>
              <a:rPr sz="1600" spc="15" dirty="0">
                <a:solidFill>
                  <a:srgbClr val="585858"/>
                </a:solidFill>
                <a:latin typeface="Calibri"/>
                <a:cs typeface="Calibri"/>
              </a:rPr>
              <a:t>based</a:t>
            </a:r>
            <a:r>
              <a:rPr sz="1600" spc="-80" dirty="0">
                <a:solidFill>
                  <a:srgbClr val="585858"/>
                </a:solidFill>
                <a:latin typeface="Calibri"/>
                <a:cs typeface="Calibri"/>
              </a:rPr>
              <a:t> </a:t>
            </a:r>
            <a:r>
              <a:rPr sz="1600" spc="15" dirty="0">
                <a:solidFill>
                  <a:srgbClr val="585858"/>
                </a:solidFill>
                <a:latin typeface="Calibri"/>
                <a:cs typeface="Calibri"/>
              </a:rPr>
              <a:t>on</a:t>
            </a:r>
            <a:r>
              <a:rPr sz="1600" spc="-80" dirty="0">
                <a:solidFill>
                  <a:srgbClr val="585858"/>
                </a:solidFill>
                <a:latin typeface="Calibri"/>
                <a:cs typeface="Calibri"/>
              </a:rPr>
              <a:t> </a:t>
            </a:r>
            <a:r>
              <a:rPr sz="1600" spc="15" dirty="0">
                <a:solidFill>
                  <a:srgbClr val="585858"/>
                </a:solidFill>
                <a:latin typeface="Calibri"/>
                <a:cs typeface="Calibri"/>
              </a:rPr>
              <a:t>the</a:t>
            </a:r>
            <a:r>
              <a:rPr sz="1600" spc="-30" dirty="0">
                <a:solidFill>
                  <a:srgbClr val="585858"/>
                </a:solidFill>
                <a:latin typeface="Calibri"/>
                <a:cs typeface="Calibri"/>
              </a:rPr>
              <a:t> </a:t>
            </a:r>
            <a:r>
              <a:rPr sz="1600" spc="5" dirty="0">
                <a:solidFill>
                  <a:srgbClr val="585858"/>
                </a:solidFill>
                <a:latin typeface="Calibri"/>
                <a:cs typeface="Calibri"/>
              </a:rPr>
              <a:t>extent/variety</a:t>
            </a:r>
            <a:r>
              <a:rPr sz="1600" spc="-125" dirty="0">
                <a:solidFill>
                  <a:srgbClr val="585858"/>
                </a:solidFill>
                <a:latin typeface="Calibri"/>
                <a:cs typeface="Calibri"/>
              </a:rPr>
              <a:t> </a:t>
            </a:r>
            <a:r>
              <a:rPr sz="1600" spc="15" dirty="0">
                <a:solidFill>
                  <a:srgbClr val="585858"/>
                </a:solidFill>
                <a:latin typeface="Calibri"/>
                <a:cs typeface="Calibri"/>
              </a:rPr>
              <a:t>of</a:t>
            </a:r>
            <a:r>
              <a:rPr sz="1600" spc="-125" dirty="0">
                <a:solidFill>
                  <a:srgbClr val="585858"/>
                </a:solidFill>
                <a:latin typeface="Calibri"/>
                <a:cs typeface="Calibri"/>
              </a:rPr>
              <a:t> </a:t>
            </a:r>
            <a:r>
              <a:rPr sz="1600" spc="25" dirty="0">
                <a:solidFill>
                  <a:srgbClr val="585858"/>
                </a:solidFill>
                <a:latin typeface="Calibri"/>
                <a:cs typeface="Calibri"/>
              </a:rPr>
              <a:t>your  </a:t>
            </a:r>
            <a:r>
              <a:rPr sz="1600" spc="5" dirty="0">
                <a:solidFill>
                  <a:srgbClr val="585858"/>
                </a:solidFill>
                <a:latin typeface="Calibri"/>
                <a:cs typeface="Calibri"/>
              </a:rPr>
              <a:t>experience.</a:t>
            </a:r>
            <a:endParaRPr sz="1600" dirty="0">
              <a:latin typeface="Calibri"/>
              <a:cs typeface="Calibri"/>
            </a:endParaRPr>
          </a:p>
          <a:p>
            <a:pPr marL="358140" indent="-345440">
              <a:lnSpc>
                <a:spcPct val="100000"/>
              </a:lnSpc>
              <a:spcBef>
                <a:spcPts val="1200"/>
              </a:spcBef>
              <a:buFont typeface="Wingdings"/>
              <a:buChar char=""/>
              <a:tabLst>
                <a:tab pos="357505" algn="l"/>
                <a:tab pos="358140" algn="l"/>
              </a:tabLst>
            </a:pPr>
            <a:r>
              <a:rPr sz="1600" spc="10" dirty="0">
                <a:solidFill>
                  <a:srgbClr val="676968"/>
                </a:solidFill>
                <a:latin typeface="Calibri"/>
                <a:cs typeface="Calibri"/>
              </a:rPr>
              <a:t>Include</a:t>
            </a:r>
            <a:r>
              <a:rPr sz="1600" spc="-125" dirty="0">
                <a:solidFill>
                  <a:srgbClr val="676968"/>
                </a:solidFill>
                <a:latin typeface="Calibri"/>
                <a:cs typeface="Calibri"/>
              </a:rPr>
              <a:t> </a:t>
            </a:r>
            <a:r>
              <a:rPr sz="1600" dirty="0">
                <a:solidFill>
                  <a:srgbClr val="676968"/>
                </a:solidFill>
                <a:latin typeface="Calibri"/>
                <a:cs typeface="Calibri"/>
              </a:rPr>
              <a:t>a</a:t>
            </a:r>
            <a:r>
              <a:rPr sz="1600" spc="-10" dirty="0">
                <a:solidFill>
                  <a:srgbClr val="676968"/>
                </a:solidFill>
                <a:latin typeface="Calibri"/>
                <a:cs typeface="Calibri"/>
              </a:rPr>
              <a:t> </a:t>
            </a:r>
            <a:r>
              <a:rPr sz="1600" b="1" spc="-5" dirty="0">
                <a:solidFill>
                  <a:srgbClr val="676968"/>
                </a:solidFill>
                <a:latin typeface="Calibri"/>
                <a:cs typeface="Calibri"/>
              </a:rPr>
              <a:t>summary</a:t>
            </a:r>
            <a:r>
              <a:rPr sz="1600" b="1" dirty="0">
                <a:solidFill>
                  <a:srgbClr val="676968"/>
                </a:solidFill>
                <a:latin typeface="Calibri"/>
                <a:cs typeface="Calibri"/>
              </a:rPr>
              <a:t> statement</a:t>
            </a:r>
            <a:r>
              <a:rPr sz="1600" dirty="0">
                <a:solidFill>
                  <a:srgbClr val="676968"/>
                </a:solidFill>
                <a:latin typeface="Calibri"/>
                <a:cs typeface="Calibri"/>
              </a:rPr>
              <a:t>,</a:t>
            </a:r>
            <a:r>
              <a:rPr sz="1600" spc="-125" dirty="0">
                <a:solidFill>
                  <a:srgbClr val="676968"/>
                </a:solidFill>
                <a:latin typeface="Calibri"/>
                <a:cs typeface="Calibri"/>
              </a:rPr>
              <a:t> </a:t>
            </a:r>
            <a:r>
              <a:rPr sz="1600" spc="20" dirty="0">
                <a:solidFill>
                  <a:srgbClr val="676968"/>
                </a:solidFill>
                <a:latin typeface="Calibri"/>
                <a:cs typeface="Calibri"/>
              </a:rPr>
              <a:t>not</a:t>
            </a:r>
            <a:r>
              <a:rPr sz="1600" spc="-20" dirty="0">
                <a:solidFill>
                  <a:srgbClr val="676968"/>
                </a:solidFill>
                <a:latin typeface="Calibri"/>
                <a:cs typeface="Calibri"/>
              </a:rPr>
              <a:t> </a:t>
            </a:r>
            <a:r>
              <a:rPr sz="1600" spc="15" dirty="0">
                <a:solidFill>
                  <a:srgbClr val="676968"/>
                </a:solidFill>
                <a:latin typeface="Calibri"/>
                <a:cs typeface="Calibri"/>
              </a:rPr>
              <a:t>an</a:t>
            </a:r>
            <a:r>
              <a:rPr sz="1600" spc="-85" dirty="0">
                <a:solidFill>
                  <a:srgbClr val="676968"/>
                </a:solidFill>
                <a:latin typeface="Calibri"/>
                <a:cs typeface="Calibri"/>
              </a:rPr>
              <a:t> </a:t>
            </a:r>
            <a:r>
              <a:rPr sz="1600" spc="5" dirty="0">
                <a:solidFill>
                  <a:srgbClr val="676968"/>
                </a:solidFill>
                <a:latin typeface="Calibri"/>
                <a:cs typeface="Calibri"/>
              </a:rPr>
              <a:t>objective.</a:t>
            </a:r>
            <a:endParaRPr sz="1600" dirty="0">
              <a:latin typeface="Calibri"/>
              <a:cs typeface="Calibri"/>
            </a:endParaRPr>
          </a:p>
          <a:p>
            <a:pPr marL="358140" indent="-345440">
              <a:lnSpc>
                <a:spcPct val="100000"/>
              </a:lnSpc>
              <a:spcBef>
                <a:spcPts val="1200"/>
              </a:spcBef>
              <a:buFont typeface="Wingdings"/>
              <a:buChar char=""/>
              <a:tabLst>
                <a:tab pos="357505" algn="l"/>
                <a:tab pos="358140" algn="l"/>
              </a:tabLst>
            </a:pPr>
            <a:r>
              <a:rPr sz="1600" b="1" spc="-5" dirty="0">
                <a:solidFill>
                  <a:srgbClr val="676968"/>
                </a:solidFill>
                <a:latin typeface="Calibri"/>
                <a:cs typeface="Calibri"/>
              </a:rPr>
              <a:t>Experience </a:t>
            </a:r>
            <a:r>
              <a:rPr sz="1600" b="1" dirty="0">
                <a:solidFill>
                  <a:srgbClr val="676968"/>
                </a:solidFill>
                <a:latin typeface="Calibri"/>
                <a:cs typeface="Calibri"/>
              </a:rPr>
              <a:t>counts! </a:t>
            </a:r>
            <a:r>
              <a:rPr sz="1600" dirty="0">
                <a:solidFill>
                  <a:srgbClr val="676968"/>
                </a:solidFill>
                <a:highlight>
                  <a:srgbClr val="FFFF00"/>
                </a:highlight>
                <a:latin typeface="Calibri"/>
                <a:cs typeface="Calibri"/>
              </a:rPr>
              <a:t>Put </a:t>
            </a:r>
            <a:r>
              <a:rPr sz="1600" spc="15" dirty="0">
                <a:solidFill>
                  <a:srgbClr val="676968"/>
                </a:solidFill>
                <a:highlight>
                  <a:srgbClr val="FFFF00"/>
                </a:highlight>
                <a:latin typeface="Calibri"/>
                <a:cs typeface="Calibri"/>
              </a:rPr>
              <a:t>it </a:t>
            </a:r>
            <a:r>
              <a:rPr sz="1600" spc="20" dirty="0">
                <a:solidFill>
                  <a:srgbClr val="676968"/>
                </a:solidFill>
                <a:highlight>
                  <a:srgbClr val="FFFF00"/>
                </a:highlight>
                <a:latin typeface="Calibri"/>
                <a:cs typeface="Calibri"/>
              </a:rPr>
              <a:t>all</a:t>
            </a:r>
            <a:r>
              <a:rPr sz="1600" spc="-200" dirty="0">
                <a:solidFill>
                  <a:srgbClr val="676968"/>
                </a:solidFill>
                <a:highlight>
                  <a:srgbClr val="FFFF00"/>
                </a:highlight>
                <a:latin typeface="Calibri"/>
                <a:cs typeface="Calibri"/>
              </a:rPr>
              <a:t> </a:t>
            </a:r>
            <a:r>
              <a:rPr sz="1600" spc="20" dirty="0">
                <a:solidFill>
                  <a:srgbClr val="676968"/>
                </a:solidFill>
                <a:highlight>
                  <a:srgbClr val="FFFF00"/>
                </a:highlight>
                <a:latin typeface="Calibri"/>
                <a:cs typeface="Calibri"/>
              </a:rPr>
              <a:t>in</a:t>
            </a:r>
            <a:r>
              <a:rPr lang="en-US" sz="1600" spc="20" dirty="0">
                <a:solidFill>
                  <a:srgbClr val="676968"/>
                </a:solidFill>
                <a:highlight>
                  <a:srgbClr val="FFFF00"/>
                </a:highlight>
                <a:latin typeface="Calibri"/>
                <a:cs typeface="Calibri"/>
              </a:rPr>
              <a:t>, if it is relevant!!!</a:t>
            </a:r>
            <a:r>
              <a:rPr sz="1600" spc="20" dirty="0">
                <a:solidFill>
                  <a:srgbClr val="676968"/>
                </a:solidFill>
                <a:highlight>
                  <a:srgbClr val="FFFF00"/>
                </a:highlight>
                <a:latin typeface="Calibri"/>
                <a:cs typeface="Calibri"/>
              </a:rPr>
              <a:t>:</a:t>
            </a:r>
            <a:endParaRPr sz="1600" dirty="0">
              <a:highlight>
                <a:srgbClr val="FFFF00"/>
              </a:highlight>
              <a:latin typeface="Calibri"/>
              <a:cs typeface="Calibri"/>
            </a:endParaRPr>
          </a:p>
          <a:p>
            <a:pPr marL="755650" lvl="1" indent="-285750">
              <a:lnSpc>
                <a:spcPct val="100000"/>
              </a:lnSpc>
              <a:spcBef>
                <a:spcPts val="1200"/>
              </a:spcBef>
              <a:buSzPct val="125000"/>
              <a:buFont typeface="Arial" panose="020B0604020202020204" pitchFamily="34" charset="0"/>
              <a:buChar char="•"/>
              <a:tabLst>
                <a:tab pos="753745" algn="l"/>
                <a:tab pos="754380" algn="l"/>
              </a:tabLst>
            </a:pPr>
            <a:r>
              <a:rPr sz="1600" spc="5" dirty="0">
                <a:solidFill>
                  <a:srgbClr val="676968"/>
                </a:solidFill>
                <a:latin typeface="Calibri"/>
                <a:cs typeface="Calibri"/>
              </a:rPr>
              <a:t>Social</a:t>
            </a:r>
            <a:r>
              <a:rPr sz="1600" spc="-90" dirty="0">
                <a:solidFill>
                  <a:srgbClr val="676968"/>
                </a:solidFill>
                <a:latin typeface="Calibri"/>
                <a:cs typeface="Calibri"/>
              </a:rPr>
              <a:t> </a:t>
            </a:r>
            <a:r>
              <a:rPr sz="1600" spc="10" dirty="0">
                <a:solidFill>
                  <a:srgbClr val="676968"/>
                </a:solidFill>
                <a:latin typeface="Calibri"/>
                <a:cs typeface="Calibri"/>
              </a:rPr>
              <a:t>media</a:t>
            </a:r>
            <a:r>
              <a:rPr sz="1600" spc="-90" dirty="0">
                <a:solidFill>
                  <a:srgbClr val="676968"/>
                </a:solidFill>
                <a:latin typeface="Calibri"/>
                <a:cs typeface="Calibri"/>
              </a:rPr>
              <a:t> </a:t>
            </a:r>
            <a:r>
              <a:rPr sz="1600" spc="10" dirty="0">
                <a:solidFill>
                  <a:srgbClr val="676968"/>
                </a:solidFill>
                <a:latin typeface="Calibri"/>
                <a:cs typeface="Calibri"/>
              </a:rPr>
              <a:t>expertise</a:t>
            </a:r>
            <a:r>
              <a:rPr sz="1600" spc="-120" dirty="0">
                <a:solidFill>
                  <a:srgbClr val="676968"/>
                </a:solidFill>
                <a:latin typeface="Calibri"/>
                <a:cs typeface="Calibri"/>
              </a:rPr>
              <a:t> </a:t>
            </a:r>
            <a:r>
              <a:rPr sz="1600" spc="-5" dirty="0">
                <a:solidFill>
                  <a:srgbClr val="676968"/>
                </a:solidFill>
                <a:latin typeface="Calibri"/>
                <a:cs typeface="Calibri"/>
              </a:rPr>
              <a:t>(Facebook,</a:t>
            </a:r>
            <a:r>
              <a:rPr sz="1600" spc="-40" dirty="0">
                <a:solidFill>
                  <a:srgbClr val="676968"/>
                </a:solidFill>
                <a:latin typeface="Calibri"/>
                <a:cs typeface="Calibri"/>
              </a:rPr>
              <a:t> </a:t>
            </a:r>
            <a:r>
              <a:rPr sz="1600" spc="5" dirty="0">
                <a:solidFill>
                  <a:srgbClr val="676968"/>
                </a:solidFill>
                <a:latin typeface="Calibri"/>
                <a:cs typeface="Calibri"/>
              </a:rPr>
              <a:t>Instagram,</a:t>
            </a:r>
            <a:r>
              <a:rPr sz="1600" spc="-125" dirty="0">
                <a:solidFill>
                  <a:srgbClr val="676968"/>
                </a:solidFill>
                <a:latin typeface="Calibri"/>
                <a:cs typeface="Calibri"/>
              </a:rPr>
              <a:t> </a:t>
            </a:r>
            <a:r>
              <a:rPr sz="1600" spc="10" dirty="0">
                <a:solidFill>
                  <a:srgbClr val="676968"/>
                </a:solidFill>
                <a:latin typeface="Calibri"/>
                <a:cs typeface="Calibri"/>
              </a:rPr>
              <a:t>Snapchat,</a:t>
            </a:r>
            <a:r>
              <a:rPr sz="1600" spc="-125" dirty="0">
                <a:solidFill>
                  <a:srgbClr val="676968"/>
                </a:solidFill>
                <a:latin typeface="Calibri"/>
                <a:cs typeface="Calibri"/>
              </a:rPr>
              <a:t> </a:t>
            </a:r>
            <a:r>
              <a:rPr sz="1600" spc="-25" dirty="0">
                <a:solidFill>
                  <a:srgbClr val="676968"/>
                </a:solidFill>
                <a:latin typeface="Calibri"/>
                <a:cs typeface="Calibri"/>
              </a:rPr>
              <a:t>Twitter,</a:t>
            </a:r>
            <a:r>
              <a:rPr sz="1600" spc="-125" dirty="0">
                <a:solidFill>
                  <a:srgbClr val="676968"/>
                </a:solidFill>
                <a:latin typeface="Calibri"/>
                <a:cs typeface="Calibri"/>
              </a:rPr>
              <a:t> </a:t>
            </a:r>
            <a:r>
              <a:rPr sz="1600" spc="-5" dirty="0">
                <a:solidFill>
                  <a:srgbClr val="676968"/>
                </a:solidFill>
                <a:latin typeface="Calibri"/>
                <a:cs typeface="Calibri"/>
              </a:rPr>
              <a:t>etc.)</a:t>
            </a:r>
            <a:endParaRPr sz="1600" dirty="0">
              <a:latin typeface="Calibri"/>
              <a:cs typeface="Calibri"/>
            </a:endParaRPr>
          </a:p>
          <a:p>
            <a:pPr marL="755650" lvl="1" indent="-285750">
              <a:lnSpc>
                <a:spcPct val="100000"/>
              </a:lnSpc>
              <a:buSzPct val="125000"/>
              <a:buFont typeface="Arial" panose="020B0604020202020204" pitchFamily="34" charset="0"/>
              <a:buChar char="•"/>
              <a:tabLst>
                <a:tab pos="753745" algn="l"/>
                <a:tab pos="754380" algn="l"/>
              </a:tabLst>
            </a:pPr>
            <a:r>
              <a:rPr sz="1600" spc="5" dirty="0">
                <a:solidFill>
                  <a:srgbClr val="676968"/>
                </a:solidFill>
                <a:latin typeface="Calibri"/>
                <a:cs typeface="Calibri"/>
              </a:rPr>
              <a:t>PC/MAC</a:t>
            </a:r>
            <a:r>
              <a:rPr sz="1600" spc="-100" dirty="0">
                <a:solidFill>
                  <a:srgbClr val="676968"/>
                </a:solidFill>
                <a:latin typeface="Calibri"/>
                <a:cs typeface="Calibri"/>
              </a:rPr>
              <a:t> </a:t>
            </a:r>
            <a:r>
              <a:rPr sz="1600" spc="15" dirty="0">
                <a:solidFill>
                  <a:srgbClr val="676968"/>
                </a:solidFill>
                <a:latin typeface="Calibri"/>
                <a:cs typeface="Calibri"/>
              </a:rPr>
              <a:t>platforms</a:t>
            </a:r>
            <a:r>
              <a:rPr sz="1600" spc="-110" dirty="0">
                <a:solidFill>
                  <a:srgbClr val="676968"/>
                </a:solidFill>
                <a:latin typeface="Calibri"/>
                <a:cs typeface="Calibri"/>
              </a:rPr>
              <a:t> </a:t>
            </a:r>
            <a:r>
              <a:rPr sz="1600" spc="20" dirty="0">
                <a:solidFill>
                  <a:srgbClr val="676968"/>
                </a:solidFill>
                <a:latin typeface="Calibri"/>
                <a:cs typeface="Calibri"/>
              </a:rPr>
              <a:t>and</a:t>
            </a:r>
            <a:r>
              <a:rPr sz="1600" spc="-85" dirty="0">
                <a:solidFill>
                  <a:srgbClr val="676968"/>
                </a:solidFill>
                <a:latin typeface="Calibri"/>
                <a:cs typeface="Calibri"/>
              </a:rPr>
              <a:t> </a:t>
            </a:r>
            <a:r>
              <a:rPr sz="1600" spc="5" dirty="0">
                <a:solidFill>
                  <a:srgbClr val="676968"/>
                </a:solidFill>
                <a:latin typeface="Calibri"/>
                <a:cs typeface="Calibri"/>
              </a:rPr>
              <a:t>programs</a:t>
            </a:r>
            <a:endParaRPr sz="1600" dirty="0">
              <a:latin typeface="Calibri"/>
              <a:cs typeface="Calibri"/>
            </a:endParaRPr>
          </a:p>
          <a:p>
            <a:pPr marL="755650" lvl="1" indent="-285750">
              <a:lnSpc>
                <a:spcPct val="100000"/>
              </a:lnSpc>
              <a:buSzPct val="125000"/>
              <a:buFont typeface="Arial" panose="020B0604020202020204" pitchFamily="34" charset="0"/>
              <a:buChar char="•"/>
              <a:tabLst>
                <a:tab pos="753745" algn="l"/>
                <a:tab pos="754380" algn="l"/>
              </a:tabLst>
            </a:pPr>
            <a:r>
              <a:rPr sz="1600" spc="5" dirty="0">
                <a:solidFill>
                  <a:srgbClr val="676968"/>
                </a:solidFill>
                <a:latin typeface="Calibri"/>
                <a:cs typeface="Calibri"/>
              </a:rPr>
              <a:t>Volunteer </a:t>
            </a:r>
            <a:r>
              <a:rPr sz="1600" spc="20" dirty="0">
                <a:solidFill>
                  <a:srgbClr val="676968"/>
                </a:solidFill>
                <a:latin typeface="Calibri"/>
                <a:cs typeface="Calibri"/>
              </a:rPr>
              <a:t>and</a:t>
            </a:r>
            <a:r>
              <a:rPr sz="1600" spc="-250" dirty="0">
                <a:solidFill>
                  <a:srgbClr val="676968"/>
                </a:solidFill>
                <a:latin typeface="Calibri"/>
                <a:cs typeface="Calibri"/>
              </a:rPr>
              <a:t> </a:t>
            </a:r>
            <a:r>
              <a:rPr sz="1600" spc="-5" dirty="0">
                <a:solidFill>
                  <a:srgbClr val="676968"/>
                </a:solidFill>
                <a:latin typeface="Calibri"/>
                <a:cs typeface="Calibri"/>
              </a:rPr>
              <a:t>service </a:t>
            </a:r>
            <a:r>
              <a:rPr sz="1600" spc="10" dirty="0">
                <a:solidFill>
                  <a:srgbClr val="676968"/>
                </a:solidFill>
                <a:latin typeface="Calibri"/>
                <a:cs typeface="Calibri"/>
              </a:rPr>
              <a:t>activities</a:t>
            </a:r>
            <a:endParaRPr sz="1600" dirty="0">
              <a:latin typeface="Calibri"/>
              <a:cs typeface="Calibri"/>
            </a:endParaRPr>
          </a:p>
          <a:p>
            <a:pPr marL="755650" lvl="1" indent="-285750">
              <a:lnSpc>
                <a:spcPct val="100000"/>
              </a:lnSpc>
              <a:buSzPct val="125000"/>
              <a:buFont typeface="Arial" panose="020B0604020202020204" pitchFamily="34" charset="0"/>
              <a:buChar char="•"/>
              <a:tabLst>
                <a:tab pos="753745" algn="l"/>
                <a:tab pos="754380" algn="l"/>
              </a:tabLst>
            </a:pPr>
            <a:r>
              <a:rPr sz="1600" spc="10" dirty="0">
                <a:solidFill>
                  <a:srgbClr val="676968"/>
                </a:solidFill>
                <a:latin typeface="Calibri"/>
                <a:cs typeface="Calibri"/>
              </a:rPr>
              <a:t>Training</a:t>
            </a:r>
            <a:r>
              <a:rPr sz="1600" spc="-155" dirty="0">
                <a:solidFill>
                  <a:srgbClr val="676968"/>
                </a:solidFill>
                <a:latin typeface="Calibri"/>
                <a:cs typeface="Calibri"/>
              </a:rPr>
              <a:t> </a:t>
            </a:r>
            <a:r>
              <a:rPr sz="1600" spc="5" dirty="0">
                <a:solidFill>
                  <a:srgbClr val="676968"/>
                </a:solidFill>
                <a:latin typeface="Calibri"/>
                <a:cs typeface="Calibri"/>
              </a:rPr>
              <a:t>(outside</a:t>
            </a:r>
            <a:r>
              <a:rPr sz="1600" spc="-120" dirty="0">
                <a:solidFill>
                  <a:srgbClr val="676968"/>
                </a:solidFill>
                <a:latin typeface="Calibri"/>
                <a:cs typeface="Calibri"/>
              </a:rPr>
              <a:t> </a:t>
            </a:r>
            <a:r>
              <a:rPr sz="1600" spc="15" dirty="0">
                <a:solidFill>
                  <a:srgbClr val="676968"/>
                </a:solidFill>
                <a:latin typeface="Calibri"/>
                <a:cs typeface="Calibri"/>
              </a:rPr>
              <a:t>of</a:t>
            </a:r>
            <a:r>
              <a:rPr sz="1600" spc="-130" dirty="0">
                <a:solidFill>
                  <a:srgbClr val="676968"/>
                </a:solidFill>
                <a:latin typeface="Calibri"/>
                <a:cs typeface="Calibri"/>
              </a:rPr>
              <a:t> </a:t>
            </a:r>
            <a:r>
              <a:rPr sz="1600" spc="15" dirty="0">
                <a:solidFill>
                  <a:srgbClr val="676968"/>
                </a:solidFill>
                <a:latin typeface="Calibri"/>
                <a:cs typeface="Calibri"/>
              </a:rPr>
              <a:t>the</a:t>
            </a:r>
            <a:r>
              <a:rPr sz="1600" spc="-40" dirty="0">
                <a:solidFill>
                  <a:srgbClr val="676968"/>
                </a:solidFill>
                <a:latin typeface="Calibri"/>
                <a:cs typeface="Calibri"/>
              </a:rPr>
              <a:t> </a:t>
            </a:r>
            <a:r>
              <a:rPr sz="1600" dirty="0">
                <a:solidFill>
                  <a:srgbClr val="676968"/>
                </a:solidFill>
                <a:latin typeface="Calibri"/>
                <a:cs typeface="Calibri"/>
              </a:rPr>
              <a:t>university/college</a:t>
            </a:r>
            <a:r>
              <a:rPr sz="1600" spc="-120" dirty="0">
                <a:solidFill>
                  <a:srgbClr val="676968"/>
                </a:solidFill>
                <a:latin typeface="Calibri"/>
                <a:cs typeface="Calibri"/>
              </a:rPr>
              <a:t> </a:t>
            </a:r>
            <a:r>
              <a:rPr sz="1600" spc="10" dirty="0">
                <a:solidFill>
                  <a:srgbClr val="676968"/>
                </a:solidFill>
                <a:latin typeface="Calibri"/>
                <a:cs typeface="Calibri"/>
              </a:rPr>
              <a:t>classroom)</a:t>
            </a:r>
            <a:endParaRPr sz="1600" dirty="0">
              <a:latin typeface="Calibri"/>
              <a:cs typeface="Calibri"/>
            </a:endParaRPr>
          </a:p>
          <a:p>
            <a:pPr marL="755650" lvl="1" indent="-285750">
              <a:lnSpc>
                <a:spcPct val="100000"/>
              </a:lnSpc>
              <a:buFont typeface="Arial" panose="020B0604020202020204" pitchFamily="34" charset="0"/>
              <a:buChar char="•"/>
              <a:tabLst>
                <a:tab pos="753745" algn="l"/>
                <a:tab pos="754380" algn="l"/>
              </a:tabLst>
            </a:pPr>
            <a:r>
              <a:rPr sz="1600" dirty="0">
                <a:solidFill>
                  <a:srgbClr val="676968"/>
                </a:solidFill>
                <a:latin typeface="Calibri"/>
                <a:cs typeface="Calibri"/>
              </a:rPr>
              <a:t>Memberships/affiliations</a:t>
            </a:r>
            <a:endParaRPr sz="1600" dirty="0">
              <a:latin typeface="Calibri"/>
              <a:cs typeface="Calibri"/>
            </a:endParaRPr>
          </a:p>
          <a:p>
            <a:pPr marL="755650" lvl="1" indent="-285750">
              <a:lnSpc>
                <a:spcPct val="100000"/>
              </a:lnSpc>
              <a:buFont typeface="Arial" panose="020B0604020202020204" pitchFamily="34" charset="0"/>
              <a:buChar char="•"/>
              <a:tabLst>
                <a:tab pos="753745" algn="l"/>
                <a:tab pos="754380" algn="l"/>
              </a:tabLst>
            </a:pPr>
            <a:r>
              <a:rPr sz="1600" dirty="0">
                <a:solidFill>
                  <a:srgbClr val="676968"/>
                </a:solidFill>
                <a:latin typeface="Calibri"/>
                <a:cs typeface="Calibri"/>
              </a:rPr>
              <a:t>Internships/fellowships</a:t>
            </a:r>
            <a:endParaRPr sz="1600" dirty="0">
              <a:latin typeface="Calibri"/>
              <a:cs typeface="Calibri"/>
            </a:endParaRPr>
          </a:p>
          <a:p>
            <a:pPr marL="755650" lvl="1" indent="-285750">
              <a:lnSpc>
                <a:spcPct val="100000"/>
              </a:lnSpc>
              <a:buFont typeface="Arial" panose="020B0604020202020204" pitchFamily="34" charset="0"/>
              <a:buChar char="•"/>
              <a:tabLst>
                <a:tab pos="753745" algn="l"/>
                <a:tab pos="754380" algn="l"/>
              </a:tabLst>
            </a:pPr>
            <a:r>
              <a:rPr sz="1600" spc="10" dirty="0">
                <a:solidFill>
                  <a:srgbClr val="676968"/>
                </a:solidFill>
                <a:latin typeface="Calibri"/>
                <a:cs typeface="Calibri"/>
              </a:rPr>
              <a:t>Awards/honors</a:t>
            </a:r>
            <a:endParaRPr sz="1600" dirty="0">
              <a:latin typeface="Calibri"/>
              <a:cs typeface="Calibri"/>
            </a:endParaRPr>
          </a:p>
          <a:p>
            <a:pPr marL="755650" lvl="1" indent="-285750">
              <a:lnSpc>
                <a:spcPct val="100000"/>
              </a:lnSpc>
              <a:buFont typeface="Arial" panose="020B0604020202020204" pitchFamily="34" charset="0"/>
              <a:buChar char="•"/>
              <a:tabLst>
                <a:tab pos="753745" algn="l"/>
                <a:tab pos="754380" algn="l"/>
              </a:tabLst>
            </a:pPr>
            <a:r>
              <a:rPr sz="1600" dirty="0">
                <a:solidFill>
                  <a:srgbClr val="676968"/>
                </a:solidFill>
                <a:latin typeface="Calibri"/>
                <a:cs typeface="Calibri"/>
              </a:rPr>
              <a:t>Foreign </a:t>
            </a:r>
            <a:r>
              <a:rPr sz="1600" spc="10" dirty="0">
                <a:solidFill>
                  <a:srgbClr val="676968"/>
                </a:solidFill>
                <a:latin typeface="Calibri"/>
                <a:cs typeface="Calibri"/>
              </a:rPr>
              <a:t>language</a:t>
            </a:r>
            <a:r>
              <a:rPr sz="1600" spc="-210" dirty="0">
                <a:solidFill>
                  <a:srgbClr val="676968"/>
                </a:solidFill>
                <a:latin typeface="Calibri"/>
                <a:cs typeface="Calibri"/>
              </a:rPr>
              <a:t> </a:t>
            </a:r>
            <a:r>
              <a:rPr sz="1600" spc="5" dirty="0">
                <a:solidFill>
                  <a:srgbClr val="676968"/>
                </a:solidFill>
                <a:latin typeface="Calibri"/>
                <a:cs typeface="Calibri"/>
              </a:rPr>
              <a:t>proficiency</a:t>
            </a:r>
            <a:endParaRPr sz="1600" dirty="0">
              <a:latin typeface="Calibri"/>
              <a:cs typeface="Calibri"/>
            </a:endParaRPr>
          </a:p>
          <a:p>
            <a:pPr marL="755650" lvl="1" indent="-285750">
              <a:lnSpc>
                <a:spcPct val="100000"/>
              </a:lnSpc>
              <a:buFont typeface="Arial" panose="020B0604020202020204" pitchFamily="34" charset="0"/>
              <a:buChar char="•"/>
              <a:tabLst>
                <a:tab pos="753745" algn="l"/>
                <a:tab pos="754380" algn="l"/>
              </a:tabLst>
            </a:pPr>
            <a:r>
              <a:rPr sz="1600" spc="5" dirty="0">
                <a:solidFill>
                  <a:srgbClr val="676968"/>
                </a:solidFill>
                <a:latin typeface="Calibri"/>
                <a:cs typeface="Calibri"/>
              </a:rPr>
              <a:t>Other</a:t>
            </a:r>
            <a:r>
              <a:rPr sz="1600" spc="-45" dirty="0">
                <a:solidFill>
                  <a:srgbClr val="676968"/>
                </a:solidFill>
                <a:latin typeface="Calibri"/>
                <a:cs typeface="Calibri"/>
              </a:rPr>
              <a:t> </a:t>
            </a:r>
            <a:r>
              <a:rPr sz="1600" spc="5" dirty="0">
                <a:solidFill>
                  <a:srgbClr val="676968"/>
                </a:solidFill>
                <a:latin typeface="Calibri"/>
                <a:cs typeface="Calibri"/>
              </a:rPr>
              <a:t>special</a:t>
            </a:r>
            <a:r>
              <a:rPr sz="1600" spc="-90" dirty="0">
                <a:solidFill>
                  <a:srgbClr val="676968"/>
                </a:solidFill>
                <a:latin typeface="Calibri"/>
                <a:cs typeface="Calibri"/>
              </a:rPr>
              <a:t> </a:t>
            </a:r>
            <a:r>
              <a:rPr sz="1600" spc="15" dirty="0">
                <a:solidFill>
                  <a:srgbClr val="676968"/>
                </a:solidFill>
                <a:latin typeface="Calibri"/>
                <a:cs typeface="Calibri"/>
              </a:rPr>
              <a:t>skills</a:t>
            </a:r>
            <a:r>
              <a:rPr sz="1600" spc="-110" dirty="0">
                <a:solidFill>
                  <a:srgbClr val="676968"/>
                </a:solidFill>
                <a:latin typeface="Calibri"/>
                <a:cs typeface="Calibri"/>
              </a:rPr>
              <a:t> </a:t>
            </a:r>
            <a:r>
              <a:rPr sz="1600" spc="20" dirty="0">
                <a:solidFill>
                  <a:srgbClr val="676968"/>
                </a:solidFill>
                <a:latin typeface="Calibri"/>
                <a:cs typeface="Calibri"/>
              </a:rPr>
              <a:t>and</a:t>
            </a:r>
            <a:r>
              <a:rPr sz="1600" spc="-85" dirty="0">
                <a:solidFill>
                  <a:srgbClr val="676968"/>
                </a:solidFill>
                <a:latin typeface="Calibri"/>
                <a:cs typeface="Calibri"/>
              </a:rPr>
              <a:t> </a:t>
            </a:r>
            <a:r>
              <a:rPr sz="1600" spc="10" dirty="0">
                <a:solidFill>
                  <a:srgbClr val="676968"/>
                </a:solidFill>
                <a:latin typeface="Calibri"/>
                <a:cs typeface="Calibri"/>
              </a:rPr>
              <a:t>certifications</a:t>
            </a:r>
            <a:endParaRPr sz="1600" dirty="0">
              <a:latin typeface="Calibri"/>
              <a:cs typeface="Calibri"/>
            </a:endParaRPr>
          </a:p>
          <a:p>
            <a:pPr marL="357505" marR="5080" indent="-345440">
              <a:lnSpc>
                <a:spcPct val="100000"/>
              </a:lnSpc>
              <a:spcBef>
                <a:spcPts val="1200"/>
              </a:spcBef>
              <a:buFont typeface="Wingdings"/>
              <a:buChar char=""/>
              <a:tabLst>
                <a:tab pos="357505" algn="l"/>
                <a:tab pos="358140" algn="l"/>
              </a:tabLst>
            </a:pPr>
            <a:r>
              <a:rPr sz="1600" b="1" spc="15" dirty="0">
                <a:solidFill>
                  <a:srgbClr val="00517E"/>
                </a:solidFill>
                <a:highlight>
                  <a:srgbClr val="FFFF00"/>
                </a:highlight>
                <a:latin typeface="Calibri"/>
                <a:cs typeface="Calibri"/>
              </a:rPr>
              <a:t>HR</a:t>
            </a:r>
            <a:r>
              <a:rPr sz="1600" b="1" spc="-65" dirty="0">
                <a:solidFill>
                  <a:srgbClr val="00517E"/>
                </a:solidFill>
                <a:highlight>
                  <a:srgbClr val="FFFF00"/>
                </a:highlight>
                <a:latin typeface="Calibri"/>
                <a:cs typeface="Calibri"/>
              </a:rPr>
              <a:t> </a:t>
            </a:r>
            <a:r>
              <a:rPr sz="1600" b="1" dirty="0">
                <a:solidFill>
                  <a:srgbClr val="00517E"/>
                </a:solidFill>
                <a:highlight>
                  <a:srgbClr val="FFFF00"/>
                </a:highlight>
                <a:latin typeface="Calibri"/>
                <a:cs typeface="Calibri"/>
              </a:rPr>
              <a:t>specialists</a:t>
            </a:r>
            <a:r>
              <a:rPr sz="1600" b="1" spc="-40" dirty="0">
                <a:solidFill>
                  <a:srgbClr val="00517E"/>
                </a:solidFill>
                <a:highlight>
                  <a:srgbClr val="FFFF00"/>
                </a:highlight>
                <a:latin typeface="Calibri"/>
                <a:cs typeface="Calibri"/>
              </a:rPr>
              <a:t> </a:t>
            </a:r>
            <a:r>
              <a:rPr sz="1600" b="1" spc="5" dirty="0">
                <a:solidFill>
                  <a:srgbClr val="00517E"/>
                </a:solidFill>
                <a:highlight>
                  <a:srgbClr val="FFFF00"/>
                </a:highlight>
                <a:latin typeface="Calibri"/>
                <a:cs typeface="Calibri"/>
              </a:rPr>
              <a:t>cannot</a:t>
            </a:r>
            <a:r>
              <a:rPr sz="1600" b="1" spc="-35" dirty="0">
                <a:solidFill>
                  <a:srgbClr val="00517E"/>
                </a:solidFill>
                <a:highlight>
                  <a:srgbClr val="FFFF00"/>
                </a:highlight>
                <a:latin typeface="Calibri"/>
                <a:cs typeface="Calibri"/>
              </a:rPr>
              <a:t> </a:t>
            </a:r>
            <a:r>
              <a:rPr sz="1600" b="1" dirty="0">
                <a:solidFill>
                  <a:srgbClr val="00517E"/>
                </a:solidFill>
                <a:highlight>
                  <a:srgbClr val="FFFF00"/>
                </a:highlight>
                <a:latin typeface="Calibri"/>
                <a:cs typeface="Calibri"/>
              </a:rPr>
              <a:t>deem</a:t>
            </a:r>
            <a:r>
              <a:rPr sz="1600" b="1" spc="15" dirty="0">
                <a:solidFill>
                  <a:srgbClr val="00517E"/>
                </a:solidFill>
                <a:highlight>
                  <a:srgbClr val="FFFF00"/>
                </a:highlight>
                <a:latin typeface="Calibri"/>
                <a:cs typeface="Calibri"/>
              </a:rPr>
              <a:t> </a:t>
            </a:r>
            <a:r>
              <a:rPr sz="1600" b="1" spc="-10" dirty="0">
                <a:solidFill>
                  <a:srgbClr val="00517E"/>
                </a:solidFill>
                <a:highlight>
                  <a:srgbClr val="FFFF00"/>
                </a:highlight>
                <a:latin typeface="Calibri"/>
                <a:cs typeface="Calibri"/>
              </a:rPr>
              <a:t>you</a:t>
            </a:r>
            <a:r>
              <a:rPr sz="1600" b="1" spc="-15" dirty="0">
                <a:solidFill>
                  <a:srgbClr val="00517E"/>
                </a:solidFill>
                <a:highlight>
                  <a:srgbClr val="FFFF00"/>
                </a:highlight>
                <a:latin typeface="Calibri"/>
                <a:cs typeface="Calibri"/>
              </a:rPr>
              <a:t> </a:t>
            </a:r>
            <a:r>
              <a:rPr sz="1600" b="1" dirty="0">
                <a:solidFill>
                  <a:srgbClr val="00517E"/>
                </a:solidFill>
                <a:highlight>
                  <a:srgbClr val="FFFF00"/>
                </a:highlight>
                <a:latin typeface="Calibri"/>
                <a:cs typeface="Calibri"/>
              </a:rPr>
              <a:t>qualified</a:t>
            </a:r>
            <a:r>
              <a:rPr sz="1600" b="1" spc="-20" dirty="0">
                <a:solidFill>
                  <a:srgbClr val="00517E"/>
                </a:solidFill>
                <a:highlight>
                  <a:srgbClr val="FFFF00"/>
                </a:highlight>
                <a:latin typeface="Calibri"/>
                <a:cs typeface="Calibri"/>
              </a:rPr>
              <a:t> </a:t>
            </a:r>
            <a:r>
              <a:rPr sz="1600" b="1" dirty="0">
                <a:solidFill>
                  <a:srgbClr val="00517E"/>
                </a:solidFill>
                <a:highlight>
                  <a:srgbClr val="FFFF00"/>
                </a:highlight>
                <a:latin typeface="Calibri"/>
                <a:cs typeface="Calibri"/>
              </a:rPr>
              <a:t>if</a:t>
            </a:r>
            <a:r>
              <a:rPr sz="1600" b="1" spc="-65" dirty="0">
                <a:solidFill>
                  <a:srgbClr val="00517E"/>
                </a:solidFill>
                <a:highlight>
                  <a:srgbClr val="FFFF00"/>
                </a:highlight>
                <a:latin typeface="Calibri"/>
                <a:cs typeface="Calibri"/>
              </a:rPr>
              <a:t> </a:t>
            </a:r>
            <a:r>
              <a:rPr sz="1600" b="1" dirty="0">
                <a:solidFill>
                  <a:srgbClr val="00517E"/>
                </a:solidFill>
                <a:highlight>
                  <a:srgbClr val="FFFF00"/>
                </a:highlight>
                <a:latin typeface="Calibri"/>
                <a:cs typeface="Calibri"/>
              </a:rPr>
              <a:t>there</a:t>
            </a:r>
            <a:r>
              <a:rPr sz="1600" b="1" spc="30" dirty="0">
                <a:solidFill>
                  <a:srgbClr val="00517E"/>
                </a:solidFill>
                <a:highlight>
                  <a:srgbClr val="FFFF00"/>
                </a:highlight>
                <a:latin typeface="Calibri"/>
                <a:cs typeface="Calibri"/>
              </a:rPr>
              <a:t> </a:t>
            </a:r>
            <a:r>
              <a:rPr sz="1600" b="1" dirty="0">
                <a:solidFill>
                  <a:srgbClr val="00517E"/>
                </a:solidFill>
                <a:highlight>
                  <a:srgbClr val="FFFF00"/>
                </a:highlight>
                <a:latin typeface="Calibri"/>
                <a:cs typeface="Calibri"/>
              </a:rPr>
              <a:t>is</a:t>
            </a:r>
            <a:r>
              <a:rPr sz="1600" b="1" spc="-35" dirty="0">
                <a:solidFill>
                  <a:srgbClr val="00517E"/>
                </a:solidFill>
                <a:highlight>
                  <a:srgbClr val="FFFF00"/>
                </a:highlight>
                <a:latin typeface="Calibri"/>
                <a:cs typeface="Calibri"/>
              </a:rPr>
              <a:t> </a:t>
            </a:r>
            <a:r>
              <a:rPr sz="1600" b="1" spc="-5" dirty="0">
                <a:solidFill>
                  <a:srgbClr val="00517E"/>
                </a:solidFill>
                <a:highlight>
                  <a:srgbClr val="FFFF00"/>
                </a:highlight>
                <a:latin typeface="Calibri"/>
                <a:cs typeface="Calibri"/>
              </a:rPr>
              <a:t>experience</a:t>
            </a:r>
            <a:r>
              <a:rPr sz="1600" b="1" spc="-50" dirty="0">
                <a:solidFill>
                  <a:srgbClr val="00517E"/>
                </a:solidFill>
                <a:highlight>
                  <a:srgbClr val="FFFF00"/>
                </a:highlight>
                <a:latin typeface="Calibri"/>
                <a:cs typeface="Calibri"/>
              </a:rPr>
              <a:t> </a:t>
            </a:r>
            <a:r>
              <a:rPr sz="1600" b="1" spc="15" dirty="0">
                <a:solidFill>
                  <a:srgbClr val="00517E"/>
                </a:solidFill>
                <a:highlight>
                  <a:srgbClr val="FFFF00"/>
                </a:highlight>
                <a:latin typeface="Calibri"/>
                <a:cs typeface="Calibri"/>
              </a:rPr>
              <a:t>and/or</a:t>
            </a:r>
            <a:r>
              <a:rPr sz="1600" b="1" spc="-130" dirty="0">
                <a:solidFill>
                  <a:srgbClr val="00517E"/>
                </a:solidFill>
                <a:highlight>
                  <a:srgbClr val="FFFF00"/>
                </a:highlight>
                <a:latin typeface="Calibri"/>
                <a:cs typeface="Calibri"/>
              </a:rPr>
              <a:t> </a:t>
            </a:r>
            <a:r>
              <a:rPr sz="1600" b="1" dirty="0">
                <a:solidFill>
                  <a:srgbClr val="00517E"/>
                </a:solidFill>
                <a:highlight>
                  <a:srgbClr val="FFFF00"/>
                </a:highlight>
                <a:latin typeface="Calibri"/>
                <a:cs typeface="Calibri"/>
              </a:rPr>
              <a:t>information</a:t>
            </a:r>
            <a:r>
              <a:rPr sz="1600" b="1" spc="-20" dirty="0">
                <a:solidFill>
                  <a:srgbClr val="00517E"/>
                </a:solidFill>
                <a:highlight>
                  <a:srgbClr val="FFFF00"/>
                </a:highlight>
                <a:latin typeface="Calibri"/>
                <a:cs typeface="Calibri"/>
              </a:rPr>
              <a:t> </a:t>
            </a:r>
            <a:r>
              <a:rPr sz="1600" b="1" dirty="0">
                <a:solidFill>
                  <a:srgbClr val="00517E"/>
                </a:solidFill>
                <a:highlight>
                  <a:srgbClr val="FFFF00"/>
                </a:highlight>
                <a:latin typeface="Calibri"/>
                <a:cs typeface="Calibri"/>
              </a:rPr>
              <a:t>missing  </a:t>
            </a:r>
            <a:r>
              <a:rPr sz="1600" b="1" spc="-10" dirty="0">
                <a:solidFill>
                  <a:srgbClr val="00517E"/>
                </a:solidFill>
                <a:highlight>
                  <a:srgbClr val="FFFF00"/>
                </a:highlight>
                <a:latin typeface="Calibri"/>
                <a:cs typeface="Calibri"/>
              </a:rPr>
              <a:t>from </a:t>
            </a:r>
            <a:r>
              <a:rPr sz="1600" b="1" spc="-5" dirty="0">
                <a:solidFill>
                  <a:srgbClr val="00517E"/>
                </a:solidFill>
                <a:highlight>
                  <a:srgbClr val="FFFF00"/>
                </a:highlight>
                <a:latin typeface="Calibri"/>
                <a:cs typeface="Calibri"/>
              </a:rPr>
              <a:t>your</a:t>
            </a:r>
            <a:r>
              <a:rPr sz="1600" b="1" spc="45" dirty="0">
                <a:solidFill>
                  <a:srgbClr val="00517E"/>
                </a:solidFill>
                <a:highlight>
                  <a:srgbClr val="FFFF00"/>
                </a:highlight>
                <a:latin typeface="Calibri"/>
                <a:cs typeface="Calibri"/>
              </a:rPr>
              <a:t> </a:t>
            </a:r>
            <a:r>
              <a:rPr sz="1600" b="1" spc="-5" dirty="0">
                <a:solidFill>
                  <a:srgbClr val="00517E"/>
                </a:solidFill>
                <a:highlight>
                  <a:srgbClr val="FFFF00"/>
                </a:highlight>
                <a:latin typeface="Calibri"/>
                <a:cs typeface="Calibri"/>
              </a:rPr>
              <a:t>resume!</a:t>
            </a:r>
            <a:endParaRPr sz="1600" dirty="0">
              <a:highlight>
                <a:srgbClr val="FFFF00"/>
              </a:highlight>
              <a:latin typeface="Calibri"/>
              <a:cs typeface="Calibri"/>
            </a:endParaRPr>
          </a:p>
        </p:txBody>
      </p:sp>
      <p:sp>
        <p:nvSpPr>
          <p:cNvPr id="6" name="object 6"/>
          <p:cNvSpPr txBox="1"/>
          <p:nvPr/>
        </p:nvSpPr>
        <p:spPr>
          <a:xfrm>
            <a:off x="2030823" y="6607936"/>
            <a:ext cx="187325" cy="251460"/>
          </a:xfrm>
          <a:prstGeom prst="rect">
            <a:avLst/>
          </a:prstGeom>
        </p:spPr>
        <p:txBody>
          <a:bodyPr vert="horz" wrap="square" lIns="0" tIns="0" rIns="0" bIns="0" rtlCol="0">
            <a:spAutoFit/>
          </a:bodyPr>
          <a:lstStyle/>
          <a:p>
            <a:pPr marL="12700">
              <a:lnSpc>
                <a:spcPts val="1860"/>
              </a:lnSpc>
            </a:pPr>
            <a:r>
              <a:rPr sz="1600" dirty="0">
                <a:solidFill>
                  <a:srgbClr val="00517E"/>
                </a:solidFill>
                <a:latin typeface="Wingdings"/>
                <a:cs typeface="Wingdings"/>
              </a:rPr>
              <a:t></a:t>
            </a:r>
            <a:endParaRPr sz="1600" dirty="0">
              <a:latin typeface="Wingdings"/>
              <a:cs typeface="Wingdings"/>
            </a:endParaRPr>
          </a:p>
        </p:txBody>
      </p:sp>
      <p:sp>
        <p:nvSpPr>
          <p:cNvPr id="7" name="object 7"/>
          <p:cNvSpPr txBox="1"/>
          <p:nvPr/>
        </p:nvSpPr>
        <p:spPr>
          <a:xfrm>
            <a:off x="2376264" y="6638198"/>
            <a:ext cx="5355590" cy="228600"/>
          </a:xfrm>
          <a:prstGeom prst="rect">
            <a:avLst/>
          </a:prstGeom>
        </p:spPr>
        <p:txBody>
          <a:bodyPr vert="horz" wrap="square" lIns="0" tIns="0" rIns="0" bIns="0" rtlCol="0">
            <a:spAutoFit/>
          </a:bodyPr>
          <a:lstStyle/>
          <a:p>
            <a:pPr marL="12700">
              <a:lnSpc>
                <a:spcPts val="1620"/>
              </a:lnSpc>
            </a:pPr>
            <a:r>
              <a:rPr sz="1600" b="1" spc="-20" dirty="0">
                <a:solidFill>
                  <a:srgbClr val="00517E"/>
                </a:solidFill>
                <a:latin typeface="Calibri"/>
                <a:cs typeface="Calibri"/>
              </a:rPr>
              <a:t>Tailor </a:t>
            </a:r>
            <a:r>
              <a:rPr sz="1600" b="1" spc="-5" dirty="0">
                <a:solidFill>
                  <a:srgbClr val="00517E"/>
                </a:solidFill>
                <a:latin typeface="Calibri"/>
                <a:cs typeface="Calibri"/>
              </a:rPr>
              <a:t>your resume </a:t>
            </a:r>
            <a:r>
              <a:rPr sz="1600" b="1" dirty="0">
                <a:solidFill>
                  <a:srgbClr val="00517E"/>
                </a:solidFill>
                <a:latin typeface="Calibri"/>
                <a:cs typeface="Calibri"/>
              </a:rPr>
              <a:t>to </a:t>
            </a:r>
            <a:r>
              <a:rPr sz="1600" b="1" spc="5" dirty="0">
                <a:solidFill>
                  <a:srgbClr val="00517E"/>
                </a:solidFill>
                <a:latin typeface="Calibri"/>
                <a:cs typeface="Calibri"/>
              </a:rPr>
              <a:t>the </a:t>
            </a:r>
            <a:r>
              <a:rPr sz="1600" b="1" spc="-5" dirty="0">
                <a:solidFill>
                  <a:srgbClr val="00517E"/>
                </a:solidFill>
                <a:latin typeface="Calibri"/>
                <a:cs typeface="Calibri"/>
              </a:rPr>
              <a:t>specific </a:t>
            </a:r>
            <a:r>
              <a:rPr sz="1600" b="1" spc="5" dirty="0">
                <a:solidFill>
                  <a:srgbClr val="00517E"/>
                </a:solidFill>
                <a:latin typeface="Calibri"/>
                <a:cs typeface="Calibri"/>
              </a:rPr>
              <a:t>position </a:t>
            </a:r>
            <a:r>
              <a:rPr sz="1600" b="1" spc="-10" dirty="0">
                <a:solidFill>
                  <a:srgbClr val="00517E"/>
                </a:solidFill>
                <a:latin typeface="Calibri"/>
                <a:cs typeface="Calibri"/>
              </a:rPr>
              <a:t>you </a:t>
            </a:r>
            <a:r>
              <a:rPr sz="1600" b="1" dirty="0">
                <a:solidFill>
                  <a:srgbClr val="00517E"/>
                </a:solidFill>
                <a:latin typeface="Calibri"/>
                <a:cs typeface="Calibri"/>
              </a:rPr>
              <a:t>are </a:t>
            </a:r>
            <a:r>
              <a:rPr sz="1600" b="1" spc="5" dirty="0">
                <a:solidFill>
                  <a:srgbClr val="00517E"/>
                </a:solidFill>
                <a:latin typeface="Calibri"/>
                <a:cs typeface="Calibri"/>
              </a:rPr>
              <a:t>applying</a:t>
            </a:r>
            <a:r>
              <a:rPr sz="1600" b="1" spc="-215" dirty="0">
                <a:solidFill>
                  <a:srgbClr val="00517E"/>
                </a:solidFill>
                <a:latin typeface="Calibri"/>
                <a:cs typeface="Calibri"/>
              </a:rPr>
              <a:t> </a:t>
            </a:r>
            <a:r>
              <a:rPr sz="1600" b="1" spc="-10" dirty="0">
                <a:solidFill>
                  <a:srgbClr val="00517E"/>
                </a:solidFill>
                <a:latin typeface="Calibri"/>
                <a:cs typeface="Calibri"/>
              </a:rPr>
              <a:t>for!</a:t>
            </a:r>
            <a:endParaRPr sz="1600" dirty="0">
              <a:latin typeface="Calibri"/>
              <a:cs typeface="Calibri"/>
            </a:endParaRPr>
          </a:p>
        </p:txBody>
      </p:sp>
      <p:sp>
        <p:nvSpPr>
          <p:cNvPr id="8" name="TextBox 7">
            <a:extLst>
              <a:ext uri="{FF2B5EF4-FFF2-40B4-BE49-F238E27FC236}">
                <a16:creationId xmlns:a16="http://schemas.microsoft.com/office/drawing/2014/main" id="{D2772C21-45DF-43A0-B47D-0F3AD198C3B8}"/>
              </a:ext>
            </a:extLst>
          </p:cNvPr>
          <p:cNvSpPr txBox="1"/>
          <p:nvPr/>
        </p:nvSpPr>
        <p:spPr>
          <a:xfrm>
            <a:off x="10231119" y="3172058"/>
            <a:ext cx="1752600" cy="3416320"/>
          </a:xfrm>
          <a:prstGeom prst="rect">
            <a:avLst/>
          </a:prstGeom>
          <a:noFill/>
          <a:ln>
            <a:solidFill>
              <a:schemeClr val="tx1"/>
            </a:solidFill>
          </a:ln>
        </p:spPr>
        <p:txBody>
          <a:bodyPr wrap="square" rtlCol="0">
            <a:spAutoFit/>
          </a:bodyPr>
          <a:lstStyle/>
          <a:p>
            <a:r>
              <a:rPr lang="en-US" i="1" dirty="0">
                <a:solidFill>
                  <a:srgbClr val="FF0000"/>
                </a:solidFill>
              </a:rPr>
              <a:t>They will know different words for things (i.e. authored vs. wrote). Reviewers will not presume that you have experience. You need to be explicit with your experience.</a:t>
            </a:r>
          </a:p>
        </p:txBody>
      </p:sp>
      <p:cxnSp>
        <p:nvCxnSpPr>
          <p:cNvPr id="10" name="Straight Arrow Connector 9">
            <a:extLst>
              <a:ext uri="{FF2B5EF4-FFF2-40B4-BE49-F238E27FC236}">
                <a16:creationId xmlns:a16="http://schemas.microsoft.com/office/drawing/2014/main" id="{4DE3CC16-E877-42E4-92E0-F303232A77D4}"/>
              </a:ext>
            </a:extLst>
          </p:cNvPr>
          <p:cNvCxnSpPr/>
          <p:nvPr/>
        </p:nvCxnSpPr>
        <p:spPr>
          <a:xfrm flipH="1">
            <a:off x="9448800" y="4343400"/>
            <a:ext cx="712377" cy="1447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51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279" y="155944"/>
            <a:ext cx="11430000" cy="997709"/>
          </a:xfrm>
          <a:prstGeom prst="rect">
            <a:avLst/>
          </a:prstGeom>
        </p:spPr>
        <p:txBody>
          <a:bodyPr vert="horz" wrap="square" lIns="0" tIns="12700" rIns="0" bIns="0" rtlCol="0">
            <a:spAutoFit/>
          </a:bodyPr>
          <a:lstStyle/>
          <a:p>
            <a:pPr marL="12700">
              <a:lnSpc>
                <a:spcPct val="100000"/>
              </a:lnSpc>
              <a:spcBef>
                <a:spcPts val="100"/>
              </a:spcBef>
            </a:pPr>
            <a:r>
              <a:rPr spc="-15" dirty="0"/>
              <a:t>Federal </a:t>
            </a:r>
            <a:r>
              <a:rPr spc="-5" dirty="0"/>
              <a:t>Résumé </a:t>
            </a:r>
            <a:r>
              <a:rPr spc="-15" dirty="0"/>
              <a:t>Format:</a:t>
            </a:r>
            <a:r>
              <a:rPr spc="-204" dirty="0"/>
              <a:t> </a:t>
            </a:r>
            <a:r>
              <a:rPr spc="15" dirty="0"/>
              <a:t>Sample</a:t>
            </a:r>
            <a:r>
              <a:rPr lang="en-US" spc="15" dirty="0"/>
              <a:t> </a:t>
            </a:r>
            <a:r>
              <a:rPr lang="en-US" sz="2400" spc="15" dirty="0"/>
              <a:t>(note formatting like this is not needed if you use the resume builder, but you should remember to put relevant content)</a:t>
            </a:r>
            <a:endParaRPr spc="15" dirty="0"/>
          </a:p>
        </p:txBody>
      </p:sp>
      <p:sp>
        <p:nvSpPr>
          <p:cNvPr id="3" name="object 3"/>
          <p:cNvSpPr/>
          <p:nvPr/>
        </p:nvSpPr>
        <p:spPr>
          <a:xfrm>
            <a:off x="2834639" y="1371600"/>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grpSp>
        <p:nvGrpSpPr>
          <p:cNvPr id="4" name="object 4"/>
          <p:cNvGrpSpPr/>
          <p:nvPr/>
        </p:nvGrpSpPr>
        <p:grpSpPr>
          <a:xfrm>
            <a:off x="1676082" y="1787847"/>
            <a:ext cx="7095490" cy="4155440"/>
            <a:chOff x="1676082" y="1787847"/>
            <a:chExt cx="7095490" cy="4155440"/>
          </a:xfrm>
        </p:grpSpPr>
        <p:sp>
          <p:nvSpPr>
            <p:cNvPr id="5" name="object 5"/>
            <p:cNvSpPr/>
            <p:nvPr/>
          </p:nvSpPr>
          <p:spPr>
            <a:xfrm>
              <a:off x="3411313" y="1791892"/>
              <a:ext cx="5360149" cy="4151315"/>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681480" y="1793245"/>
              <a:ext cx="1473200" cy="1249680"/>
            </a:xfrm>
            <a:custGeom>
              <a:avLst/>
              <a:gdLst/>
              <a:ahLst/>
              <a:cxnLst/>
              <a:rect l="l" t="t" r="r" b="b"/>
              <a:pathLst>
                <a:path w="1473200" h="1249680">
                  <a:moveTo>
                    <a:pt x="1264920" y="0"/>
                  </a:moveTo>
                  <a:lnTo>
                    <a:pt x="208279" y="0"/>
                  </a:lnTo>
                  <a:lnTo>
                    <a:pt x="160525" y="5500"/>
                  </a:lnTo>
                  <a:lnTo>
                    <a:pt x="116686" y="21168"/>
                  </a:lnTo>
                  <a:lnTo>
                    <a:pt x="78013" y="45754"/>
                  </a:lnTo>
                  <a:lnTo>
                    <a:pt x="45758" y="78008"/>
                  </a:lnTo>
                  <a:lnTo>
                    <a:pt x="21170" y="116680"/>
                  </a:lnTo>
                  <a:lnTo>
                    <a:pt x="5501" y="160521"/>
                  </a:lnTo>
                  <a:lnTo>
                    <a:pt x="0" y="208279"/>
                  </a:lnTo>
                  <a:lnTo>
                    <a:pt x="0" y="1041387"/>
                  </a:lnTo>
                  <a:lnTo>
                    <a:pt x="5501" y="1089146"/>
                  </a:lnTo>
                  <a:lnTo>
                    <a:pt x="21170" y="1132989"/>
                  </a:lnTo>
                  <a:lnTo>
                    <a:pt x="45758" y="1171663"/>
                  </a:lnTo>
                  <a:lnTo>
                    <a:pt x="78013" y="1203920"/>
                  </a:lnTo>
                  <a:lnTo>
                    <a:pt x="116686" y="1228508"/>
                  </a:lnTo>
                  <a:lnTo>
                    <a:pt x="160525" y="1244178"/>
                  </a:lnTo>
                  <a:lnTo>
                    <a:pt x="208279" y="1249679"/>
                  </a:lnTo>
                  <a:lnTo>
                    <a:pt x="1264920" y="1249679"/>
                  </a:lnTo>
                  <a:lnTo>
                    <a:pt x="1312674" y="1244178"/>
                  </a:lnTo>
                  <a:lnTo>
                    <a:pt x="1356513" y="1228508"/>
                  </a:lnTo>
                  <a:lnTo>
                    <a:pt x="1395186" y="1203920"/>
                  </a:lnTo>
                  <a:lnTo>
                    <a:pt x="1427441" y="1171663"/>
                  </a:lnTo>
                  <a:lnTo>
                    <a:pt x="1452029" y="1132989"/>
                  </a:lnTo>
                  <a:lnTo>
                    <a:pt x="1467698" y="1089146"/>
                  </a:lnTo>
                  <a:lnTo>
                    <a:pt x="1473200" y="1041387"/>
                  </a:lnTo>
                  <a:lnTo>
                    <a:pt x="1473200" y="208279"/>
                  </a:lnTo>
                  <a:lnTo>
                    <a:pt x="1467698" y="160521"/>
                  </a:lnTo>
                  <a:lnTo>
                    <a:pt x="1452029" y="116680"/>
                  </a:lnTo>
                  <a:lnTo>
                    <a:pt x="1427441" y="78008"/>
                  </a:lnTo>
                  <a:lnTo>
                    <a:pt x="1395186" y="45754"/>
                  </a:lnTo>
                  <a:lnTo>
                    <a:pt x="1356513" y="21168"/>
                  </a:lnTo>
                  <a:lnTo>
                    <a:pt x="1312674" y="5500"/>
                  </a:lnTo>
                  <a:lnTo>
                    <a:pt x="1264920" y="0"/>
                  </a:lnTo>
                  <a:close/>
                </a:path>
              </a:pathLst>
            </a:custGeom>
            <a:solidFill>
              <a:srgbClr val="DAE2F3"/>
            </a:solidFill>
          </p:spPr>
          <p:txBody>
            <a:bodyPr wrap="square" lIns="0" tIns="0" rIns="0" bIns="0" rtlCol="0"/>
            <a:lstStyle/>
            <a:p>
              <a:endParaRPr dirty="0"/>
            </a:p>
          </p:txBody>
        </p:sp>
        <p:sp>
          <p:nvSpPr>
            <p:cNvPr id="7" name="object 7"/>
            <p:cNvSpPr/>
            <p:nvPr/>
          </p:nvSpPr>
          <p:spPr>
            <a:xfrm>
              <a:off x="1681480" y="1793245"/>
              <a:ext cx="1473200" cy="1249680"/>
            </a:xfrm>
            <a:custGeom>
              <a:avLst/>
              <a:gdLst/>
              <a:ahLst/>
              <a:cxnLst/>
              <a:rect l="l" t="t" r="r" b="b"/>
              <a:pathLst>
                <a:path w="1473200" h="1249680">
                  <a:moveTo>
                    <a:pt x="0" y="208279"/>
                  </a:moveTo>
                  <a:lnTo>
                    <a:pt x="5501" y="160521"/>
                  </a:lnTo>
                  <a:lnTo>
                    <a:pt x="21170" y="116680"/>
                  </a:lnTo>
                  <a:lnTo>
                    <a:pt x="45758" y="78008"/>
                  </a:lnTo>
                  <a:lnTo>
                    <a:pt x="78013" y="45754"/>
                  </a:lnTo>
                  <a:lnTo>
                    <a:pt x="116686" y="21168"/>
                  </a:lnTo>
                  <a:lnTo>
                    <a:pt x="160525" y="5500"/>
                  </a:lnTo>
                  <a:lnTo>
                    <a:pt x="208279" y="0"/>
                  </a:lnTo>
                  <a:lnTo>
                    <a:pt x="1264920" y="0"/>
                  </a:lnTo>
                  <a:lnTo>
                    <a:pt x="1312674" y="5500"/>
                  </a:lnTo>
                  <a:lnTo>
                    <a:pt x="1356513" y="21168"/>
                  </a:lnTo>
                  <a:lnTo>
                    <a:pt x="1395186" y="45754"/>
                  </a:lnTo>
                  <a:lnTo>
                    <a:pt x="1427441" y="78008"/>
                  </a:lnTo>
                  <a:lnTo>
                    <a:pt x="1452029" y="116680"/>
                  </a:lnTo>
                  <a:lnTo>
                    <a:pt x="1467698" y="160521"/>
                  </a:lnTo>
                  <a:lnTo>
                    <a:pt x="1473200" y="208279"/>
                  </a:lnTo>
                  <a:lnTo>
                    <a:pt x="1473200" y="1041387"/>
                  </a:lnTo>
                  <a:lnTo>
                    <a:pt x="1467698" y="1089146"/>
                  </a:lnTo>
                  <a:lnTo>
                    <a:pt x="1452029" y="1132989"/>
                  </a:lnTo>
                  <a:lnTo>
                    <a:pt x="1427441" y="1171663"/>
                  </a:lnTo>
                  <a:lnTo>
                    <a:pt x="1395186" y="1203920"/>
                  </a:lnTo>
                  <a:lnTo>
                    <a:pt x="1356513" y="1228508"/>
                  </a:lnTo>
                  <a:lnTo>
                    <a:pt x="1312674" y="1244178"/>
                  </a:lnTo>
                  <a:lnTo>
                    <a:pt x="1264920" y="1249679"/>
                  </a:lnTo>
                  <a:lnTo>
                    <a:pt x="208279" y="1249679"/>
                  </a:lnTo>
                  <a:lnTo>
                    <a:pt x="160525" y="1244178"/>
                  </a:lnTo>
                  <a:lnTo>
                    <a:pt x="116686" y="1228508"/>
                  </a:lnTo>
                  <a:lnTo>
                    <a:pt x="78013" y="1203920"/>
                  </a:lnTo>
                  <a:lnTo>
                    <a:pt x="45758" y="1171663"/>
                  </a:lnTo>
                  <a:lnTo>
                    <a:pt x="21170" y="1132989"/>
                  </a:lnTo>
                  <a:lnTo>
                    <a:pt x="5501" y="1089146"/>
                  </a:lnTo>
                  <a:lnTo>
                    <a:pt x="0" y="1041387"/>
                  </a:lnTo>
                  <a:lnTo>
                    <a:pt x="0" y="208279"/>
                  </a:lnTo>
                  <a:close/>
                </a:path>
              </a:pathLst>
            </a:custGeom>
            <a:ln w="10172">
              <a:solidFill>
                <a:srgbClr val="2E528F"/>
              </a:solidFill>
            </a:ln>
          </p:spPr>
          <p:txBody>
            <a:bodyPr wrap="square" lIns="0" tIns="0" rIns="0" bIns="0" rtlCol="0"/>
            <a:lstStyle/>
            <a:p>
              <a:endParaRPr dirty="0"/>
            </a:p>
          </p:txBody>
        </p:sp>
      </p:grpSp>
      <p:sp>
        <p:nvSpPr>
          <p:cNvPr id="8" name="object 8"/>
          <p:cNvSpPr txBox="1"/>
          <p:nvPr/>
        </p:nvSpPr>
        <p:spPr>
          <a:xfrm>
            <a:off x="1827166" y="1895237"/>
            <a:ext cx="1163320" cy="1012825"/>
          </a:xfrm>
          <a:prstGeom prst="rect">
            <a:avLst/>
          </a:prstGeom>
        </p:spPr>
        <p:txBody>
          <a:bodyPr vert="horz" wrap="square" lIns="0" tIns="6985" rIns="0" bIns="0" rtlCol="0">
            <a:spAutoFit/>
          </a:bodyPr>
          <a:lstStyle/>
          <a:p>
            <a:pPr marL="12700" marR="5080" indent="314325">
              <a:lnSpc>
                <a:spcPct val="104900"/>
              </a:lnSpc>
              <a:spcBef>
                <a:spcPts val="55"/>
              </a:spcBef>
            </a:pPr>
            <a:r>
              <a:rPr sz="1250" spc="25" dirty="0">
                <a:solidFill>
                  <a:srgbClr val="00517E"/>
                </a:solidFill>
                <a:latin typeface="Calibri"/>
                <a:cs typeface="Calibri"/>
              </a:rPr>
              <a:t>Use </a:t>
            </a:r>
            <a:r>
              <a:rPr sz="1250" spc="-10" dirty="0">
                <a:solidFill>
                  <a:srgbClr val="00517E"/>
                </a:solidFill>
                <a:latin typeface="Calibri"/>
                <a:cs typeface="Calibri"/>
              </a:rPr>
              <a:t>the  </a:t>
            </a:r>
            <a:r>
              <a:rPr sz="1250" spc="-5" dirty="0">
                <a:solidFill>
                  <a:srgbClr val="00517E"/>
                </a:solidFill>
                <a:latin typeface="Calibri"/>
                <a:cs typeface="Calibri"/>
              </a:rPr>
              <a:t>profile/summary  to </a:t>
            </a:r>
            <a:r>
              <a:rPr sz="1250" spc="5" dirty="0">
                <a:solidFill>
                  <a:srgbClr val="00517E"/>
                </a:solidFill>
                <a:latin typeface="Calibri"/>
                <a:cs typeface="Calibri"/>
              </a:rPr>
              <a:t>describe </a:t>
            </a:r>
            <a:r>
              <a:rPr sz="1250" dirty="0">
                <a:solidFill>
                  <a:srgbClr val="00517E"/>
                </a:solidFill>
                <a:latin typeface="Calibri"/>
                <a:cs typeface="Calibri"/>
              </a:rPr>
              <a:t>what  kind </a:t>
            </a:r>
            <a:r>
              <a:rPr sz="1250" spc="-5" dirty="0">
                <a:solidFill>
                  <a:srgbClr val="00517E"/>
                </a:solidFill>
                <a:latin typeface="Calibri"/>
                <a:cs typeface="Calibri"/>
              </a:rPr>
              <a:t>of</a:t>
            </a:r>
            <a:r>
              <a:rPr sz="1250" spc="75" dirty="0">
                <a:solidFill>
                  <a:srgbClr val="00517E"/>
                </a:solidFill>
                <a:latin typeface="Calibri"/>
                <a:cs typeface="Calibri"/>
              </a:rPr>
              <a:t> </a:t>
            </a:r>
            <a:r>
              <a:rPr sz="1250" spc="-5" dirty="0">
                <a:solidFill>
                  <a:srgbClr val="00517E"/>
                </a:solidFill>
                <a:latin typeface="Calibri"/>
                <a:cs typeface="Calibri"/>
              </a:rPr>
              <a:t>employee</a:t>
            </a:r>
            <a:endParaRPr sz="1250" dirty="0">
              <a:latin typeface="Calibri"/>
              <a:cs typeface="Calibri"/>
            </a:endParaRPr>
          </a:p>
          <a:p>
            <a:pPr marL="337185">
              <a:lnSpc>
                <a:spcPct val="100000"/>
              </a:lnSpc>
              <a:spcBef>
                <a:spcPts val="20"/>
              </a:spcBef>
            </a:pPr>
            <a:r>
              <a:rPr sz="1250" spc="-5" dirty="0">
                <a:solidFill>
                  <a:srgbClr val="00517E"/>
                </a:solidFill>
                <a:latin typeface="Calibri"/>
                <a:cs typeface="Calibri"/>
              </a:rPr>
              <a:t>you</a:t>
            </a:r>
            <a:r>
              <a:rPr sz="1250" spc="70" dirty="0">
                <a:solidFill>
                  <a:srgbClr val="00517E"/>
                </a:solidFill>
                <a:latin typeface="Calibri"/>
                <a:cs typeface="Calibri"/>
              </a:rPr>
              <a:t> </a:t>
            </a:r>
            <a:r>
              <a:rPr sz="1250" dirty="0">
                <a:solidFill>
                  <a:srgbClr val="00517E"/>
                </a:solidFill>
                <a:latin typeface="Calibri"/>
                <a:cs typeface="Calibri"/>
              </a:rPr>
              <a:t>are</a:t>
            </a:r>
            <a:endParaRPr sz="1250" dirty="0">
              <a:latin typeface="Calibri"/>
              <a:cs typeface="Calibri"/>
            </a:endParaRPr>
          </a:p>
        </p:txBody>
      </p:sp>
      <p:grpSp>
        <p:nvGrpSpPr>
          <p:cNvPr id="9" name="object 9"/>
          <p:cNvGrpSpPr/>
          <p:nvPr/>
        </p:nvGrpSpPr>
        <p:grpSpPr>
          <a:xfrm>
            <a:off x="1838642" y="3992566"/>
            <a:ext cx="1321435" cy="1504315"/>
            <a:chOff x="1838642" y="3992566"/>
            <a:chExt cx="1321435" cy="1504315"/>
          </a:xfrm>
        </p:grpSpPr>
        <p:sp>
          <p:nvSpPr>
            <p:cNvPr id="10" name="object 10"/>
            <p:cNvSpPr/>
            <p:nvPr/>
          </p:nvSpPr>
          <p:spPr>
            <a:xfrm>
              <a:off x="1844039" y="3997963"/>
              <a:ext cx="1310640" cy="1493520"/>
            </a:xfrm>
            <a:custGeom>
              <a:avLst/>
              <a:gdLst/>
              <a:ahLst/>
              <a:cxnLst/>
              <a:rect l="l" t="t" r="r" b="b"/>
              <a:pathLst>
                <a:path w="1310639" h="1493520">
                  <a:moveTo>
                    <a:pt x="1092200" y="0"/>
                  </a:moveTo>
                  <a:lnTo>
                    <a:pt x="218440" y="0"/>
                  </a:lnTo>
                  <a:lnTo>
                    <a:pt x="168354" y="5769"/>
                  </a:lnTo>
                  <a:lnTo>
                    <a:pt x="122377" y="22203"/>
                  </a:lnTo>
                  <a:lnTo>
                    <a:pt x="81818" y="47990"/>
                  </a:lnTo>
                  <a:lnTo>
                    <a:pt x="47990" y="81818"/>
                  </a:lnTo>
                  <a:lnTo>
                    <a:pt x="22203" y="122377"/>
                  </a:lnTo>
                  <a:lnTo>
                    <a:pt x="5769" y="168354"/>
                  </a:lnTo>
                  <a:lnTo>
                    <a:pt x="0" y="218440"/>
                  </a:lnTo>
                  <a:lnTo>
                    <a:pt x="0" y="1275067"/>
                  </a:lnTo>
                  <a:lnTo>
                    <a:pt x="5769" y="1325157"/>
                  </a:lnTo>
                  <a:lnTo>
                    <a:pt x="22203" y="1371138"/>
                  </a:lnTo>
                  <a:lnTo>
                    <a:pt x="47990" y="1411699"/>
                  </a:lnTo>
                  <a:lnTo>
                    <a:pt x="81818" y="1445528"/>
                  </a:lnTo>
                  <a:lnTo>
                    <a:pt x="122377" y="1471316"/>
                  </a:lnTo>
                  <a:lnTo>
                    <a:pt x="168354" y="1487750"/>
                  </a:lnTo>
                  <a:lnTo>
                    <a:pt x="218440" y="1493520"/>
                  </a:lnTo>
                  <a:lnTo>
                    <a:pt x="1092200" y="1493520"/>
                  </a:lnTo>
                  <a:lnTo>
                    <a:pt x="1142285" y="1487750"/>
                  </a:lnTo>
                  <a:lnTo>
                    <a:pt x="1188262" y="1471316"/>
                  </a:lnTo>
                  <a:lnTo>
                    <a:pt x="1228821" y="1445528"/>
                  </a:lnTo>
                  <a:lnTo>
                    <a:pt x="1262649" y="1411699"/>
                  </a:lnTo>
                  <a:lnTo>
                    <a:pt x="1288436" y="1371138"/>
                  </a:lnTo>
                  <a:lnTo>
                    <a:pt x="1304870" y="1325157"/>
                  </a:lnTo>
                  <a:lnTo>
                    <a:pt x="1310640" y="1275067"/>
                  </a:lnTo>
                  <a:lnTo>
                    <a:pt x="1310640" y="218440"/>
                  </a:lnTo>
                  <a:lnTo>
                    <a:pt x="1304870" y="168354"/>
                  </a:lnTo>
                  <a:lnTo>
                    <a:pt x="1288436" y="122377"/>
                  </a:lnTo>
                  <a:lnTo>
                    <a:pt x="1262649" y="81818"/>
                  </a:lnTo>
                  <a:lnTo>
                    <a:pt x="1228821" y="47990"/>
                  </a:lnTo>
                  <a:lnTo>
                    <a:pt x="1188262" y="22203"/>
                  </a:lnTo>
                  <a:lnTo>
                    <a:pt x="1142285" y="5769"/>
                  </a:lnTo>
                  <a:lnTo>
                    <a:pt x="1092200" y="0"/>
                  </a:lnTo>
                  <a:close/>
                </a:path>
              </a:pathLst>
            </a:custGeom>
            <a:solidFill>
              <a:srgbClr val="DAE2F3"/>
            </a:solidFill>
          </p:spPr>
          <p:txBody>
            <a:bodyPr wrap="square" lIns="0" tIns="0" rIns="0" bIns="0" rtlCol="0"/>
            <a:lstStyle/>
            <a:p>
              <a:endParaRPr dirty="0"/>
            </a:p>
          </p:txBody>
        </p:sp>
        <p:sp>
          <p:nvSpPr>
            <p:cNvPr id="11" name="object 11"/>
            <p:cNvSpPr/>
            <p:nvPr/>
          </p:nvSpPr>
          <p:spPr>
            <a:xfrm>
              <a:off x="1844039" y="3997963"/>
              <a:ext cx="1310640" cy="1493520"/>
            </a:xfrm>
            <a:custGeom>
              <a:avLst/>
              <a:gdLst/>
              <a:ahLst/>
              <a:cxnLst/>
              <a:rect l="l" t="t" r="r" b="b"/>
              <a:pathLst>
                <a:path w="1310639" h="1493520">
                  <a:moveTo>
                    <a:pt x="0" y="218440"/>
                  </a:moveTo>
                  <a:lnTo>
                    <a:pt x="5769" y="168354"/>
                  </a:lnTo>
                  <a:lnTo>
                    <a:pt x="22203" y="122377"/>
                  </a:lnTo>
                  <a:lnTo>
                    <a:pt x="47990" y="81818"/>
                  </a:lnTo>
                  <a:lnTo>
                    <a:pt x="81818" y="47990"/>
                  </a:lnTo>
                  <a:lnTo>
                    <a:pt x="122377" y="22203"/>
                  </a:lnTo>
                  <a:lnTo>
                    <a:pt x="168354" y="5769"/>
                  </a:lnTo>
                  <a:lnTo>
                    <a:pt x="218440" y="0"/>
                  </a:lnTo>
                  <a:lnTo>
                    <a:pt x="1092200" y="0"/>
                  </a:lnTo>
                  <a:lnTo>
                    <a:pt x="1142285" y="5769"/>
                  </a:lnTo>
                  <a:lnTo>
                    <a:pt x="1188262" y="22203"/>
                  </a:lnTo>
                  <a:lnTo>
                    <a:pt x="1228821" y="47990"/>
                  </a:lnTo>
                  <a:lnTo>
                    <a:pt x="1262649" y="81818"/>
                  </a:lnTo>
                  <a:lnTo>
                    <a:pt x="1288436" y="122377"/>
                  </a:lnTo>
                  <a:lnTo>
                    <a:pt x="1304870" y="168354"/>
                  </a:lnTo>
                  <a:lnTo>
                    <a:pt x="1310640" y="218440"/>
                  </a:lnTo>
                  <a:lnTo>
                    <a:pt x="1310640" y="1275067"/>
                  </a:lnTo>
                  <a:lnTo>
                    <a:pt x="1304870" y="1325157"/>
                  </a:lnTo>
                  <a:lnTo>
                    <a:pt x="1288436" y="1371138"/>
                  </a:lnTo>
                  <a:lnTo>
                    <a:pt x="1262649" y="1411699"/>
                  </a:lnTo>
                  <a:lnTo>
                    <a:pt x="1228821" y="1445528"/>
                  </a:lnTo>
                  <a:lnTo>
                    <a:pt x="1188262" y="1471316"/>
                  </a:lnTo>
                  <a:lnTo>
                    <a:pt x="1142285" y="1487750"/>
                  </a:lnTo>
                  <a:lnTo>
                    <a:pt x="1092200" y="1493520"/>
                  </a:lnTo>
                  <a:lnTo>
                    <a:pt x="218440" y="1493520"/>
                  </a:lnTo>
                  <a:lnTo>
                    <a:pt x="168354" y="1487750"/>
                  </a:lnTo>
                  <a:lnTo>
                    <a:pt x="122377" y="1471316"/>
                  </a:lnTo>
                  <a:lnTo>
                    <a:pt x="81818" y="1445528"/>
                  </a:lnTo>
                  <a:lnTo>
                    <a:pt x="47990" y="1411699"/>
                  </a:lnTo>
                  <a:lnTo>
                    <a:pt x="22203" y="1371138"/>
                  </a:lnTo>
                  <a:lnTo>
                    <a:pt x="5769" y="1325157"/>
                  </a:lnTo>
                  <a:lnTo>
                    <a:pt x="0" y="1275067"/>
                  </a:lnTo>
                  <a:lnTo>
                    <a:pt x="0" y="218440"/>
                  </a:lnTo>
                  <a:close/>
                </a:path>
              </a:pathLst>
            </a:custGeom>
            <a:ln w="10172">
              <a:solidFill>
                <a:srgbClr val="2E528F"/>
              </a:solidFill>
            </a:ln>
          </p:spPr>
          <p:txBody>
            <a:bodyPr wrap="square" lIns="0" tIns="0" rIns="0" bIns="0" rtlCol="0"/>
            <a:lstStyle/>
            <a:p>
              <a:endParaRPr dirty="0"/>
            </a:p>
          </p:txBody>
        </p:sp>
      </p:grpSp>
      <p:sp>
        <p:nvSpPr>
          <p:cNvPr id="12" name="object 12"/>
          <p:cNvSpPr txBox="1"/>
          <p:nvPr/>
        </p:nvSpPr>
        <p:spPr>
          <a:xfrm>
            <a:off x="2007321" y="4026833"/>
            <a:ext cx="986790" cy="1409065"/>
          </a:xfrm>
          <a:prstGeom prst="rect">
            <a:avLst/>
          </a:prstGeom>
        </p:spPr>
        <p:txBody>
          <a:bodyPr vert="horz" wrap="square" lIns="0" tIns="8890" rIns="0" bIns="0" rtlCol="0">
            <a:spAutoFit/>
          </a:bodyPr>
          <a:lstStyle/>
          <a:p>
            <a:pPr marL="12065" marR="5080" indent="-1905" algn="ctr">
              <a:lnSpc>
                <a:spcPct val="104000"/>
              </a:lnSpc>
              <a:spcBef>
                <a:spcPts val="70"/>
              </a:spcBef>
            </a:pPr>
            <a:r>
              <a:rPr sz="1250" spc="5" dirty="0">
                <a:solidFill>
                  <a:srgbClr val="00517E"/>
                </a:solidFill>
                <a:latin typeface="Calibri"/>
                <a:cs typeface="Calibri"/>
              </a:rPr>
              <a:t>Education  </a:t>
            </a:r>
            <a:r>
              <a:rPr sz="1250" spc="-5" dirty="0">
                <a:solidFill>
                  <a:srgbClr val="00517E"/>
                </a:solidFill>
                <a:latin typeface="Calibri"/>
                <a:cs typeface="Calibri"/>
              </a:rPr>
              <a:t>comes </a:t>
            </a:r>
            <a:r>
              <a:rPr sz="1250" dirty="0">
                <a:solidFill>
                  <a:srgbClr val="00517E"/>
                </a:solidFill>
                <a:latin typeface="Calibri"/>
                <a:cs typeface="Calibri"/>
              </a:rPr>
              <a:t>next.  </a:t>
            </a:r>
            <a:r>
              <a:rPr sz="1250" spc="15" dirty="0">
                <a:solidFill>
                  <a:srgbClr val="00517E"/>
                </a:solidFill>
                <a:latin typeface="Calibri"/>
                <a:cs typeface="Calibri"/>
              </a:rPr>
              <a:t>Bullet </a:t>
            </a:r>
            <a:r>
              <a:rPr sz="1250" spc="-15" dirty="0">
                <a:solidFill>
                  <a:srgbClr val="00517E"/>
                </a:solidFill>
                <a:latin typeface="Calibri"/>
                <a:cs typeface="Calibri"/>
              </a:rPr>
              <a:t>point  </a:t>
            </a:r>
            <a:r>
              <a:rPr sz="1250" spc="20" dirty="0">
                <a:solidFill>
                  <a:srgbClr val="00517E"/>
                </a:solidFill>
                <a:latin typeface="Calibri"/>
                <a:cs typeface="Calibri"/>
              </a:rPr>
              <a:t>specific  </a:t>
            </a:r>
            <a:r>
              <a:rPr sz="1250" spc="5" dirty="0">
                <a:solidFill>
                  <a:srgbClr val="00517E"/>
                </a:solidFill>
                <a:latin typeface="Calibri"/>
                <a:cs typeface="Calibri"/>
              </a:rPr>
              <a:t>courses </a:t>
            </a:r>
            <a:r>
              <a:rPr sz="1250" spc="20" dirty="0">
                <a:solidFill>
                  <a:srgbClr val="00517E"/>
                </a:solidFill>
                <a:latin typeface="Calibri"/>
                <a:cs typeface="Calibri"/>
              </a:rPr>
              <a:t>if</a:t>
            </a:r>
            <a:r>
              <a:rPr sz="1250" spc="-35" dirty="0">
                <a:solidFill>
                  <a:srgbClr val="00517E"/>
                </a:solidFill>
                <a:latin typeface="Calibri"/>
                <a:cs typeface="Calibri"/>
              </a:rPr>
              <a:t> </a:t>
            </a:r>
            <a:r>
              <a:rPr sz="1250" spc="-10" dirty="0">
                <a:solidFill>
                  <a:srgbClr val="00517E"/>
                </a:solidFill>
                <a:latin typeface="Calibri"/>
                <a:cs typeface="Calibri"/>
              </a:rPr>
              <a:t>your  </a:t>
            </a:r>
            <a:r>
              <a:rPr sz="1250" dirty="0">
                <a:solidFill>
                  <a:srgbClr val="00517E"/>
                </a:solidFill>
                <a:latin typeface="Calibri"/>
                <a:cs typeface="Calibri"/>
              </a:rPr>
              <a:t>major </a:t>
            </a:r>
            <a:r>
              <a:rPr sz="1250" spc="10" dirty="0">
                <a:solidFill>
                  <a:srgbClr val="00517E"/>
                </a:solidFill>
                <a:latin typeface="Calibri"/>
                <a:cs typeface="Calibri"/>
              </a:rPr>
              <a:t>was  </a:t>
            </a:r>
            <a:r>
              <a:rPr sz="1250" spc="-15" dirty="0">
                <a:solidFill>
                  <a:srgbClr val="00517E"/>
                </a:solidFill>
                <a:latin typeface="Calibri"/>
                <a:cs typeface="Calibri"/>
              </a:rPr>
              <a:t>broad.</a:t>
            </a:r>
            <a:endParaRPr sz="1250" dirty="0">
              <a:latin typeface="Calibri"/>
              <a:cs typeface="Calibri"/>
            </a:endParaRPr>
          </a:p>
        </p:txBody>
      </p:sp>
      <p:grpSp>
        <p:nvGrpSpPr>
          <p:cNvPr id="13" name="object 13"/>
          <p:cNvGrpSpPr/>
          <p:nvPr/>
        </p:nvGrpSpPr>
        <p:grpSpPr>
          <a:xfrm>
            <a:off x="3148329" y="1726886"/>
            <a:ext cx="7296784" cy="2926080"/>
            <a:chOff x="3148329" y="1726886"/>
            <a:chExt cx="7296784" cy="2926080"/>
          </a:xfrm>
        </p:grpSpPr>
        <p:sp>
          <p:nvSpPr>
            <p:cNvPr id="14" name="object 14"/>
            <p:cNvSpPr/>
            <p:nvPr/>
          </p:nvSpPr>
          <p:spPr>
            <a:xfrm>
              <a:off x="3154679" y="2260599"/>
              <a:ext cx="268605" cy="308610"/>
            </a:xfrm>
            <a:custGeom>
              <a:avLst/>
              <a:gdLst/>
              <a:ahLst/>
              <a:cxnLst/>
              <a:rect l="l" t="t" r="r" b="b"/>
              <a:pathLst>
                <a:path w="268604" h="308610">
                  <a:moveTo>
                    <a:pt x="0" y="0"/>
                  </a:moveTo>
                  <a:lnTo>
                    <a:pt x="267982" y="308406"/>
                  </a:lnTo>
                </a:path>
              </a:pathLst>
            </a:custGeom>
            <a:ln w="12700">
              <a:solidFill>
                <a:srgbClr val="4471C4"/>
              </a:solidFill>
            </a:ln>
          </p:spPr>
          <p:txBody>
            <a:bodyPr wrap="square" lIns="0" tIns="0" rIns="0" bIns="0" rtlCol="0"/>
            <a:lstStyle/>
            <a:p>
              <a:endParaRPr dirty="0"/>
            </a:p>
          </p:txBody>
        </p:sp>
        <p:sp>
          <p:nvSpPr>
            <p:cNvPr id="15" name="object 15"/>
            <p:cNvSpPr/>
            <p:nvPr/>
          </p:nvSpPr>
          <p:spPr>
            <a:xfrm>
              <a:off x="3339129" y="2482330"/>
              <a:ext cx="83820" cy="86995"/>
            </a:xfrm>
            <a:custGeom>
              <a:avLst/>
              <a:gdLst/>
              <a:ahLst/>
              <a:cxnLst/>
              <a:rect l="l" t="t" r="r" b="b"/>
              <a:pathLst>
                <a:path w="83820" h="86994">
                  <a:moveTo>
                    <a:pt x="67106" y="0"/>
                  </a:moveTo>
                  <a:lnTo>
                    <a:pt x="83527" y="86677"/>
                  </a:lnTo>
                  <a:lnTo>
                    <a:pt x="0" y="58305"/>
                  </a:lnTo>
                </a:path>
              </a:pathLst>
            </a:custGeom>
            <a:ln w="12700">
              <a:solidFill>
                <a:srgbClr val="4471C4"/>
              </a:solidFill>
            </a:ln>
          </p:spPr>
          <p:txBody>
            <a:bodyPr wrap="square" lIns="0" tIns="0" rIns="0" bIns="0" rtlCol="0"/>
            <a:lstStyle/>
            <a:p>
              <a:endParaRPr dirty="0"/>
            </a:p>
          </p:txBody>
        </p:sp>
        <p:sp>
          <p:nvSpPr>
            <p:cNvPr id="16" name="object 16"/>
            <p:cNvSpPr/>
            <p:nvPr/>
          </p:nvSpPr>
          <p:spPr>
            <a:xfrm>
              <a:off x="3174999" y="4492325"/>
              <a:ext cx="245745" cy="154305"/>
            </a:xfrm>
            <a:custGeom>
              <a:avLst/>
              <a:gdLst/>
              <a:ahLst/>
              <a:cxnLst/>
              <a:rect l="l" t="t" r="r" b="b"/>
              <a:pathLst>
                <a:path w="245745" h="154304">
                  <a:moveTo>
                    <a:pt x="0" y="154050"/>
                  </a:moveTo>
                  <a:lnTo>
                    <a:pt x="245478" y="0"/>
                  </a:lnTo>
                </a:path>
              </a:pathLst>
            </a:custGeom>
            <a:ln w="12700">
              <a:solidFill>
                <a:srgbClr val="4471C4"/>
              </a:solidFill>
            </a:ln>
          </p:spPr>
          <p:txBody>
            <a:bodyPr wrap="square" lIns="0" tIns="0" rIns="0" bIns="0" rtlCol="0"/>
            <a:lstStyle/>
            <a:p>
              <a:endParaRPr dirty="0"/>
            </a:p>
          </p:txBody>
        </p:sp>
        <p:sp>
          <p:nvSpPr>
            <p:cNvPr id="17" name="object 17"/>
            <p:cNvSpPr/>
            <p:nvPr/>
          </p:nvSpPr>
          <p:spPr>
            <a:xfrm>
              <a:off x="3332314" y="4492324"/>
              <a:ext cx="88265" cy="78740"/>
            </a:xfrm>
            <a:custGeom>
              <a:avLst/>
              <a:gdLst/>
              <a:ahLst/>
              <a:cxnLst/>
              <a:rect l="l" t="t" r="r" b="b"/>
              <a:pathLst>
                <a:path w="88264" h="78739">
                  <a:moveTo>
                    <a:pt x="47256" y="78155"/>
                  </a:moveTo>
                  <a:lnTo>
                    <a:pt x="88163" y="0"/>
                  </a:lnTo>
                  <a:lnTo>
                    <a:pt x="0" y="2857"/>
                  </a:lnTo>
                </a:path>
              </a:pathLst>
            </a:custGeom>
            <a:ln w="12700">
              <a:solidFill>
                <a:srgbClr val="4471C4"/>
              </a:solidFill>
            </a:ln>
          </p:spPr>
          <p:txBody>
            <a:bodyPr wrap="square" lIns="0" tIns="0" rIns="0" bIns="0" rtlCol="0"/>
            <a:lstStyle/>
            <a:p>
              <a:endParaRPr dirty="0"/>
            </a:p>
          </p:txBody>
        </p:sp>
        <p:sp>
          <p:nvSpPr>
            <p:cNvPr id="18" name="object 18"/>
            <p:cNvSpPr/>
            <p:nvPr/>
          </p:nvSpPr>
          <p:spPr>
            <a:xfrm>
              <a:off x="8285479" y="1783079"/>
              <a:ext cx="518159" cy="599440"/>
            </a:xfrm>
            <a:custGeom>
              <a:avLst/>
              <a:gdLst/>
              <a:ahLst/>
              <a:cxnLst/>
              <a:rect l="l" t="t" r="r" b="b"/>
              <a:pathLst>
                <a:path w="518159" h="599439">
                  <a:moveTo>
                    <a:pt x="0" y="0"/>
                  </a:moveTo>
                  <a:lnTo>
                    <a:pt x="68875" y="1542"/>
                  </a:lnTo>
                  <a:lnTo>
                    <a:pt x="130764" y="5894"/>
                  </a:lnTo>
                  <a:lnTo>
                    <a:pt x="183199" y="12646"/>
                  </a:lnTo>
                  <a:lnTo>
                    <a:pt x="223709" y="21384"/>
                  </a:lnTo>
                  <a:lnTo>
                    <a:pt x="259079" y="43180"/>
                  </a:lnTo>
                  <a:lnTo>
                    <a:pt x="259079" y="256540"/>
                  </a:lnTo>
                  <a:lnTo>
                    <a:pt x="268334" y="268019"/>
                  </a:lnTo>
                  <a:lnTo>
                    <a:pt x="334960" y="287073"/>
                  </a:lnTo>
                  <a:lnTo>
                    <a:pt x="387395" y="293825"/>
                  </a:lnTo>
                  <a:lnTo>
                    <a:pt x="449284" y="298177"/>
                  </a:lnTo>
                  <a:lnTo>
                    <a:pt x="518159" y="299720"/>
                  </a:lnTo>
                  <a:lnTo>
                    <a:pt x="449284" y="301262"/>
                  </a:lnTo>
                  <a:lnTo>
                    <a:pt x="387395" y="305614"/>
                  </a:lnTo>
                  <a:lnTo>
                    <a:pt x="334960" y="312366"/>
                  </a:lnTo>
                  <a:lnTo>
                    <a:pt x="294450" y="321104"/>
                  </a:lnTo>
                  <a:lnTo>
                    <a:pt x="259079" y="342900"/>
                  </a:lnTo>
                  <a:lnTo>
                    <a:pt x="259079" y="556260"/>
                  </a:lnTo>
                  <a:lnTo>
                    <a:pt x="249825" y="567739"/>
                  </a:lnTo>
                  <a:lnTo>
                    <a:pt x="223709" y="578055"/>
                  </a:lnTo>
                  <a:lnTo>
                    <a:pt x="183199" y="586793"/>
                  </a:lnTo>
                  <a:lnTo>
                    <a:pt x="130764" y="593545"/>
                  </a:lnTo>
                  <a:lnTo>
                    <a:pt x="68875" y="597897"/>
                  </a:lnTo>
                  <a:lnTo>
                    <a:pt x="0" y="599440"/>
                  </a:lnTo>
                </a:path>
              </a:pathLst>
            </a:custGeom>
            <a:ln w="10172">
              <a:solidFill>
                <a:srgbClr val="4471C4"/>
              </a:solidFill>
            </a:ln>
          </p:spPr>
          <p:txBody>
            <a:bodyPr wrap="square" lIns="0" tIns="0" rIns="0" bIns="0" rtlCol="0"/>
            <a:lstStyle/>
            <a:p>
              <a:endParaRPr dirty="0"/>
            </a:p>
          </p:txBody>
        </p:sp>
        <p:sp>
          <p:nvSpPr>
            <p:cNvPr id="19" name="object 19"/>
            <p:cNvSpPr/>
            <p:nvPr/>
          </p:nvSpPr>
          <p:spPr>
            <a:xfrm>
              <a:off x="8691879" y="1732283"/>
              <a:ext cx="1747520" cy="914400"/>
            </a:xfrm>
            <a:custGeom>
              <a:avLst/>
              <a:gdLst/>
              <a:ahLst/>
              <a:cxnLst/>
              <a:rect l="l" t="t" r="r" b="b"/>
              <a:pathLst>
                <a:path w="1747520" h="914400">
                  <a:moveTo>
                    <a:pt x="1595120" y="0"/>
                  </a:moveTo>
                  <a:lnTo>
                    <a:pt x="152400" y="0"/>
                  </a:lnTo>
                  <a:lnTo>
                    <a:pt x="104231" y="7768"/>
                  </a:lnTo>
                  <a:lnTo>
                    <a:pt x="62396" y="29402"/>
                  </a:lnTo>
                  <a:lnTo>
                    <a:pt x="29405" y="62391"/>
                  </a:lnTo>
                  <a:lnTo>
                    <a:pt x="7769" y="104226"/>
                  </a:lnTo>
                  <a:lnTo>
                    <a:pt x="0" y="152400"/>
                  </a:lnTo>
                  <a:lnTo>
                    <a:pt x="0" y="761987"/>
                  </a:lnTo>
                  <a:lnTo>
                    <a:pt x="7769" y="810161"/>
                  </a:lnTo>
                  <a:lnTo>
                    <a:pt x="29405" y="852000"/>
                  </a:lnTo>
                  <a:lnTo>
                    <a:pt x="62396" y="884993"/>
                  </a:lnTo>
                  <a:lnTo>
                    <a:pt x="104231" y="906629"/>
                  </a:lnTo>
                  <a:lnTo>
                    <a:pt x="152400" y="914400"/>
                  </a:lnTo>
                  <a:lnTo>
                    <a:pt x="1595120" y="914400"/>
                  </a:lnTo>
                  <a:lnTo>
                    <a:pt x="1643288" y="906629"/>
                  </a:lnTo>
                  <a:lnTo>
                    <a:pt x="1685123" y="884993"/>
                  </a:lnTo>
                  <a:lnTo>
                    <a:pt x="1718114" y="852000"/>
                  </a:lnTo>
                  <a:lnTo>
                    <a:pt x="1739750" y="810161"/>
                  </a:lnTo>
                  <a:lnTo>
                    <a:pt x="1747520" y="761987"/>
                  </a:lnTo>
                  <a:lnTo>
                    <a:pt x="1747520" y="152400"/>
                  </a:lnTo>
                  <a:lnTo>
                    <a:pt x="1739750" y="104226"/>
                  </a:lnTo>
                  <a:lnTo>
                    <a:pt x="1718114" y="62391"/>
                  </a:lnTo>
                  <a:lnTo>
                    <a:pt x="1685123" y="29402"/>
                  </a:lnTo>
                  <a:lnTo>
                    <a:pt x="1643288" y="7768"/>
                  </a:lnTo>
                  <a:lnTo>
                    <a:pt x="1595120" y="0"/>
                  </a:lnTo>
                  <a:close/>
                </a:path>
              </a:pathLst>
            </a:custGeom>
            <a:solidFill>
              <a:srgbClr val="DAE2F3"/>
            </a:solidFill>
          </p:spPr>
          <p:txBody>
            <a:bodyPr wrap="square" lIns="0" tIns="0" rIns="0" bIns="0" rtlCol="0"/>
            <a:lstStyle/>
            <a:p>
              <a:endParaRPr dirty="0"/>
            </a:p>
          </p:txBody>
        </p:sp>
        <p:sp>
          <p:nvSpPr>
            <p:cNvPr id="20" name="object 20"/>
            <p:cNvSpPr/>
            <p:nvPr/>
          </p:nvSpPr>
          <p:spPr>
            <a:xfrm>
              <a:off x="8691879" y="1732283"/>
              <a:ext cx="1747520" cy="914400"/>
            </a:xfrm>
            <a:custGeom>
              <a:avLst/>
              <a:gdLst/>
              <a:ahLst/>
              <a:cxnLst/>
              <a:rect l="l" t="t" r="r" b="b"/>
              <a:pathLst>
                <a:path w="1747520" h="914400">
                  <a:moveTo>
                    <a:pt x="0" y="152400"/>
                  </a:moveTo>
                  <a:lnTo>
                    <a:pt x="7769" y="104226"/>
                  </a:lnTo>
                  <a:lnTo>
                    <a:pt x="29405" y="62391"/>
                  </a:lnTo>
                  <a:lnTo>
                    <a:pt x="62396" y="29402"/>
                  </a:lnTo>
                  <a:lnTo>
                    <a:pt x="104231" y="7768"/>
                  </a:lnTo>
                  <a:lnTo>
                    <a:pt x="152400" y="0"/>
                  </a:lnTo>
                  <a:lnTo>
                    <a:pt x="1595120" y="0"/>
                  </a:lnTo>
                  <a:lnTo>
                    <a:pt x="1643288" y="7768"/>
                  </a:lnTo>
                  <a:lnTo>
                    <a:pt x="1685123" y="29402"/>
                  </a:lnTo>
                  <a:lnTo>
                    <a:pt x="1718114" y="62391"/>
                  </a:lnTo>
                  <a:lnTo>
                    <a:pt x="1739750" y="104226"/>
                  </a:lnTo>
                  <a:lnTo>
                    <a:pt x="1747520" y="152400"/>
                  </a:lnTo>
                  <a:lnTo>
                    <a:pt x="1747520" y="761987"/>
                  </a:lnTo>
                  <a:lnTo>
                    <a:pt x="1739750" y="810161"/>
                  </a:lnTo>
                  <a:lnTo>
                    <a:pt x="1718114" y="852000"/>
                  </a:lnTo>
                  <a:lnTo>
                    <a:pt x="1685123" y="884993"/>
                  </a:lnTo>
                  <a:lnTo>
                    <a:pt x="1643288" y="906629"/>
                  </a:lnTo>
                  <a:lnTo>
                    <a:pt x="1595120" y="914400"/>
                  </a:lnTo>
                  <a:lnTo>
                    <a:pt x="152400" y="914400"/>
                  </a:lnTo>
                  <a:lnTo>
                    <a:pt x="104231" y="906629"/>
                  </a:lnTo>
                  <a:lnTo>
                    <a:pt x="62396" y="884993"/>
                  </a:lnTo>
                  <a:lnTo>
                    <a:pt x="29405" y="852000"/>
                  </a:lnTo>
                  <a:lnTo>
                    <a:pt x="7769" y="810161"/>
                  </a:lnTo>
                  <a:lnTo>
                    <a:pt x="0" y="761987"/>
                  </a:lnTo>
                  <a:lnTo>
                    <a:pt x="0" y="152400"/>
                  </a:lnTo>
                  <a:close/>
                </a:path>
              </a:pathLst>
            </a:custGeom>
            <a:ln w="10172">
              <a:solidFill>
                <a:srgbClr val="2E528F"/>
              </a:solidFill>
            </a:ln>
          </p:spPr>
          <p:txBody>
            <a:bodyPr wrap="square" lIns="0" tIns="0" rIns="0" bIns="0" rtlCol="0"/>
            <a:lstStyle/>
            <a:p>
              <a:endParaRPr dirty="0"/>
            </a:p>
          </p:txBody>
        </p:sp>
      </p:grpSp>
      <p:sp>
        <p:nvSpPr>
          <p:cNvPr id="21" name="object 21"/>
          <p:cNvSpPr txBox="1"/>
          <p:nvPr/>
        </p:nvSpPr>
        <p:spPr>
          <a:xfrm>
            <a:off x="8852367" y="1768441"/>
            <a:ext cx="1407795" cy="820419"/>
          </a:xfrm>
          <a:prstGeom prst="rect">
            <a:avLst/>
          </a:prstGeom>
        </p:spPr>
        <p:txBody>
          <a:bodyPr vert="horz" wrap="square" lIns="0" tIns="6985" rIns="0" bIns="0" rtlCol="0">
            <a:spAutoFit/>
          </a:bodyPr>
          <a:lstStyle/>
          <a:p>
            <a:pPr marL="12700" marR="5080" indent="-5080" algn="ctr">
              <a:lnSpc>
                <a:spcPct val="104900"/>
              </a:lnSpc>
              <a:spcBef>
                <a:spcPts val="55"/>
              </a:spcBef>
            </a:pPr>
            <a:r>
              <a:rPr sz="1250" dirty="0">
                <a:solidFill>
                  <a:srgbClr val="00517E"/>
                </a:solidFill>
                <a:latin typeface="Calibri"/>
                <a:cs typeface="Calibri"/>
              </a:rPr>
              <a:t>Double </a:t>
            </a:r>
            <a:r>
              <a:rPr sz="1250" spc="25" dirty="0">
                <a:solidFill>
                  <a:srgbClr val="00517E"/>
                </a:solidFill>
                <a:latin typeface="Calibri"/>
                <a:cs typeface="Calibri"/>
              </a:rPr>
              <a:t>click </a:t>
            </a:r>
            <a:r>
              <a:rPr sz="1250" spc="-5" dirty="0">
                <a:solidFill>
                  <a:srgbClr val="00517E"/>
                </a:solidFill>
                <a:latin typeface="Calibri"/>
                <a:cs typeface="Calibri"/>
              </a:rPr>
              <a:t>on </a:t>
            </a:r>
            <a:r>
              <a:rPr sz="1250" spc="-20" dirty="0">
                <a:solidFill>
                  <a:srgbClr val="00517E"/>
                </a:solidFill>
                <a:latin typeface="Calibri"/>
                <a:cs typeface="Calibri"/>
              </a:rPr>
              <a:t>the  </a:t>
            </a:r>
            <a:r>
              <a:rPr sz="1250" spc="5" dirty="0">
                <a:solidFill>
                  <a:srgbClr val="00517E"/>
                </a:solidFill>
                <a:latin typeface="Calibri"/>
                <a:cs typeface="Calibri"/>
              </a:rPr>
              <a:t>header </a:t>
            </a:r>
            <a:r>
              <a:rPr sz="1250" spc="10" dirty="0">
                <a:solidFill>
                  <a:srgbClr val="00517E"/>
                </a:solidFill>
                <a:latin typeface="Calibri"/>
                <a:cs typeface="Calibri"/>
              </a:rPr>
              <a:t>and insert  </a:t>
            </a:r>
            <a:r>
              <a:rPr sz="1250" spc="-10" dirty="0">
                <a:solidFill>
                  <a:srgbClr val="00517E"/>
                </a:solidFill>
                <a:latin typeface="Calibri"/>
                <a:cs typeface="Calibri"/>
              </a:rPr>
              <a:t>your </a:t>
            </a:r>
            <a:r>
              <a:rPr sz="1250" spc="-5" dirty="0">
                <a:solidFill>
                  <a:srgbClr val="00517E"/>
                </a:solidFill>
                <a:latin typeface="Calibri"/>
                <a:cs typeface="Calibri"/>
              </a:rPr>
              <a:t>name </a:t>
            </a:r>
            <a:r>
              <a:rPr sz="1250" dirty="0">
                <a:solidFill>
                  <a:srgbClr val="00517E"/>
                </a:solidFill>
                <a:latin typeface="Calibri"/>
                <a:cs typeface="Calibri"/>
              </a:rPr>
              <a:t>and  </a:t>
            </a:r>
            <a:r>
              <a:rPr sz="1250" spc="5" dirty="0">
                <a:solidFill>
                  <a:srgbClr val="00517E"/>
                </a:solidFill>
                <a:latin typeface="Calibri"/>
                <a:cs typeface="Calibri"/>
              </a:rPr>
              <a:t>contact</a:t>
            </a:r>
            <a:r>
              <a:rPr sz="1250" spc="35" dirty="0">
                <a:solidFill>
                  <a:srgbClr val="00517E"/>
                </a:solidFill>
                <a:latin typeface="Calibri"/>
                <a:cs typeface="Calibri"/>
              </a:rPr>
              <a:t> </a:t>
            </a:r>
            <a:r>
              <a:rPr sz="1250" spc="-5" dirty="0">
                <a:solidFill>
                  <a:srgbClr val="00517E"/>
                </a:solidFill>
                <a:latin typeface="Calibri"/>
                <a:cs typeface="Calibri"/>
              </a:rPr>
              <a:t>information</a:t>
            </a:r>
            <a:r>
              <a:rPr sz="1250" spc="-5" dirty="0">
                <a:solidFill>
                  <a:srgbClr val="5680C9"/>
                </a:solidFill>
                <a:latin typeface="Calibri"/>
                <a:cs typeface="Calibri"/>
              </a:rPr>
              <a:t>.</a:t>
            </a:r>
            <a:endParaRPr sz="1250" dirty="0">
              <a:latin typeface="Calibri"/>
              <a:cs typeface="Calibri"/>
            </a:endParaRPr>
          </a:p>
        </p:txBody>
      </p:sp>
      <p:grpSp>
        <p:nvGrpSpPr>
          <p:cNvPr id="22" name="object 22"/>
          <p:cNvGrpSpPr/>
          <p:nvPr/>
        </p:nvGrpSpPr>
        <p:grpSpPr>
          <a:xfrm>
            <a:off x="8739615" y="3134912"/>
            <a:ext cx="2032667" cy="2656288"/>
            <a:chOff x="8615362" y="3128957"/>
            <a:chExt cx="1829435" cy="2551430"/>
          </a:xfrm>
        </p:grpSpPr>
        <p:sp>
          <p:nvSpPr>
            <p:cNvPr id="23" name="object 23"/>
            <p:cNvSpPr/>
            <p:nvPr/>
          </p:nvSpPr>
          <p:spPr>
            <a:xfrm>
              <a:off x="8620760" y="3723640"/>
              <a:ext cx="254000" cy="457200"/>
            </a:xfrm>
            <a:custGeom>
              <a:avLst/>
              <a:gdLst/>
              <a:ahLst/>
              <a:cxnLst/>
              <a:rect l="l" t="t" r="r" b="b"/>
              <a:pathLst>
                <a:path w="254000" h="457200">
                  <a:moveTo>
                    <a:pt x="0" y="0"/>
                  </a:moveTo>
                  <a:lnTo>
                    <a:pt x="49434" y="1663"/>
                  </a:lnTo>
                  <a:lnTo>
                    <a:pt x="89803" y="6199"/>
                  </a:lnTo>
                  <a:lnTo>
                    <a:pt x="117019" y="12928"/>
                  </a:lnTo>
                  <a:lnTo>
                    <a:pt x="127000" y="21170"/>
                  </a:lnTo>
                  <a:lnTo>
                    <a:pt x="127000" y="207429"/>
                  </a:lnTo>
                  <a:lnTo>
                    <a:pt x="136980" y="215671"/>
                  </a:lnTo>
                  <a:lnTo>
                    <a:pt x="164196" y="222400"/>
                  </a:lnTo>
                  <a:lnTo>
                    <a:pt x="204565" y="226936"/>
                  </a:lnTo>
                  <a:lnTo>
                    <a:pt x="254000" y="228600"/>
                  </a:lnTo>
                  <a:lnTo>
                    <a:pt x="204565" y="230263"/>
                  </a:lnTo>
                  <a:lnTo>
                    <a:pt x="164196" y="234799"/>
                  </a:lnTo>
                  <a:lnTo>
                    <a:pt x="136980" y="241528"/>
                  </a:lnTo>
                  <a:lnTo>
                    <a:pt x="127000" y="249770"/>
                  </a:lnTo>
                  <a:lnTo>
                    <a:pt x="127000" y="436029"/>
                  </a:lnTo>
                  <a:lnTo>
                    <a:pt x="117019" y="444271"/>
                  </a:lnTo>
                  <a:lnTo>
                    <a:pt x="89803" y="451000"/>
                  </a:lnTo>
                  <a:lnTo>
                    <a:pt x="49434" y="455536"/>
                  </a:lnTo>
                  <a:lnTo>
                    <a:pt x="0" y="457200"/>
                  </a:lnTo>
                </a:path>
              </a:pathLst>
            </a:custGeom>
            <a:ln w="10172">
              <a:solidFill>
                <a:srgbClr val="4471C4"/>
              </a:solidFill>
            </a:ln>
          </p:spPr>
          <p:txBody>
            <a:bodyPr wrap="square" lIns="0" tIns="0" rIns="0" bIns="0" rtlCol="0"/>
            <a:lstStyle/>
            <a:p>
              <a:endParaRPr dirty="0"/>
            </a:p>
          </p:txBody>
        </p:sp>
        <p:sp>
          <p:nvSpPr>
            <p:cNvPr id="24" name="object 24"/>
            <p:cNvSpPr/>
            <p:nvPr/>
          </p:nvSpPr>
          <p:spPr>
            <a:xfrm>
              <a:off x="8854440" y="3134354"/>
              <a:ext cx="1584960" cy="1046480"/>
            </a:xfrm>
            <a:custGeom>
              <a:avLst/>
              <a:gdLst/>
              <a:ahLst/>
              <a:cxnLst/>
              <a:rect l="l" t="t" r="r" b="b"/>
              <a:pathLst>
                <a:path w="1584959" h="1046479">
                  <a:moveTo>
                    <a:pt x="1410538" y="0"/>
                  </a:moveTo>
                  <a:lnTo>
                    <a:pt x="174421" y="0"/>
                  </a:lnTo>
                  <a:lnTo>
                    <a:pt x="128053" y="6230"/>
                  </a:lnTo>
                  <a:lnTo>
                    <a:pt x="86388" y="23813"/>
                  </a:lnTo>
                  <a:lnTo>
                    <a:pt x="51087" y="51087"/>
                  </a:lnTo>
                  <a:lnTo>
                    <a:pt x="23813" y="86388"/>
                  </a:lnTo>
                  <a:lnTo>
                    <a:pt x="6230" y="128053"/>
                  </a:lnTo>
                  <a:lnTo>
                    <a:pt x="0" y="174421"/>
                  </a:lnTo>
                  <a:lnTo>
                    <a:pt x="0" y="872070"/>
                  </a:lnTo>
                  <a:lnTo>
                    <a:pt x="6230" y="918437"/>
                  </a:lnTo>
                  <a:lnTo>
                    <a:pt x="23813" y="960101"/>
                  </a:lnTo>
                  <a:lnTo>
                    <a:pt x="51087" y="995399"/>
                  </a:lnTo>
                  <a:lnTo>
                    <a:pt x="86388" y="1022669"/>
                  </a:lnTo>
                  <a:lnTo>
                    <a:pt x="128053" y="1040250"/>
                  </a:lnTo>
                  <a:lnTo>
                    <a:pt x="174421" y="1046479"/>
                  </a:lnTo>
                  <a:lnTo>
                    <a:pt x="1410538" y="1046479"/>
                  </a:lnTo>
                  <a:lnTo>
                    <a:pt x="1456906" y="1040250"/>
                  </a:lnTo>
                  <a:lnTo>
                    <a:pt x="1498571" y="1022669"/>
                  </a:lnTo>
                  <a:lnTo>
                    <a:pt x="1533872" y="995399"/>
                  </a:lnTo>
                  <a:lnTo>
                    <a:pt x="1561146" y="960101"/>
                  </a:lnTo>
                  <a:lnTo>
                    <a:pt x="1578729" y="918437"/>
                  </a:lnTo>
                  <a:lnTo>
                    <a:pt x="1584960" y="872070"/>
                  </a:lnTo>
                  <a:lnTo>
                    <a:pt x="1584960" y="174421"/>
                  </a:lnTo>
                  <a:lnTo>
                    <a:pt x="1578729" y="128053"/>
                  </a:lnTo>
                  <a:lnTo>
                    <a:pt x="1561146" y="86388"/>
                  </a:lnTo>
                  <a:lnTo>
                    <a:pt x="1533872" y="51087"/>
                  </a:lnTo>
                  <a:lnTo>
                    <a:pt x="1498571" y="23813"/>
                  </a:lnTo>
                  <a:lnTo>
                    <a:pt x="1456906" y="6230"/>
                  </a:lnTo>
                  <a:lnTo>
                    <a:pt x="1410538" y="0"/>
                  </a:lnTo>
                  <a:close/>
                </a:path>
              </a:pathLst>
            </a:custGeom>
            <a:solidFill>
              <a:srgbClr val="DAE2F3"/>
            </a:solidFill>
          </p:spPr>
          <p:txBody>
            <a:bodyPr wrap="square" lIns="0" tIns="0" rIns="0" bIns="0" rtlCol="0"/>
            <a:lstStyle/>
            <a:p>
              <a:endParaRPr dirty="0"/>
            </a:p>
          </p:txBody>
        </p:sp>
        <p:sp>
          <p:nvSpPr>
            <p:cNvPr id="25" name="object 25"/>
            <p:cNvSpPr/>
            <p:nvPr/>
          </p:nvSpPr>
          <p:spPr>
            <a:xfrm>
              <a:off x="8854440" y="3134354"/>
              <a:ext cx="1584960" cy="1046480"/>
            </a:xfrm>
            <a:custGeom>
              <a:avLst/>
              <a:gdLst/>
              <a:ahLst/>
              <a:cxnLst/>
              <a:rect l="l" t="t" r="r" b="b"/>
              <a:pathLst>
                <a:path w="1584959" h="1046479">
                  <a:moveTo>
                    <a:pt x="0" y="174421"/>
                  </a:moveTo>
                  <a:lnTo>
                    <a:pt x="6230" y="128053"/>
                  </a:lnTo>
                  <a:lnTo>
                    <a:pt x="23813" y="86388"/>
                  </a:lnTo>
                  <a:lnTo>
                    <a:pt x="51087" y="51087"/>
                  </a:lnTo>
                  <a:lnTo>
                    <a:pt x="86388" y="23813"/>
                  </a:lnTo>
                  <a:lnTo>
                    <a:pt x="128053" y="6230"/>
                  </a:lnTo>
                  <a:lnTo>
                    <a:pt x="174421" y="0"/>
                  </a:lnTo>
                  <a:lnTo>
                    <a:pt x="1410538" y="0"/>
                  </a:lnTo>
                  <a:lnTo>
                    <a:pt x="1456906" y="6230"/>
                  </a:lnTo>
                  <a:lnTo>
                    <a:pt x="1498571" y="23813"/>
                  </a:lnTo>
                  <a:lnTo>
                    <a:pt x="1533872" y="51087"/>
                  </a:lnTo>
                  <a:lnTo>
                    <a:pt x="1561146" y="86388"/>
                  </a:lnTo>
                  <a:lnTo>
                    <a:pt x="1578729" y="128053"/>
                  </a:lnTo>
                  <a:lnTo>
                    <a:pt x="1584960" y="174421"/>
                  </a:lnTo>
                  <a:lnTo>
                    <a:pt x="1584960" y="872070"/>
                  </a:lnTo>
                  <a:lnTo>
                    <a:pt x="1578729" y="918437"/>
                  </a:lnTo>
                  <a:lnTo>
                    <a:pt x="1561146" y="960101"/>
                  </a:lnTo>
                  <a:lnTo>
                    <a:pt x="1533872" y="995399"/>
                  </a:lnTo>
                  <a:lnTo>
                    <a:pt x="1498571" y="1022669"/>
                  </a:lnTo>
                  <a:lnTo>
                    <a:pt x="1456906" y="1040250"/>
                  </a:lnTo>
                  <a:lnTo>
                    <a:pt x="1410538" y="1046479"/>
                  </a:lnTo>
                  <a:lnTo>
                    <a:pt x="174421" y="1046479"/>
                  </a:lnTo>
                  <a:lnTo>
                    <a:pt x="128053" y="1040250"/>
                  </a:lnTo>
                  <a:lnTo>
                    <a:pt x="86388" y="1022669"/>
                  </a:lnTo>
                  <a:lnTo>
                    <a:pt x="51087" y="995399"/>
                  </a:lnTo>
                  <a:lnTo>
                    <a:pt x="23813" y="960101"/>
                  </a:lnTo>
                  <a:lnTo>
                    <a:pt x="6230" y="918437"/>
                  </a:lnTo>
                  <a:lnTo>
                    <a:pt x="0" y="872070"/>
                  </a:lnTo>
                  <a:lnTo>
                    <a:pt x="0" y="174421"/>
                  </a:lnTo>
                  <a:close/>
                </a:path>
              </a:pathLst>
            </a:custGeom>
            <a:ln w="10172">
              <a:solidFill>
                <a:srgbClr val="2E528F"/>
              </a:solidFill>
            </a:ln>
          </p:spPr>
          <p:txBody>
            <a:bodyPr wrap="square" lIns="0" tIns="0" rIns="0" bIns="0" rtlCol="0"/>
            <a:lstStyle/>
            <a:p>
              <a:endParaRPr dirty="0"/>
            </a:p>
          </p:txBody>
        </p:sp>
        <p:sp>
          <p:nvSpPr>
            <p:cNvPr id="26" name="object 26"/>
            <p:cNvSpPr/>
            <p:nvPr/>
          </p:nvSpPr>
          <p:spPr>
            <a:xfrm>
              <a:off x="8925559" y="4333243"/>
              <a:ext cx="1473200" cy="1341120"/>
            </a:xfrm>
            <a:custGeom>
              <a:avLst/>
              <a:gdLst/>
              <a:ahLst/>
              <a:cxnLst/>
              <a:rect l="l" t="t" r="r" b="b"/>
              <a:pathLst>
                <a:path w="1473200" h="1341120">
                  <a:moveTo>
                    <a:pt x="1249680" y="0"/>
                  </a:moveTo>
                  <a:lnTo>
                    <a:pt x="223520" y="0"/>
                  </a:lnTo>
                  <a:lnTo>
                    <a:pt x="178473" y="4541"/>
                  </a:lnTo>
                  <a:lnTo>
                    <a:pt x="136517" y="17565"/>
                  </a:lnTo>
                  <a:lnTo>
                    <a:pt x="98549" y="38174"/>
                  </a:lnTo>
                  <a:lnTo>
                    <a:pt x="65468" y="65468"/>
                  </a:lnTo>
                  <a:lnTo>
                    <a:pt x="38174" y="98549"/>
                  </a:lnTo>
                  <a:lnTo>
                    <a:pt x="17565" y="136517"/>
                  </a:lnTo>
                  <a:lnTo>
                    <a:pt x="4541" y="178473"/>
                  </a:lnTo>
                  <a:lnTo>
                    <a:pt x="0" y="223520"/>
                  </a:lnTo>
                  <a:lnTo>
                    <a:pt x="0" y="1117587"/>
                  </a:lnTo>
                  <a:lnTo>
                    <a:pt x="4541" y="1162637"/>
                  </a:lnTo>
                  <a:lnTo>
                    <a:pt x="17565" y="1204597"/>
                  </a:lnTo>
                  <a:lnTo>
                    <a:pt x="38174" y="1242567"/>
                  </a:lnTo>
                  <a:lnTo>
                    <a:pt x="65468" y="1275649"/>
                  </a:lnTo>
                  <a:lnTo>
                    <a:pt x="98549" y="1302944"/>
                  </a:lnTo>
                  <a:lnTo>
                    <a:pt x="136517" y="1323554"/>
                  </a:lnTo>
                  <a:lnTo>
                    <a:pt x="178473" y="1336578"/>
                  </a:lnTo>
                  <a:lnTo>
                    <a:pt x="223520" y="1341120"/>
                  </a:lnTo>
                  <a:lnTo>
                    <a:pt x="1249680" y="1341120"/>
                  </a:lnTo>
                  <a:lnTo>
                    <a:pt x="1294726" y="1336578"/>
                  </a:lnTo>
                  <a:lnTo>
                    <a:pt x="1336682" y="1323554"/>
                  </a:lnTo>
                  <a:lnTo>
                    <a:pt x="1374650" y="1302944"/>
                  </a:lnTo>
                  <a:lnTo>
                    <a:pt x="1407731" y="1275649"/>
                  </a:lnTo>
                  <a:lnTo>
                    <a:pt x="1435025" y="1242567"/>
                  </a:lnTo>
                  <a:lnTo>
                    <a:pt x="1455634" y="1204597"/>
                  </a:lnTo>
                  <a:lnTo>
                    <a:pt x="1468658" y="1162637"/>
                  </a:lnTo>
                  <a:lnTo>
                    <a:pt x="1473200" y="1117587"/>
                  </a:lnTo>
                  <a:lnTo>
                    <a:pt x="1473200" y="223520"/>
                  </a:lnTo>
                  <a:lnTo>
                    <a:pt x="1468658" y="178473"/>
                  </a:lnTo>
                  <a:lnTo>
                    <a:pt x="1455634" y="136517"/>
                  </a:lnTo>
                  <a:lnTo>
                    <a:pt x="1435025" y="98549"/>
                  </a:lnTo>
                  <a:lnTo>
                    <a:pt x="1407731" y="65468"/>
                  </a:lnTo>
                  <a:lnTo>
                    <a:pt x="1374650" y="38174"/>
                  </a:lnTo>
                  <a:lnTo>
                    <a:pt x="1336682" y="17565"/>
                  </a:lnTo>
                  <a:lnTo>
                    <a:pt x="1294726" y="4541"/>
                  </a:lnTo>
                  <a:lnTo>
                    <a:pt x="1249680" y="0"/>
                  </a:lnTo>
                  <a:close/>
                </a:path>
              </a:pathLst>
            </a:custGeom>
            <a:solidFill>
              <a:srgbClr val="DAE2F3"/>
            </a:solidFill>
          </p:spPr>
          <p:txBody>
            <a:bodyPr wrap="square" lIns="0" tIns="0" rIns="0" bIns="0" rtlCol="0"/>
            <a:lstStyle/>
            <a:p>
              <a:endParaRPr dirty="0"/>
            </a:p>
          </p:txBody>
        </p:sp>
        <p:sp>
          <p:nvSpPr>
            <p:cNvPr id="27" name="object 27"/>
            <p:cNvSpPr/>
            <p:nvPr/>
          </p:nvSpPr>
          <p:spPr>
            <a:xfrm>
              <a:off x="8925559" y="4333243"/>
              <a:ext cx="1473200" cy="1341120"/>
            </a:xfrm>
            <a:custGeom>
              <a:avLst/>
              <a:gdLst/>
              <a:ahLst/>
              <a:cxnLst/>
              <a:rect l="l" t="t" r="r" b="b"/>
              <a:pathLst>
                <a:path w="1473200" h="1341120">
                  <a:moveTo>
                    <a:pt x="0" y="223520"/>
                  </a:moveTo>
                  <a:lnTo>
                    <a:pt x="4541" y="178473"/>
                  </a:lnTo>
                  <a:lnTo>
                    <a:pt x="17565" y="136517"/>
                  </a:lnTo>
                  <a:lnTo>
                    <a:pt x="38174" y="98549"/>
                  </a:lnTo>
                  <a:lnTo>
                    <a:pt x="65468" y="65468"/>
                  </a:lnTo>
                  <a:lnTo>
                    <a:pt x="98549" y="38174"/>
                  </a:lnTo>
                  <a:lnTo>
                    <a:pt x="136517" y="17565"/>
                  </a:lnTo>
                  <a:lnTo>
                    <a:pt x="178473" y="4541"/>
                  </a:lnTo>
                  <a:lnTo>
                    <a:pt x="223520" y="0"/>
                  </a:lnTo>
                  <a:lnTo>
                    <a:pt x="1249680" y="0"/>
                  </a:lnTo>
                  <a:lnTo>
                    <a:pt x="1294726" y="4541"/>
                  </a:lnTo>
                  <a:lnTo>
                    <a:pt x="1336682" y="17565"/>
                  </a:lnTo>
                  <a:lnTo>
                    <a:pt x="1374650" y="38174"/>
                  </a:lnTo>
                  <a:lnTo>
                    <a:pt x="1407731" y="65468"/>
                  </a:lnTo>
                  <a:lnTo>
                    <a:pt x="1435025" y="98549"/>
                  </a:lnTo>
                  <a:lnTo>
                    <a:pt x="1455634" y="136517"/>
                  </a:lnTo>
                  <a:lnTo>
                    <a:pt x="1468658" y="178473"/>
                  </a:lnTo>
                  <a:lnTo>
                    <a:pt x="1473200" y="223520"/>
                  </a:lnTo>
                  <a:lnTo>
                    <a:pt x="1473200" y="1117587"/>
                  </a:lnTo>
                  <a:lnTo>
                    <a:pt x="1468658" y="1162637"/>
                  </a:lnTo>
                  <a:lnTo>
                    <a:pt x="1455634" y="1204597"/>
                  </a:lnTo>
                  <a:lnTo>
                    <a:pt x="1435025" y="1242567"/>
                  </a:lnTo>
                  <a:lnTo>
                    <a:pt x="1407731" y="1275649"/>
                  </a:lnTo>
                  <a:lnTo>
                    <a:pt x="1374650" y="1302944"/>
                  </a:lnTo>
                  <a:lnTo>
                    <a:pt x="1336682" y="1323554"/>
                  </a:lnTo>
                  <a:lnTo>
                    <a:pt x="1294726" y="1336578"/>
                  </a:lnTo>
                  <a:lnTo>
                    <a:pt x="1249680" y="1341120"/>
                  </a:lnTo>
                  <a:lnTo>
                    <a:pt x="223520" y="1341120"/>
                  </a:lnTo>
                  <a:lnTo>
                    <a:pt x="178473" y="1336578"/>
                  </a:lnTo>
                  <a:lnTo>
                    <a:pt x="136517" y="1323554"/>
                  </a:lnTo>
                  <a:lnTo>
                    <a:pt x="98549" y="1302944"/>
                  </a:lnTo>
                  <a:lnTo>
                    <a:pt x="65468" y="1275649"/>
                  </a:lnTo>
                  <a:lnTo>
                    <a:pt x="38174" y="1242567"/>
                  </a:lnTo>
                  <a:lnTo>
                    <a:pt x="17565" y="1204597"/>
                  </a:lnTo>
                  <a:lnTo>
                    <a:pt x="4541" y="1162637"/>
                  </a:lnTo>
                  <a:lnTo>
                    <a:pt x="0" y="1117587"/>
                  </a:lnTo>
                  <a:lnTo>
                    <a:pt x="0" y="223520"/>
                  </a:lnTo>
                  <a:close/>
                </a:path>
              </a:pathLst>
            </a:custGeom>
            <a:ln w="10172">
              <a:solidFill>
                <a:srgbClr val="2E528F"/>
              </a:solidFill>
            </a:ln>
          </p:spPr>
          <p:txBody>
            <a:bodyPr wrap="square" lIns="0" tIns="0" rIns="0" bIns="0" rtlCol="0"/>
            <a:lstStyle/>
            <a:p>
              <a:endParaRPr dirty="0"/>
            </a:p>
          </p:txBody>
        </p:sp>
      </p:grpSp>
      <p:sp>
        <p:nvSpPr>
          <p:cNvPr id="28" name="object 28"/>
          <p:cNvSpPr txBox="1"/>
          <p:nvPr/>
        </p:nvSpPr>
        <p:spPr>
          <a:xfrm>
            <a:off x="9101209" y="3154923"/>
            <a:ext cx="1605914" cy="2534220"/>
          </a:xfrm>
          <a:prstGeom prst="rect">
            <a:avLst/>
          </a:prstGeom>
        </p:spPr>
        <p:txBody>
          <a:bodyPr vert="horz" wrap="square" lIns="0" tIns="6985" rIns="0" bIns="0" rtlCol="0">
            <a:spAutoFit/>
          </a:bodyPr>
          <a:lstStyle/>
          <a:p>
            <a:pPr marL="12700" marR="11430" indent="324485">
              <a:lnSpc>
                <a:spcPct val="104900"/>
              </a:lnSpc>
              <a:spcBef>
                <a:spcPts val="55"/>
              </a:spcBef>
            </a:pPr>
            <a:r>
              <a:rPr sz="1250" spc="-5" dirty="0">
                <a:solidFill>
                  <a:srgbClr val="00517E"/>
                </a:solidFill>
                <a:latin typeface="Calibri"/>
                <a:cs typeface="Calibri"/>
              </a:rPr>
              <a:t>Include</a:t>
            </a:r>
            <a:r>
              <a:rPr lang="en-US" sz="1250" spc="-5" dirty="0">
                <a:solidFill>
                  <a:srgbClr val="00517E"/>
                </a:solidFill>
                <a:latin typeface="Calibri"/>
                <a:cs typeface="Calibri"/>
              </a:rPr>
              <a:t> </a:t>
            </a:r>
            <a:r>
              <a:rPr sz="1250" spc="10" dirty="0">
                <a:solidFill>
                  <a:srgbClr val="00517E"/>
                </a:solidFill>
                <a:latin typeface="Calibri"/>
                <a:cs typeface="Calibri"/>
              </a:rPr>
              <a:t>technological,  </a:t>
            </a:r>
            <a:r>
              <a:rPr sz="1250" spc="25" dirty="0">
                <a:solidFill>
                  <a:srgbClr val="00517E"/>
                </a:solidFill>
                <a:latin typeface="Calibri"/>
                <a:cs typeface="Calibri"/>
              </a:rPr>
              <a:t>social </a:t>
            </a:r>
            <a:r>
              <a:rPr sz="1250" dirty="0">
                <a:solidFill>
                  <a:srgbClr val="00517E"/>
                </a:solidFill>
                <a:latin typeface="Calibri"/>
                <a:cs typeface="Calibri"/>
              </a:rPr>
              <a:t>media </a:t>
            </a:r>
            <a:r>
              <a:rPr sz="1250" spc="10" dirty="0">
                <a:solidFill>
                  <a:srgbClr val="00517E"/>
                </a:solidFill>
                <a:latin typeface="Calibri"/>
                <a:cs typeface="Calibri"/>
              </a:rPr>
              <a:t>and  </a:t>
            </a:r>
            <a:r>
              <a:rPr sz="1250" spc="5" dirty="0">
                <a:solidFill>
                  <a:srgbClr val="00517E"/>
                </a:solidFill>
                <a:latin typeface="Calibri"/>
                <a:cs typeface="Calibri"/>
              </a:rPr>
              <a:t>foreign</a:t>
            </a:r>
            <a:r>
              <a:rPr sz="1250" spc="45" dirty="0">
                <a:solidFill>
                  <a:srgbClr val="00517E"/>
                </a:solidFill>
                <a:latin typeface="Calibri"/>
                <a:cs typeface="Calibri"/>
              </a:rPr>
              <a:t> </a:t>
            </a:r>
            <a:r>
              <a:rPr sz="1250" spc="20" dirty="0">
                <a:solidFill>
                  <a:srgbClr val="00517E"/>
                </a:solidFill>
                <a:latin typeface="Calibri"/>
                <a:cs typeface="Calibri"/>
              </a:rPr>
              <a:t>language</a:t>
            </a:r>
            <a:r>
              <a:rPr lang="en-US" sz="1250" dirty="0">
                <a:latin typeface="Calibri"/>
                <a:cs typeface="Calibri"/>
              </a:rPr>
              <a:t> </a:t>
            </a:r>
            <a:r>
              <a:rPr sz="1250" spc="5" dirty="0">
                <a:solidFill>
                  <a:srgbClr val="00517E"/>
                </a:solidFill>
                <a:latin typeface="Calibri"/>
                <a:cs typeface="Calibri"/>
              </a:rPr>
              <a:t>expertise.</a:t>
            </a:r>
            <a:endParaRPr sz="1250" dirty="0">
              <a:latin typeface="Calibri"/>
              <a:cs typeface="Calibri"/>
            </a:endParaRPr>
          </a:p>
          <a:p>
            <a:pPr algn="ctr">
              <a:lnSpc>
                <a:spcPct val="100000"/>
              </a:lnSpc>
              <a:spcBef>
                <a:spcPts val="50"/>
              </a:spcBef>
            </a:pPr>
            <a:endParaRPr lang="en-US" sz="1600" dirty="0">
              <a:latin typeface="Calibri"/>
              <a:cs typeface="Calibri"/>
            </a:endParaRPr>
          </a:p>
          <a:p>
            <a:pPr algn="ctr">
              <a:lnSpc>
                <a:spcPct val="100000"/>
              </a:lnSpc>
              <a:spcBef>
                <a:spcPts val="50"/>
              </a:spcBef>
            </a:pPr>
            <a:endParaRPr sz="1600" dirty="0">
              <a:latin typeface="Calibri"/>
              <a:cs typeface="Calibri"/>
            </a:endParaRPr>
          </a:p>
          <a:p>
            <a:pPr marL="30480" marR="5080" indent="3175" algn="ctr">
              <a:lnSpc>
                <a:spcPct val="104000"/>
              </a:lnSpc>
            </a:pPr>
            <a:r>
              <a:rPr sz="1250" b="1" spc="15" dirty="0">
                <a:solidFill>
                  <a:srgbClr val="FF0000"/>
                </a:solidFill>
                <a:latin typeface="Calibri"/>
                <a:cs typeface="Calibri"/>
              </a:rPr>
              <a:t>Remember: </a:t>
            </a:r>
            <a:r>
              <a:rPr sz="1250" b="1" spc="35" dirty="0">
                <a:solidFill>
                  <a:srgbClr val="FF0000"/>
                </a:solidFill>
                <a:latin typeface="Calibri"/>
                <a:cs typeface="Calibri"/>
              </a:rPr>
              <a:t>Put  </a:t>
            </a:r>
            <a:r>
              <a:rPr sz="1250" b="1" spc="20" dirty="0">
                <a:solidFill>
                  <a:srgbClr val="FF0000"/>
                </a:solidFill>
                <a:latin typeface="Calibri"/>
                <a:cs typeface="Calibri"/>
              </a:rPr>
              <a:t>relevant  experience</a:t>
            </a:r>
            <a:r>
              <a:rPr sz="1250" b="1" spc="-40" dirty="0">
                <a:solidFill>
                  <a:srgbClr val="FF0000"/>
                </a:solidFill>
                <a:latin typeface="Calibri"/>
                <a:cs typeface="Calibri"/>
              </a:rPr>
              <a:t> </a:t>
            </a:r>
            <a:r>
              <a:rPr lang="en-US" sz="1250" b="1" spc="10" dirty="0">
                <a:solidFill>
                  <a:srgbClr val="FF0000"/>
                </a:solidFill>
                <a:latin typeface="Calibri"/>
                <a:cs typeface="Calibri"/>
              </a:rPr>
              <a:t>in first bullets —be sure it is in reveres chronology</a:t>
            </a:r>
            <a:endParaRPr sz="1250" dirty="0">
              <a:latin typeface="Calibri"/>
              <a:cs typeface="Calibri"/>
            </a:endParaRPr>
          </a:p>
          <a:p>
            <a:pPr marL="81280" marR="53975" algn="ctr">
              <a:lnSpc>
                <a:spcPct val="101299"/>
              </a:lnSpc>
              <a:spcBef>
                <a:spcPts val="80"/>
              </a:spcBef>
            </a:pPr>
            <a:r>
              <a:rPr sz="1250" spc="-5" dirty="0">
                <a:solidFill>
                  <a:srgbClr val="00517E"/>
                </a:solidFill>
                <a:latin typeface="Calibri"/>
                <a:cs typeface="Calibri"/>
              </a:rPr>
              <a:t>.</a:t>
            </a:r>
            <a:endParaRPr sz="1250" dirty="0">
              <a:latin typeface="Calibri"/>
              <a:cs typeface="Calibri"/>
            </a:endParaRPr>
          </a:p>
        </p:txBody>
      </p:sp>
      <p:grpSp>
        <p:nvGrpSpPr>
          <p:cNvPr id="29" name="object 29"/>
          <p:cNvGrpSpPr/>
          <p:nvPr/>
        </p:nvGrpSpPr>
        <p:grpSpPr>
          <a:xfrm>
            <a:off x="3993845" y="4591050"/>
            <a:ext cx="4948555" cy="1038860"/>
            <a:chOff x="3993845" y="4591050"/>
            <a:chExt cx="4948555" cy="1038860"/>
          </a:xfrm>
        </p:grpSpPr>
        <p:sp>
          <p:nvSpPr>
            <p:cNvPr id="30" name="object 30"/>
            <p:cNvSpPr/>
            <p:nvPr/>
          </p:nvSpPr>
          <p:spPr>
            <a:xfrm>
              <a:off x="4000204" y="4597400"/>
              <a:ext cx="4932045" cy="826769"/>
            </a:xfrm>
            <a:custGeom>
              <a:avLst/>
              <a:gdLst/>
              <a:ahLst/>
              <a:cxnLst/>
              <a:rect l="l" t="t" r="r" b="b"/>
              <a:pathLst>
                <a:path w="4932045" h="826770">
                  <a:moveTo>
                    <a:pt x="4931664" y="0"/>
                  </a:moveTo>
                  <a:lnTo>
                    <a:pt x="0" y="826592"/>
                  </a:lnTo>
                </a:path>
              </a:pathLst>
            </a:custGeom>
            <a:ln w="12700">
              <a:solidFill>
                <a:srgbClr val="4471C4"/>
              </a:solidFill>
            </a:ln>
          </p:spPr>
          <p:txBody>
            <a:bodyPr wrap="square" lIns="0" tIns="0" rIns="0" bIns="0" rtlCol="0"/>
            <a:lstStyle/>
            <a:p>
              <a:endParaRPr dirty="0"/>
            </a:p>
          </p:txBody>
        </p:sp>
        <p:sp>
          <p:nvSpPr>
            <p:cNvPr id="31" name="object 31"/>
            <p:cNvSpPr/>
            <p:nvPr/>
          </p:nvSpPr>
          <p:spPr>
            <a:xfrm>
              <a:off x="4000195" y="5367557"/>
              <a:ext cx="82550" cy="88265"/>
            </a:xfrm>
            <a:custGeom>
              <a:avLst/>
              <a:gdLst/>
              <a:ahLst/>
              <a:cxnLst/>
              <a:rect l="l" t="t" r="r" b="b"/>
              <a:pathLst>
                <a:path w="82550" h="88264">
                  <a:moveTo>
                    <a:pt x="67805" y="0"/>
                  </a:moveTo>
                  <a:lnTo>
                    <a:pt x="0" y="56438"/>
                  </a:lnTo>
                  <a:lnTo>
                    <a:pt x="82499" y="87680"/>
                  </a:lnTo>
                </a:path>
              </a:pathLst>
            </a:custGeom>
            <a:ln w="12700">
              <a:solidFill>
                <a:srgbClr val="4471C4"/>
              </a:solidFill>
            </a:ln>
          </p:spPr>
          <p:txBody>
            <a:bodyPr wrap="square" lIns="0" tIns="0" rIns="0" bIns="0" rtlCol="0"/>
            <a:lstStyle/>
            <a:p>
              <a:endParaRPr dirty="0"/>
            </a:p>
          </p:txBody>
        </p:sp>
        <p:sp>
          <p:nvSpPr>
            <p:cNvPr id="32" name="object 32"/>
            <p:cNvSpPr/>
            <p:nvPr/>
          </p:nvSpPr>
          <p:spPr>
            <a:xfrm>
              <a:off x="5412136" y="4597400"/>
              <a:ext cx="3522345" cy="1004569"/>
            </a:xfrm>
            <a:custGeom>
              <a:avLst/>
              <a:gdLst/>
              <a:ahLst/>
              <a:cxnLst/>
              <a:rect l="l" t="t" r="r" b="b"/>
              <a:pathLst>
                <a:path w="3522345" h="1004570">
                  <a:moveTo>
                    <a:pt x="3522268" y="0"/>
                  </a:moveTo>
                  <a:lnTo>
                    <a:pt x="0" y="1004214"/>
                  </a:lnTo>
                </a:path>
              </a:pathLst>
            </a:custGeom>
            <a:ln w="12700">
              <a:solidFill>
                <a:srgbClr val="4471C4"/>
              </a:solidFill>
            </a:ln>
          </p:spPr>
          <p:txBody>
            <a:bodyPr wrap="square" lIns="0" tIns="0" rIns="0" bIns="0" rtlCol="0"/>
            <a:lstStyle/>
            <a:p>
              <a:endParaRPr dirty="0"/>
            </a:p>
          </p:txBody>
        </p:sp>
        <p:sp>
          <p:nvSpPr>
            <p:cNvPr id="33" name="object 33"/>
            <p:cNvSpPr/>
            <p:nvPr/>
          </p:nvSpPr>
          <p:spPr>
            <a:xfrm>
              <a:off x="5412133" y="5537975"/>
              <a:ext cx="85725" cy="85725"/>
            </a:xfrm>
            <a:custGeom>
              <a:avLst/>
              <a:gdLst/>
              <a:ahLst/>
              <a:cxnLst/>
              <a:rect l="l" t="t" r="r" b="b"/>
              <a:pathLst>
                <a:path w="85725" h="85725">
                  <a:moveTo>
                    <a:pt x="61087" y="0"/>
                  </a:moveTo>
                  <a:lnTo>
                    <a:pt x="0" y="63639"/>
                  </a:lnTo>
                  <a:lnTo>
                    <a:pt x="85471" y="85496"/>
                  </a:lnTo>
                </a:path>
              </a:pathLst>
            </a:custGeom>
            <a:ln w="12699">
              <a:solidFill>
                <a:srgbClr val="4471C4"/>
              </a:solidFill>
            </a:ln>
          </p:spPr>
          <p:txBody>
            <a:bodyPr wrap="square" lIns="0" tIns="0" rIns="0" bIns="0" rtlCol="0"/>
            <a:lstStyle/>
            <a:p>
              <a:endParaRPr dirty="0"/>
            </a:p>
          </p:txBody>
        </p:sp>
        <p:sp>
          <p:nvSpPr>
            <p:cNvPr id="34" name="object 34"/>
            <p:cNvSpPr/>
            <p:nvPr/>
          </p:nvSpPr>
          <p:spPr>
            <a:xfrm>
              <a:off x="8473879" y="4597400"/>
              <a:ext cx="462280" cy="944880"/>
            </a:xfrm>
            <a:custGeom>
              <a:avLst/>
              <a:gdLst/>
              <a:ahLst/>
              <a:cxnLst/>
              <a:rect l="l" t="t" r="r" b="b"/>
              <a:pathLst>
                <a:path w="462279" h="944879">
                  <a:moveTo>
                    <a:pt x="461797" y="0"/>
                  </a:moveTo>
                  <a:lnTo>
                    <a:pt x="0" y="944549"/>
                  </a:lnTo>
                </a:path>
              </a:pathLst>
            </a:custGeom>
            <a:ln w="12700">
              <a:solidFill>
                <a:srgbClr val="4471C4"/>
              </a:solidFill>
            </a:ln>
          </p:spPr>
          <p:txBody>
            <a:bodyPr wrap="square" lIns="0" tIns="0" rIns="0" bIns="0" rtlCol="0"/>
            <a:lstStyle/>
            <a:p>
              <a:endParaRPr dirty="0"/>
            </a:p>
          </p:txBody>
        </p:sp>
        <p:sp>
          <p:nvSpPr>
            <p:cNvPr id="35" name="object 35"/>
            <p:cNvSpPr/>
            <p:nvPr/>
          </p:nvSpPr>
          <p:spPr>
            <a:xfrm>
              <a:off x="8467414" y="5453964"/>
              <a:ext cx="80010" cy="88265"/>
            </a:xfrm>
            <a:custGeom>
              <a:avLst/>
              <a:gdLst/>
              <a:ahLst/>
              <a:cxnLst/>
              <a:rect l="l" t="t" r="r" b="b"/>
              <a:pathLst>
                <a:path w="80009" h="88264">
                  <a:moveTo>
                    <a:pt x="0" y="0"/>
                  </a:moveTo>
                  <a:lnTo>
                    <a:pt x="6464" y="87985"/>
                  </a:lnTo>
                  <a:lnTo>
                    <a:pt x="79870" y="39039"/>
                  </a:lnTo>
                </a:path>
              </a:pathLst>
            </a:custGeom>
            <a:ln w="12700">
              <a:solidFill>
                <a:srgbClr val="4471C4"/>
              </a:solidFill>
            </a:ln>
          </p:spPr>
          <p:txBody>
            <a:bodyPr wrap="square" lIns="0" tIns="0" rIns="0" bIns="0" rtlCol="0"/>
            <a:lstStyle/>
            <a:p>
              <a:endParaRPr dirty="0"/>
            </a:p>
          </p:txBody>
        </p:sp>
      </p:grpSp>
      <p:sp>
        <p:nvSpPr>
          <p:cNvPr id="36" name="object 36"/>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13</a:t>
            </a:fld>
            <a:endParaRPr sz="1200" dirty="0">
              <a:latin typeface="Calibri"/>
              <a:cs typeface="Calibri"/>
            </a:endParaRPr>
          </a:p>
        </p:txBody>
      </p:sp>
    </p:spTree>
    <p:extLst>
      <p:ext uri="{BB962C8B-B14F-4D97-AF65-F5344CB8AC3E}">
        <p14:creationId xmlns:p14="http://schemas.microsoft.com/office/powerpoint/2010/main" val="185506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1548" y="289137"/>
            <a:ext cx="10329546" cy="974626"/>
          </a:xfrm>
          <a:prstGeom prst="rect">
            <a:avLst/>
          </a:prstGeom>
        </p:spPr>
        <p:txBody>
          <a:bodyPr vert="horz" wrap="square" lIns="0" tIns="12700" rIns="0" bIns="0" rtlCol="0">
            <a:spAutoFit/>
          </a:bodyPr>
          <a:lstStyle/>
          <a:p>
            <a:pPr marL="12700">
              <a:lnSpc>
                <a:spcPct val="100000"/>
              </a:lnSpc>
              <a:spcBef>
                <a:spcPts val="100"/>
              </a:spcBef>
            </a:pPr>
            <a:r>
              <a:rPr spc="-15" dirty="0"/>
              <a:t>Federal </a:t>
            </a:r>
            <a:r>
              <a:rPr spc="-5" dirty="0"/>
              <a:t>Résumé </a:t>
            </a:r>
            <a:r>
              <a:rPr spc="-15" dirty="0"/>
              <a:t>Format: </a:t>
            </a:r>
            <a:r>
              <a:rPr spc="15" dirty="0"/>
              <a:t>Sample</a:t>
            </a:r>
            <a:r>
              <a:rPr spc="-345" dirty="0"/>
              <a:t> </a:t>
            </a:r>
            <a:r>
              <a:rPr sz="2250" dirty="0"/>
              <a:t>(</a:t>
            </a:r>
            <a:r>
              <a:rPr lang="en-US" sz="2250" dirty="0"/>
              <a:t>con ’t</a:t>
            </a:r>
            <a:r>
              <a:rPr sz="2250" dirty="0"/>
              <a:t>)</a:t>
            </a:r>
            <a:r>
              <a:rPr lang="en-US" sz="2250" dirty="0"/>
              <a:t> (formatting not needed if you use USAJOBS resume builder, but content recommendations are the same)</a:t>
            </a:r>
            <a:endParaRPr sz="2250" dirty="0"/>
          </a:p>
        </p:txBody>
      </p:sp>
      <p:sp>
        <p:nvSpPr>
          <p:cNvPr id="3" name="object 3"/>
          <p:cNvSpPr/>
          <p:nvPr/>
        </p:nvSpPr>
        <p:spPr>
          <a:xfrm>
            <a:off x="2834639" y="1371600"/>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grpSp>
        <p:nvGrpSpPr>
          <p:cNvPr id="4" name="object 4"/>
          <p:cNvGrpSpPr/>
          <p:nvPr/>
        </p:nvGrpSpPr>
        <p:grpSpPr>
          <a:xfrm>
            <a:off x="1665922" y="1717669"/>
            <a:ext cx="7273290" cy="4154170"/>
            <a:chOff x="1665922" y="1717669"/>
            <a:chExt cx="7273290" cy="4154170"/>
          </a:xfrm>
        </p:grpSpPr>
        <p:sp>
          <p:nvSpPr>
            <p:cNvPr id="5" name="object 5"/>
            <p:cNvSpPr/>
            <p:nvPr/>
          </p:nvSpPr>
          <p:spPr>
            <a:xfrm>
              <a:off x="3311584" y="1717669"/>
              <a:ext cx="5627314" cy="4153789"/>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671320" y="2585726"/>
              <a:ext cx="1554480" cy="2082800"/>
            </a:xfrm>
            <a:custGeom>
              <a:avLst/>
              <a:gdLst/>
              <a:ahLst/>
              <a:cxnLst/>
              <a:rect l="l" t="t" r="r" b="b"/>
              <a:pathLst>
                <a:path w="1554480" h="2082800">
                  <a:moveTo>
                    <a:pt x="1295400" y="0"/>
                  </a:moveTo>
                  <a:lnTo>
                    <a:pt x="259079" y="0"/>
                  </a:lnTo>
                  <a:lnTo>
                    <a:pt x="212512" y="4173"/>
                  </a:lnTo>
                  <a:lnTo>
                    <a:pt x="168681" y="16208"/>
                  </a:lnTo>
                  <a:lnTo>
                    <a:pt x="128320" y="35370"/>
                  </a:lnTo>
                  <a:lnTo>
                    <a:pt x="92161" y="60930"/>
                  </a:lnTo>
                  <a:lnTo>
                    <a:pt x="60934" y="92156"/>
                  </a:lnTo>
                  <a:lnTo>
                    <a:pt x="35373" y="128315"/>
                  </a:lnTo>
                  <a:lnTo>
                    <a:pt x="16209" y="168676"/>
                  </a:lnTo>
                  <a:lnTo>
                    <a:pt x="4174" y="212508"/>
                  </a:lnTo>
                  <a:lnTo>
                    <a:pt x="0" y="259079"/>
                  </a:lnTo>
                  <a:lnTo>
                    <a:pt x="0" y="1823707"/>
                  </a:lnTo>
                  <a:lnTo>
                    <a:pt x="4174" y="1870279"/>
                  </a:lnTo>
                  <a:lnTo>
                    <a:pt x="16209" y="1914112"/>
                  </a:lnTo>
                  <a:lnTo>
                    <a:pt x="35373" y="1954475"/>
                  </a:lnTo>
                  <a:lnTo>
                    <a:pt x="60934" y="1990636"/>
                  </a:lnTo>
                  <a:lnTo>
                    <a:pt x="92161" y="2021863"/>
                  </a:lnTo>
                  <a:lnTo>
                    <a:pt x="128320" y="2047425"/>
                  </a:lnTo>
                  <a:lnTo>
                    <a:pt x="168681" y="2066590"/>
                  </a:lnTo>
                  <a:lnTo>
                    <a:pt x="212512" y="2078625"/>
                  </a:lnTo>
                  <a:lnTo>
                    <a:pt x="259079" y="2082799"/>
                  </a:lnTo>
                  <a:lnTo>
                    <a:pt x="1295400" y="2082799"/>
                  </a:lnTo>
                  <a:lnTo>
                    <a:pt x="1341967" y="2078625"/>
                  </a:lnTo>
                  <a:lnTo>
                    <a:pt x="1385798" y="2066590"/>
                  </a:lnTo>
                  <a:lnTo>
                    <a:pt x="1426159" y="2047425"/>
                  </a:lnTo>
                  <a:lnTo>
                    <a:pt x="1462318" y="2021863"/>
                  </a:lnTo>
                  <a:lnTo>
                    <a:pt x="1493545" y="1990636"/>
                  </a:lnTo>
                  <a:lnTo>
                    <a:pt x="1519106" y="1954475"/>
                  </a:lnTo>
                  <a:lnTo>
                    <a:pt x="1538270" y="1914112"/>
                  </a:lnTo>
                  <a:lnTo>
                    <a:pt x="1550305" y="1870279"/>
                  </a:lnTo>
                  <a:lnTo>
                    <a:pt x="1554480" y="1823707"/>
                  </a:lnTo>
                  <a:lnTo>
                    <a:pt x="1554480" y="259079"/>
                  </a:lnTo>
                  <a:lnTo>
                    <a:pt x="1550305" y="212508"/>
                  </a:lnTo>
                  <a:lnTo>
                    <a:pt x="1538270" y="168676"/>
                  </a:lnTo>
                  <a:lnTo>
                    <a:pt x="1519106" y="128315"/>
                  </a:lnTo>
                  <a:lnTo>
                    <a:pt x="1493545" y="92156"/>
                  </a:lnTo>
                  <a:lnTo>
                    <a:pt x="1462318" y="60930"/>
                  </a:lnTo>
                  <a:lnTo>
                    <a:pt x="1426159" y="35370"/>
                  </a:lnTo>
                  <a:lnTo>
                    <a:pt x="1385798" y="16208"/>
                  </a:lnTo>
                  <a:lnTo>
                    <a:pt x="1341967" y="4173"/>
                  </a:lnTo>
                  <a:lnTo>
                    <a:pt x="1295400" y="0"/>
                  </a:lnTo>
                  <a:close/>
                </a:path>
              </a:pathLst>
            </a:custGeom>
            <a:solidFill>
              <a:srgbClr val="DAE2F3"/>
            </a:solidFill>
          </p:spPr>
          <p:txBody>
            <a:bodyPr wrap="square" lIns="0" tIns="0" rIns="0" bIns="0" rtlCol="0"/>
            <a:lstStyle/>
            <a:p>
              <a:endParaRPr dirty="0"/>
            </a:p>
          </p:txBody>
        </p:sp>
        <p:sp>
          <p:nvSpPr>
            <p:cNvPr id="7" name="object 7"/>
            <p:cNvSpPr/>
            <p:nvPr/>
          </p:nvSpPr>
          <p:spPr>
            <a:xfrm>
              <a:off x="1671320" y="2585726"/>
              <a:ext cx="1554480" cy="2082800"/>
            </a:xfrm>
            <a:custGeom>
              <a:avLst/>
              <a:gdLst/>
              <a:ahLst/>
              <a:cxnLst/>
              <a:rect l="l" t="t" r="r" b="b"/>
              <a:pathLst>
                <a:path w="1554480" h="2082800">
                  <a:moveTo>
                    <a:pt x="0" y="259079"/>
                  </a:moveTo>
                  <a:lnTo>
                    <a:pt x="4174" y="212508"/>
                  </a:lnTo>
                  <a:lnTo>
                    <a:pt x="16209" y="168676"/>
                  </a:lnTo>
                  <a:lnTo>
                    <a:pt x="35373" y="128315"/>
                  </a:lnTo>
                  <a:lnTo>
                    <a:pt x="60934" y="92156"/>
                  </a:lnTo>
                  <a:lnTo>
                    <a:pt x="92161" y="60930"/>
                  </a:lnTo>
                  <a:lnTo>
                    <a:pt x="128320" y="35370"/>
                  </a:lnTo>
                  <a:lnTo>
                    <a:pt x="168681" y="16208"/>
                  </a:lnTo>
                  <a:lnTo>
                    <a:pt x="212512" y="4173"/>
                  </a:lnTo>
                  <a:lnTo>
                    <a:pt x="259079" y="0"/>
                  </a:lnTo>
                  <a:lnTo>
                    <a:pt x="1295400" y="0"/>
                  </a:lnTo>
                  <a:lnTo>
                    <a:pt x="1341967" y="4173"/>
                  </a:lnTo>
                  <a:lnTo>
                    <a:pt x="1385798" y="16208"/>
                  </a:lnTo>
                  <a:lnTo>
                    <a:pt x="1426159" y="35370"/>
                  </a:lnTo>
                  <a:lnTo>
                    <a:pt x="1462318" y="60930"/>
                  </a:lnTo>
                  <a:lnTo>
                    <a:pt x="1493545" y="92156"/>
                  </a:lnTo>
                  <a:lnTo>
                    <a:pt x="1519106" y="128315"/>
                  </a:lnTo>
                  <a:lnTo>
                    <a:pt x="1538270" y="168676"/>
                  </a:lnTo>
                  <a:lnTo>
                    <a:pt x="1550305" y="212508"/>
                  </a:lnTo>
                  <a:lnTo>
                    <a:pt x="1554480" y="259079"/>
                  </a:lnTo>
                  <a:lnTo>
                    <a:pt x="1554480" y="1823707"/>
                  </a:lnTo>
                  <a:lnTo>
                    <a:pt x="1550305" y="1870279"/>
                  </a:lnTo>
                  <a:lnTo>
                    <a:pt x="1538270" y="1914112"/>
                  </a:lnTo>
                  <a:lnTo>
                    <a:pt x="1519106" y="1954475"/>
                  </a:lnTo>
                  <a:lnTo>
                    <a:pt x="1493545" y="1990636"/>
                  </a:lnTo>
                  <a:lnTo>
                    <a:pt x="1462318" y="2021863"/>
                  </a:lnTo>
                  <a:lnTo>
                    <a:pt x="1426159" y="2047425"/>
                  </a:lnTo>
                  <a:lnTo>
                    <a:pt x="1385798" y="2066590"/>
                  </a:lnTo>
                  <a:lnTo>
                    <a:pt x="1341967" y="2078625"/>
                  </a:lnTo>
                  <a:lnTo>
                    <a:pt x="1295400" y="2082799"/>
                  </a:lnTo>
                  <a:lnTo>
                    <a:pt x="259079" y="2082799"/>
                  </a:lnTo>
                  <a:lnTo>
                    <a:pt x="212512" y="2078625"/>
                  </a:lnTo>
                  <a:lnTo>
                    <a:pt x="168681" y="2066590"/>
                  </a:lnTo>
                  <a:lnTo>
                    <a:pt x="128320" y="2047425"/>
                  </a:lnTo>
                  <a:lnTo>
                    <a:pt x="92161" y="2021863"/>
                  </a:lnTo>
                  <a:lnTo>
                    <a:pt x="60934" y="1990636"/>
                  </a:lnTo>
                  <a:lnTo>
                    <a:pt x="35373" y="1954475"/>
                  </a:lnTo>
                  <a:lnTo>
                    <a:pt x="16209" y="1914112"/>
                  </a:lnTo>
                  <a:lnTo>
                    <a:pt x="4174" y="1870279"/>
                  </a:lnTo>
                  <a:lnTo>
                    <a:pt x="0" y="1823707"/>
                  </a:lnTo>
                  <a:lnTo>
                    <a:pt x="0" y="259079"/>
                  </a:lnTo>
                  <a:close/>
                </a:path>
              </a:pathLst>
            </a:custGeom>
            <a:ln w="10172">
              <a:solidFill>
                <a:srgbClr val="2E528F"/>
              </a:solidFill>
            </a:ln>
          </p:spPr>
          <p:txBody>
            <a:bodyPr wrap="square" lIns="0" tIns="0" rIns="0" bIns="0" rtlCol="0"/>
            <a:lstStyle/>
            <a:p>
              <a:endParaRPr dirty="0"/>
            </a:p>
          </p:txBody>
        </p:sp>
      </p:grpSp>
      <p:sp>
        <p:nvSpPr>
          <p:cNvPr id="8" name="object 8"/>
          <p:cNvSpPr txBox="1"/>
          <p:nvPr/>
        </p:nvSpPr>
        <p:spPr>
          <a:xfrm>
            <a:off x="1825831" y="2609611"/>
            <a:ext cx="1619885" cy="2008505"/>
          </a:xfrm>
          <a:prstGeom prst="rect">
            <a:avLst/>
          </a:prstGeom>
        </p:spPr>
        <p:txBody>
          <a:bodyPr vert="horz" wrap="square" lIns="0" tIns="8890" rIns="0" bIns="0" rtlCol="0">
            <a:spAutoFit/>
          </a:bodyPr>
          <a:lstStyle/>
          <a:p>
            <a:pPr marL="113664" marR="487680" indent="-8255" algn="ctr">
              <a:lnSpc>
                <a:spcPct val="104000"/>
              </a:lnSpc>
              <a:spcBef>
                <a:spcPts val="70"/>
              </a:spcBef>
            </a:pPr>
            <a:r>
              <a:rPr sz="1250" spc="25" dirty="0">
                <a:solidFill>
                  <a:srgbClr val="00517E"/>
                </a:solidFill>
                <a:latin typeface="Calibri"/>
                <a:cs typeface="Calibri"/>
              </a:rPr>
              <a:t>Use </a:t>
            </a:r>
            <a:r>
              <a:rPr sz="1250" spc="10" dirty="0">
                <a:solidFill>
                  <a:srgbClr val="00517E"/>
                </a:solidFill>
                <a:latin typeface="Calibri"/>
                <a:cs typeface="Calibri"/>
              </a:rPr>
              <a:t>a  </a:t>
            </a:r>
            <a:r>
              <a:rPr sz="1250" dirty="0">
                <a:solidFill>
                  <a:srgbClr val="00517E"/>
                </a:solidFill>
                <a:latin typeface="Calibri"/>
                <a:cs typeface="Calibri"/>
              </a:rPr>
              <a:t>combination </a:t>
            </a:r>
            <a:r>
              <a:rPr sz="1250" spc="-25" dirty="0">
                <a:solidFill>
                  <a:srgbClr val="00517E"/>
                </a:solidFill>
                <a:latin typeface="Calibri"/>
                <a:cs typeface="Calibri"/>
              </a:rPr>
              <a:t>of  </a:t>
            </a:r>
            <a:r>
              <a:rPr sz="1250" dirty="0">
                <a:solidFill>
                  <a:srgbClr val="00517E"/>
                </a:solidFill>
                <a:latin typeface="Calibri"/>
                <a:cs typeface="Calibri"/>
              </a:rPr>
              <a:t>narrative</a:t>
            </a:r>
            <a:r>
              <a:rPr sz="1250" spc="70" dirty="0">
                <a:solidFill>
                  <a:srgbClr val="00517E"/>
                </a:solidFill>
                <a:latin typeface="Calibri"/>
                <a:cs typeface="Calibri"/>
              </a:rPr>
              <a:t> </a:t>
            </a:r>
            <a:r>
              <a:rPr sz="1250" spc="10" dirty="0">
                <a:solidFill>
                  <a:srgbClr val="00517E"/>
                </a:solidFill>
                <a:latin typeface="Calibri"/>
                <a:cs typeface="Calibri"/>
              </a:rPr>
              <a:t>and</a:t>
            </a:r>
            <a:endParaRPr sz="1250" dirty="0">
              <a:latin typeface="Calibri"/>
              <a:cs typeface="Calibri"/>
            </a:endParaRPr>
          </a:p>
          <a:p>
            <a:pPr marL="103505" marR="5080">
              <a:lnSpc>
                <a:spcPct val="101299"/>
              </a:lnSpc>
              <a:spcBef>
                <a:spcPts val="80"/>
              </a:spcBef>
              <a:tabLst>
                <a:tab pos="1409700" algn="l"/>
                <a:tab pos="1606550" algn="l"/>
              </a:tabLst>
            </a:pPr>
            <a:r>
              <a:rPr sz="1250" dirty="0">
                <a:solidFill>
                  <a:srgbClr val="00517E"/>
                </a:solidFill>
                <a:latin typeface="Calibri"/>
                <a:cs typeface="Calibri"/>
              </a:rPr>
              <a:t>bullets</a:t>
            </a:r>
            <a:r>
              <a:rPr sz="1250" spc="70" dirty="0">
                <a:solidFill>
                  <a:srgbClr val="00517E"/>
                </a:solidFill>
                <a:latin typeface="Calibri"/>
                <a:cs typeface="Calibri"/>
              </a:rPr>
              <a:t> </a:t>
            </a:r>
            <a:r>
              <a:rPr sz="1250" dirty="0">
                <a:solidFill>
                  <a:srgbClr val="00517E"/>
                </a:solidFill>
                <a:latin typeface="Calibri"/>
                <a:cs typeface="Calibri"/>
              </a:rPr>
              <a:t>for</a:t>
            </a:r>
            <a:r>
              <a:rPr sz="1250" spc="50" dirty="0">
                <a:solidFill>
                  <a:srgbClr val="00517E"/>
                </a:solidFill>
                <a:latin typeface="Calibri"/>
                <a:cs typeface="Calibri"/>
              </a:rPr>
              <a:t> </a:t>
            </a:r>
            <a:r>
              <a:rPr sz="1250" spc="20" dirty="0">
                <a:solidFill>
                  <a:srgbClr val="00517E"/>
                </a:solidFill>
                <a:latin typeface="Calibri"/>
                <a:cs typeface="Calibri"/>
              </a:rPr>
              <a:t>each </a:t>
            </a:r>
            <a:r>
              <a:rPr sz="1250" dirty="0">
                <a:solidFill>
                  <a:srgbClr val="00517E"/>
                </a:solidFill>
                <a:latin typeface="Calibri"/>
                <a:cs typeface="Calibri"/>
              </a:rPr>
              <a:t>	</a:t>
            </a:r>
            <a:r>
              <a:rPr sz="1250" u="sng" spc="5" dirty="0">
                <a:solidFill>
                  <a:srgbClr val="00517E"/>
                </a:solidFill>
                <a:uFill>
                  <a:solidFill>
                    <a:srgbClr val="4471C4"/>
                  </a:solidFill>
                </a:uFill>
                <a:latin typeface="Calibri"/>
                <a:cs typeface="Calibri"/>
              </a:rPr>
              <a:t> </a:t>
            </a:r>
            <a:r>
              <a:rPr sz="1250" u="sng" dirty="0">
                <a:solidFill>
                  <a:srgbClr val="00517E"/>
                </a:solidFill>
                <a:uFill>
                  <a:solidFill>
                    <a:srgbClr val="4471C4"/>
                  </a:solidFill>
                </a:uFill>
                <a:latin typeface="Calibri"/>
                <a:cs typeface="Calibri"/>
              </a:rPr>
              <a:t>	</a:t>
            </a:r>
            <a:r>
              <a:rPr sz="1250" dirty="0">
                <a:solidFill>
                  <a:srgbClr val="00517E"/>
                </a:solidFill>
                <a:latin typeface="Calibri"/>
                <a:cs typeface="Calibri"/>
              </a:rPr>
              <a:t> </a:t>
            </a:r>
            <a:r>
              <a:rPr sz="1250" spc="-25" dirty="0">
                <a:solidFill>
                  <a:srgbClr val="00517E"/>
                </a:solidFill>
                <a:latin typeface="Calibri"/>
                <a:cs typeface="Calibri"/>
              </a:rPr>
              <a:t>    </a:t>
            </a:r>
            <a:r>
              <a:rPr sz="1250" spc="100" dirty="0">
                <a:solidFill>
                  <a:srgbClr val="00517E"/>
                </a:solidFill>
                <a:latin typeface="Calibri"/>
                <a:cs typeface="Calibri"/>
              </a:rPr>
              <a:t> </a:t>
            </a:r>
            <a:r>
              <a:rPr sz="1250" spc="-25" dirty="0">
                <a:solidFill>
                  <a:srgbClr val="00517E"/>
                </a:solidFill>
                <a:latin typeface="Calibri"/>
                <a:cs typeface="Calibri"/>
              </a:rPr>
              <a:t>entry.</a:t>
            </a:r>
            <a:r>
              <a:rPr sz="1250" spc="180" dirty="0">
                <a:solidFill>
                  <a:srgbClr val="00517E"/>
                </a:solidFill>
                <a:latin typeface="Calibri"/>
                <a:cs typeface="Calibri"/>
              </a:rPr>
              <a:t> </a:t>
            </a:r>
            <a:r>
              <a:rPr sz="1250" dirty="0">
                <a:solidFill>
                  <a:srgbClr val="00517E"/>
                </a:solidFill>
                <a:latin typeface="Calibri"/>
                <a:cs typeface="Calibri"/>
              </a:rPr>
              <a:t>Narrative</a:t>
            </a:r>
            <a:endParaRPr sz="1250" dirty="0">
              <a:latin typeface="Calibri"/>
              <a:cs typeface="Calibri"/>
            </a:endParaRPr>
          </a:p>
          <a:p>
            <a:pPr marL="12065" marR="386080" indent="-1270" algn="ctr">
              <a:lnSpc>
                <a:spcPct val="104000"/>
              </a:lnSpc>
              <a:spcBef>
                <a:spcPts val="40"/>
              </a:spcBef>
            </a:pPr>
            <a:r>
              <a:rPr sz="1250" spc="-5" dirty="0">
                <a:solidFill>
                  <a:srgbClr val="00517E"/>
                </a:solidFill>
                <a:latin typeface="Calibri"/>
                <a:cs typeface="Calibri"/>
              </a:rPr>
              <a:t>to </a:t>
            </a:r>
            <a:r>
              <a:rPr sz="1250" spc="5" dirty="0">
                <a:solidFill>
                  <a:srgbClr val="00517E"/>
                </a:solidFill>
                <a:latin typeface="Calibri"/>
                <a:cs typeface="Calibri"/>
              </a:rPr>
              <a:t>describe </a:t>
            </a:r>
            <a:r>
              <a:rPr sz="1250" dirty="0">
                <a:solidFill>
                  <a:srgbClr val="00517E"/>
                </a:solidFill>
                <a:latin typeface="Calibri"/>
                <a:cs typeface="Calibri"/>
              </a:rPr>
              <a:t>what  </a:t>
            </a:r>
            <a:r>
              <a:rPr sz="1250" spc="-5" dirty="0">
                <a:solidFill>
                  <a:srgbClr val="00517E"/>
                </a:solidFill>
                <a:latin typeface="Calibri"/>
                <a:cs typeface="Calibri"/>
              </a:rPr>
              <a:t>you </a:t>
            </a:r>
            <a:r>
              <a:rPr sz="1250" dirty="0">
                <a:solidFill>
                  <a:srgbClr val="00517E"/>
                </a:solidFill>
                <a:latin typeface="Calibri"/>
                <a:cs typeface="Calibri"/>
              </a:rPr>
              <a:t>did; bullets </a:t>
            </a:r>
            <a:r>
              <a:rPr sz="1250" spc="-5" dirty="0">
                <a:solidFill>
                  <a:srgbClr val="00517E"/>
                </a:solidFill>
                <a:latin typeface="Calibri"/>
                <a:cs typeface="Calibri"/>
              </a:rPr>
              <a:t>to  </a:t>
            </a:r>
            <a:r>
              <a:rPr sz="1250" spc="10" dirty="0">
                <a:solidFill>
                  <a:srgbClr val="00517E"/>
                </a:solidFill>
                <a:latin typeface="Calibri"/>
                <a:cs typeface="Calibri"/>
              </a:rPr>
              <a:t>highlight  </a:t>
            </a:r>
            <a:r>
              <a:rPr sz="1250" spc="-5" dirty="0">
                <a:solidFill>
                  <a:srgbClr val="00517E"/>
                </a:solidFill>
                <a:latin typeface="Calibri"/>
                <a:cs typeface="Calibri"/>
              </a:rPr>
              <a:t>outstanding  </a:t>
            </a:r>
            <a:r>
              <a:rPr sz="1250" spc="5" dirty="0">
                <a:solidFill>
                  <a:srgbClr val="00517E"/>
                </a:solidFill>
                <a:latin typeface="Calibri"/>
                <a:cs typeface="Calibri"/>
              </a:rPr>
              <a:t>accomplishments.</a:t>
            </a:r>
            <a:endParaRPr sz="1250" dirty="0">
              <a:latin typeface="Calibri"/>
              <a:cs typeface="Calibri"/>
            </a:endParaRPr>
          </a:p>
        </p:txBody>
      </p:sp>
      <p:grpSp>
        <p:nvGrpSpPr>
          <p:cNvPr id="9" name="object 9"/>
          <p:cNvGrpSpPr/>
          <p:nvPr/>
        </p:nvGrpSpPr>
        <p:grpSpPr>
          <a:xfrm>
            <a:off x="2532810" y="1437559"/>
            <a:ext cx="7833359" cy="1999274"/>
            <a:chOff x="2514600" y="1474172"/>
            <a:chExt cx="7833359" cy="1999274"/>
          </a:xfrm>
        </p:grpSpPr>
        <p:sp>
          <p:nvSpPr>
            <p:cNvPr id="10" name="object 10"/>
            <p:cNvSpPr/>
            <p:nvPr/>
          </p:nvSpPr>
          <p:spPr>
            <a:xfrm>
              <a:off x="2514600" y="2335635"/>
              <a:ext cx="764540" cy="251460"/>
            </a:xfrm>
            <a:custGeom>
              <a:avLst/>
              <a:gdLst/>
              <a:ahLst/>
              <a:cxnLst/>
              <a:rect l="l" t="t" r="r" b="b"/>
              <a:pathLst>
                <a:path w="764539" h="251460">
                  <a:moveTo>
                    <a:pt x="0" y="250875"/>
                  </a:moveTo>
                  <a:lnTo>
                    <a:pt x="764336" y="0"/>
                  </a:lnTo>
                </a:path>
              </a:pathLst>
            </a:custGeom>
            <a:ln w="12700">
              <a:solidFill>
                <a:srgbClr val="4471C4"/>
              </a:solidFill>
            </a:ln>
          </p:spPr>
          <p:txBody>
            <a:bodyPr wrap="square" lIns="0" tIns="0" rIns="0" bIns="0" rtlCol="0"/>
            <a:lstStyle/>
            <a:p>
              <a:endParaRPr dirty="0"/>
            </a:p>
          </p:txBody>
        </p:sp>
        <p:sp>
          <p:nvSpPr>
            <p:cNvPr id="11" name="object 11"/>
            <p:cNvSpPr/>
            <p:nvPr/>
          </p:nvSpPr>
          <p:spPr>
            <a:xfrm>
              <a:off x="3192682" y="2317173"/>
              <a:ext cx="86360" cy="85090"/>
            </a:xfrm>
            <a:custGeom>
              <a:avLst/>
              <a:gdLst/>
              <a:ahLst/>
              <a:cxnLst/>
              <a:rect l="l" t="t" r="r" b="b"/>
              <a:pathLst>
                <a:path w="86360" h="85089">
                  <a:moveTo>
                    <a:pt x="27724" y="84467"/>
                  </a:moveTo>
                  <a:lnTo>
                    <a:pt x="86258" y="18465"/>
                  </a:lnTo>
                  <a:lnTo>
                    <a:pt x="0" y="0"/>
                  </a:lnTo>
                </a:path>
              </a:pathLst>
            </a:custGeom>
            <a:ln w="12700">
              <a:solidFill>
                <a:srgbClr val="4471C4"/>
              </a:solidFill>
            </a:ln>
          </p:spPr>
          <p:txBody>
            <a:bodyPr wrap="square" lIns="0" tIns="0" rIns="0" bIns="0" rtlCol="0"/>
            <a:lstStyle/>
            <a:p>
              <a:endParaRPr dirty="0"/>
            </a:p>
          </p:txBody>
        </p:sp>
        <p:sp>
          <p:nvSpPr>
            <p:cNvPr id="12" name="object 12"/>
            <p:cNvSpPr/>
            <p:nvPr/>
          </p:nvSpPr>
          <p:spPr>
            <a:xfrm>
              <a:off x="3356739" y="3384546"/>
              <a:ext cx="76200" cy="88900"/>
            </a:xfrm>
            <a:custGeom>
              <a:avLst/>
              <a:gdLst/>
              <a:ahLst/>
              <a:cxnLst/>
              <a:rect l="l" t="t" r="r" b="b"/>
              <a:pathLst>
                <a:path w="76200" h="88900">
                  <a:moveTo>
                    <a:pt x="0" y="0"/>
                  </a:moveTo>
                  <a:lnTo>
                    <a:pt x="76200" y="44450"/>
                  </a:lnTo>
                  <a:lnTo>
                    <a:pt x="0" y="88900"/>
                  </a:lnTo>
                </a:path>
              </a:pathLst>
            </a:custGeom>
            <a:ln w="12700">
              <a:solidFill>
                <a:srgbClr val="4471C4"/>
              </a:solidFill>
            </a:ln>
          </p:spPr>
          <p:txBody>
            <a:bodyPr wrap="square" lIns="0" tIns="0" rIns="0" bIns="0" rtlCol="0"/>
            <a:lstStyle/>
            <a:p>
              <a:endParaRPr dirty="0"/>
            </a:p>
          </p:txBody>
        </p:sp>
        <p:sp>
          <p:nvSpPr>
            <p:cNvPr id="13" name="object 13"/>
            <p:cNvSpPr/>
            <p:nvPr/>
          </p:nvSpPr>
          <p:spPr>
            <a:xfrm>
              <a:off x="9178509" y="1474172"/>
              <a:ext cx="1158240" cy="1568751"/>
            </a:xfrm>
            <a:custGeom>
              <a:avLst/>
              <a:gdLst/>
              <a:ahLst/>
              <a:cxnLst/>
              <a:rect l="l" t="t" r="r" b="b"/>
              <a:pathLst>
                <a:path w="1158240" h="1524000">
                  <a:moveTo>
                    <a:pt x="965200" y="0"/>
                  </a:moveTo>
                  <a:lnTo>
                    <a:pt x="193040" y="0"/>
                  </a:lnTo>
                  <a:lnTo>
                    <a:pt x="148776" y="5098"/>
                  </a:lnTo>
                  <a:lnTo>
                    <a:pt x="108144" y="19620"/>
                  </a:lnTo>
                  <a:lnTo>
                    <a:pt x="72301" y="42407"/>
                  </a:lnTo>
                  <a:lnTo>
                    <a:pt x="42407" y="72301"/>
                  </a:lnTo>
                  <a:lnTo>
                    <a:pt x="19620" y="108144"/>
                  </a:lnTo>
                  <a:lnTo>
                    <a:pt x="5098" y="148776"/>
                  </a:lnTo>
                  <a:lnTo>
                    <a:pt x="0" y="193039"/>
                  </a:lnTo>
                  <a:lnTo>
                    <a:pt x="0" y="1330947"/>
                  </a:lnTo>
                  <a:lnTo>
                    <a:pt x="5098" y="1375211"/>
                  </a:lnTo>
                  <a:lnTo>
                    <a:pt x="19620" y="1415845"/>
                  </a:lnTo>
                  <a:lnTo>
                    <a:pt x="42407" y="1451690"/>
                  </a:lnTo>
                  <a:lnTo>
                    <a:pt x="72301" y="1481587"/>
                  </a:lnTo>
                  <a:lnTo>
                    <a:pt x="108144" y="1504377"/>
                  </a:lnTo>
                  <a:lnTo>
                    <a:pt x="148776" y="1518901"/>
                  </a:lnTo>
                  <a:lnTo>
                    <a:pt x="193040" y="1523999"/>
                  </a:lnTo>
                  <a:lnTo>
                    <a:pt x="965200" y="1523999"/>
                  </a:lnTo>
                  <a:lnTo>
                    <a:pt x="1009463" y="1518901"/>
                  </a:lnTo>
                  <a:lnTo>
                    <a:pt x="1050095" y="1504377"/>
                  </a:lnTo>
                  <a:lnTo>
                    <a:pt x="1085938" y="1481587"/>
                  </a:lnTo>
                  <a:lnTo>
                    <a:pt x="1115832" y="1451690"/>
                  </a:lnTo>
                  <a:lnTo>
                    <a:pt x="1138619" y="1415845"/>
                  </a:lnTo>
                  <a:lnTo>
                    <a:pt x="1153141" y="1375211"/>
                  </a:lnTo>
                  <a:lnTo>
                    <a:pt x="1158240" y="1330947"/>
                  </a:lnTo>
                  <a:lnTo>
                    <a:pt x="1158240" y="193039"/>
                  </a:lnTo>
                  <a:lnTo>
                    <a:pt x="1153141" y="148776"/>
                  </a:lnTo>
                  <a:lnTo>
                    <a:pt x="1138619" y="108144"/>
                  </a:lnTo>
                  <a:lnTo>
                    <a:pt x="1115832" y="72301"/>
                  </a:lnTo>
                  <a:lnTo>
                    <a:pt x="1085938" y="42407"/>
                  </a:lnTo>
                  <a:lnTo>
                    <a:pt x="1050095" y="19620"/>
                  </a:lnTo>
                  <a:lnTo>
                    <a:pt x="1009463" y="5098"/>
                  </a:lnTo>
                  <a:lnTo>
                    <a:pt x="965200" y="0"/>
                  </a:lnTo>
                  <a:close/>
                </a:path>
              </a:pathLst>
            </a:custGeom>
            <a:solidFill>
              <a:srgbClr val="DAE2F3"/>
            </a:solidFill>
          </p:spPr>
          <p:txBody>
            <a:bodyPr wrap="square" lIns="0" tIns="0" rIns="0" bIns="0" rtlCol="0"/>
            <a:lstStyle/>
            <a:p>
              <a:endParaRPr dirty="0"/>
            </a:p>
          </p:txBody>
        </p:sp>
        <p:sp>
          <p:nvSpPr>
            <p:cNvPr id="14" name="object 14"/>
            <p:cNvSpPr/>
            <p:nvPr/>
          </p:nvSpPr>
          <p:spPr>
            <a:xfrm>
              <a:off x="9189719" y="1518923"/>
              <a:ext cx="1158240" cy="1524000"/>
            </a:xfrm>
            <a:custGeom>
              <a:avLst/>
              <a:gdLst/>
              <a:ahLst/>
              <a:cxnLst/>
              <a:rect l="l" t="t" r="r" b="b"/>
              <a:pathLst>
                <a:path w="1158240" h="1524000">
                  <a:moveTo>
                    <a:pt x="0" y="193039"/>
                  </a:moveTo>
                  <a:lnTo>
                    <a:pt x="5098" y="148776"/>
                  </a:lnTo>
                  <a:lnTo>
                    <a:pt x="19620" y="108144"/>
                  </a:lnTo>
                  <a:lnTo>
                    <a:pt x="42407" y="72301"/>
                  </a:lnTo>
                  <a:lnTo>
                    <a:pt x="72301" y="42407"/>
                  </a:lnTo>
                  <a:lnTo>
                    <a:pt x="108144" y="19620"/>
                  </a:lnTo>
                  <a:lnTo>
                    <a:pt x="148776" y="5098"/>
                  </a:lnTo>
                  <a:lnTo>
                    <a:pt x="193040" y="0"/>
                  </a:lnTo>
                  <a:lnTo>
                    <a:pt x="965200" y="0"/>
                  </a:lnTo>
                  <a:lnTo>
                    <a:pt x="1009463" y="5098"/>
                  </a:lnTo>
                  <a:lnTo>
                    <a:pt x="1050095" y="19620"/>
                  </a:lnTo>
                  <a:lnTo>
                    <a:pt x="1085938" y="42407"/>
                  </a:lnTo>
                  <a:lnTo>
                    <a:pt x="1115832" y="72301"/>
                  </a:lnTo>
                  <a:lnTo>
                    <a:pt x="1138619" y="108144"/>
                  </a:lnTo>
                  <a:lnTo>
                    <a:pt x="1153141" y="148776"/>
                  </a:lnTo>
                  <a:lnTo>
                    <a:pt x="1158240" y="193039"/>
                  </a:lnTo>
                  <a:lnTo>
                    <a:pt x="1158240" y="1330947"/>
                  </a:lnTo>
                  <a:lnTo>
                    <a:pt x="1153141" y="1375211"/>
                  </a:lnTo>
                  <a:lnTo>
                    <a:pt x="1138619" y="1415845"/>
                  </a:lnTo>
                  <a:lnTo>
                    <a:pt x="1115832" y="1451690"/>
                  </a:lnTo>
                  <a:lnTo>
                    <a:pt x="1085938" y="1481587"/>
                  </a:lnTo>
                  <a:lnTo>
                    <a:pt x="1050095" y="1504377"/>
                  </a:lnTo>
                  <a:lnTo>
                    <a:pt x="1009463" y="1518901"/>
                  </a:lnTo>
                  <a:lnTo>
                    <a:pt x="965200" y="1523999"/>
                  </a:lnTo>
                  <a:lnTo>
                    <a:pt x="193040" y="1523999"/>
                  </a:lnTo>
                  <a:lnTo>
                    <a:pt x="148776" y="1518901"/>
                  </a:lnTo>
                  <a:lnTo>
                    <a:pt x="108144" y="1504377"/>
                  </a:lnTo>
                  <a:lnTo>
                    <a:pt x="72301" y="1481587"/>
                  </a:lnTo>
                  <a:lnTo>
                    <a:pt x="42407" y="1451690"/>
                  </a:lnTo>
                  <a:lnTo>
                    <a:pt x="19620" y="1415845"/>
                  </a:lnTo>
                  <a:lnTo>
                    <a:pt x="5098" y="1375211"/>
                  </a:lnTo>
                  <a:lnTo>
                    <a:pt x="0" y="1330947"/>
                  </a:lnTo>
                  <a:lnTo>
                    <a:pt x="0" y="193039"/>
                  </a:lnTo>
                  <a:close/>
                </a:path>
              </a:pathLst>
            </a:custGeom>
            <a:ln w="10172">
              <a:solidFill>
                <a:srgbClr val="2E528F"/>
              </a:solidFill>
            </a:ln>
          </p:spPr>
          <p:txBody>
            <a:bodyPr wrap="square" lIns="0" tIns="0" rIns="0" bIns="0" rtlCol="0"/>
            <a:lstStyle/>
            <a:p>
              <a:endParaRPr dirty="0"/>
            </a:p>
          </p:txBody>
        </p:sp>
      </p:grpSp>
      <p:sp>
        <p:nvSpPr>
          <p:cNvPr id="15" name="object 15"/>
          <p:cNvSpPr txBox="1"/>
          <p:nvPr/>
        </p:nvSpPr>
        <p:spPr>
          <a:xfrm>
            <a:off x="9344606" y="1560192"/>
            <a:ext cx="840740" cy="1401666"/>
          </a:xfrm>
          <a:prstGeom prst="rect">
            <a:avLst/>
          </a:prstGeom>
        </p:spPr>
        <p:txBody>
          <a:bodyPr vert="horz" wrap="square" lIns="0" tIns="8890" rIns="0" bIns="0" rtlCol="0">
            <a:spAutoFit/>
          </a:bodyPr>
          <a:lstStyle/>
          <a:p>
            <a:pPr marL="12065" marR="5080" algn="ctr">
              <a:lnSpc>
                <a:spcPct val="104000"/>
              </a:lnSpc>
              <a:spcBef>
                <a:spcPts val="70"/>
              </a:spcBef>
            </a:pPr>
            <a:r>
              <a:rPr sz="1250" dirty="0">
                <a:solidFill>
                  <a:srgbClr val="00517E"/>
                </a:solidFill>
                <a:latin typeface="Calibri"/>
                <a:cs typeface="Calibri"/>
              </a:rPr>
              <a:t>Double </a:t>
            </a:r>
            <a:r>
              <a:rPr sz="1250" spc="25" dirty="0">
                <a:solidFill>
                  <a:srgbClr val="00517E"/>
                </a:solidFill>
                <a:latin typeface="Calibri"/>
                <a:cs typeface="Calibri"/>
              </a:rPr>
              <a:t>click  </a:t>
            </a:r>
            <a:r>
              <a:rPr sz="1250" spc="-5" dirty="0">
                <a:solidFill>
                  <a:srgbClr val="00517E"/>
                </a:solidFill>
                <a:latin typeface="Calibri"/>
                <a:cs typeface="Calibri"/>
              </a:rPr>
              <a:t>on </a:t>
            </a:r>
            <a:r>
              <a:rPr sz="1250" spc="-20" dirty="0">
                <a:solidFill>
                  <a:srgbClr val="00517E"/>
                </a:solidFill>
                <a:latin typeface="Calibri"/>
                <a:cs typeface="Calibri"/>
              </a:rPr>
              <a:t>the  </a:t>
            </a:r>
            <a:r>
              <a:rPr sz="1250" spc="5" dirty="0">
                <a:solidFill>
                  <a:srgbClr val="00517E"/>
                </a:solidFill>
                <a:latin typeface="Calibri"/>
                <a:cs typeface="Calibri"/>
              </a:rPr>
              <a:t>header </a:t>
            </a:r>
            <a:r>
              <a:rPr sz="1250" dirty="0">
                <a:solidFill>
                  <a:srgbClr val="00517E"/>
                </a:solidFill>
                <a:latin typeface="Calibri"/>
                <a:cs typeface="Calibri"/>
              </a:rPr>
              <a:t>and  </a:t>
            </a:r>
            <a:r>
              <a:rPr sz="1250" spc="10" dirty="0">
                <a:solidFill>
                  <a:srgbClr val="00517E"/>
                </a:solidFill>
                <a:latin typeface="Calibri"/>
                <a:cs typeface="Calibri"/>
              </a:rPr>
              <a:t>insert </a:t>
            </a:r>
            <a:r>
              <a:rPr sz="1250" spc="-10" dirty="0">
                <a:solidFill>
                  <a:srgbClr val="00517E"/>
                </a:solidFill>
                <a:latin typeface="Calibri"/>
                <a:cs typeface="Calibri"/>
              </a:rPr>
              <a:t>your  </a:t>
            </a:r>
            <a:r>
              <a:rPr sz="1250" dirty="0">
                <a:solidFill>
                  <a:srgbClr val="00517E"/>
                </a:solidFill>
                <a:latin typeface="Calibri"/>
                <a:cs typeface="Calibri"/>
              </a:rPr>
              <a:t>name. </a:t>
            </a:r>
            <a:r>
              <a:rPr sz="1250" spc="25" dirty="0">
                <a:solidFill>
                  <a:srgbClr val="00517E"/>
                </a:solidFill>
                <a:latin typeface="Calibri"/>
                <a:cs typeface="Calibri"/>
              </a:rPr>
              <a:t>Use  </a:t>
            </a:r>
            <a:r>
              <a:rPr sz="1250" spc="-5" dirty="0">
                <a:solidFill>
                  <a:srgbClr val="00517E"/>
                </a:solidFill>
                <a:latin typeface="Calibri"/>
                <a:cs typeface="Calibri"/>
              </a:rPr>
              <a:t>automated  </a:t>
            </a:r>
            <a:r>
              <a:rPr sz="1250" spc="-10" dirty="0">
                <a:solidFill>
                  <a:srgbClr val="00517E"/>
                </a:solidFill>
                <a:latin typeface="Calibri"/>
                <a:cs typeface="Calibri"/>
              </a:rPr>
              <a:t>numbering.</a:t>
            </a:r>
            <a:r>
              <a:rPr lang="en-US" sz="1250" spc="-10" dirty="0">
                <a:solidFill>
                  <a:srgbClr val="00517E"/>
                </a:solidFill>
                <a:latin typeface="Calibri"/>
                <a:cs typeface="Calibri"/>
              </a:rPr>
              <a:t> </a:t>
            </a:r>
            <a:endParaRPr sz="1250" dirty="0">
              <a:solidFill>
                <a:srgbClr val="FF0000"/>
              </a:solidFill>
              <a:latin typeface="Calibri"/>
              <a:cs typeface="Calibri"/>
            </a:endParaRPr>
          </a:p>
        </p:txBody>
      </p:sp>
      <p:grpSp>
        <p:nvGrpSpPr>
          <p:cNvPr id="16" name="object 16"/>
          <p:cNvGrpSpPr/>
          <p:nvPr/>
        </p:nvGrpSpPr>
        <p:grpSpPr>
          <a:xfrm>
            <a:off x="8866730" y="1786013"/>
            <a:ext cx="1609090" cy="3670300"/>
            <a:chOff x="8866730" y="1786013"/>
            <a:chExt cx="1609090" cy="3670300"/>
          </a:xfrm>
        </p:grpSpPr>
        <p:sp>
          <p:nvSpPr>
            <p:cNvPr id="17" name="object 17"/>
            <p:cNvSpPr/>
            <p:nvPr/>
          </p:nvSpPr>
          <p:spPr>
            <a:xfrm>
              <a:off x="8873080" y="1792363"/>
              <a:ext cx="321945" cy="353060"/>
            </a:xfrm>
            <a:custGeom>
              <a:avLst/>
              <a:gdLst/>
              <a:ahLst/>
              <a:cxnLst/>
              <a:rect l="l" t="t" r="r" b="b"/>
              <a:pathLst>
                <a:path w="321945" h="353060">
                  <a:moveTo>
                    <a:pt x="321792" y="352666"/>
                  </a:moveTo>
                  <a:lnTo>
                    <a:pt x="0" y="0"/>
                  </a:lnTo>
                </a:path>
              </a:pathLst>
            </a:custGeom>
            <a:ln w="12700">
              <a:solidFill>
                <a:srgbClr val="4471C4"/>
              </a:solidFill>
            </a:ln>
          </p:spPr>
          <p:txBody>
            <a:bodyPr wrap="square" lIns="0" tIns="0" rIns="0" bIns="0" rtlCol="0"/>
            <a:lstStyle/>
            <a:p>
              <a:endParaRPr dirty="0"/>
            </a:p>
          </p:txBody>
        </p:sp>
        <p:sp>
          <p:nvSpPr>
            <p:cNvPr id="18" name="object 18"/>
            <p:cNvSpPr/>
            <p:nvPr/>
          </p:nvSpPr>
          <p:spPr>
            <a:xfrm>
              <a:off x="8873081" y="1792372"/>
              <a:ext cx="84455" cy="86360"/>
            </a:xfrm>
            <a:custGeom>
              <a:avLst/>
              <a:gdLst/>
              <a:ahLst/>
              <a:cxnLst/>
              <a:rect l="l" t="t" r="r" b="b"/>
              <a:pathLst>
                <a:path w="84454" h="86360">
                  <a:moveTo>
                    <a:pt x="18516" y="86245"/>
                  </a:moveTo>
                  <a:lnTo>
                    <a:pt x="0" y="0"/>
                  </a:lnTo>
                  <a:lnTo>
                    <a:pt x="84188" y="26327"/>
                  </a:lnTo>
                </a:path>
              </a:pathLst>
            </a:custGeom>
            <a:ln w="12700">
              <a:solidFill>
                <a:srgbClr val="4471C4"/>
              </a:solidFill>
            </a:ln>
          </p:spPr>
          <p:txBody>
            <a:bodyPr wrap="square" lIns="0" tIns="0" rIns="0" bIns="0" rtlCol="0"/>
            <a:lstStyle/>
            <a:p>
              <a:endParaRPr dirty="0"/>
            </a:p>
          </p:txBody>
        </p:sp>
        <p:sp>
          <p:nvSpPr>
            <p:cNvPr id="19" name="object 19"/>
            <p:cNvSpPr/>
            <p:nvPr/>
          </p:nvSpPr>
          <p:spPr>
            <a:xfrm>
              <a:off x="9108440" y="4800605"/>
              <a:ext cx="1361440" cy="650240"/>
            </a:xfrm>
            <a:custGeom>
              <a:avLst/>
              <a:gdLst/>
              <a:ahLst/>
              <a:cxnLst/>
              <a:rect l="l" t="t" r="r" b="b"/>
              <a:pathLst>
                <a:path w="1361440" h="650239">
                  <a:moveTo>
                    <a:pt x="1253070" y="0"/>
                  </a:moveTo>
                  <a:lnTo>
                    <a:pt x="108369" y="0"/>
                  </a:lnTo>
                  <a:lnTo>
                    <a:pt x="66190" y="8515"/>
                  </a:lnTo>
                  <a:lnTo>
                    <a:pt x="31743" y="31738"/>
                  </a:lnTo>
                  <a:lnTo>
                    <a:pt x="8517" y="66185"/>
                  </a:lnTo>
                  <a:lnTo>
                    <a:pt x="0" y="108369"/>
                  </a:lnTo>
                  <a:lnTo>
                    <a:pt x="0" y="541858"/>
                  </a:lnTo>
                  <a:lnTo>
                    <a:pt x="8517" y="584044"/>
                  </a:lnTo>
                  <a:lnTo>
                    <a:pt x="31743" y="618494"/>
                  </a:lnTo>
                  <a:lnTo>
                    <a:pt x="66190" y="641722"/>
                  </a:lnTo>
                  <a:lnTo>
                    <a:pt x="108369" y="650239"/>
                  </a:lnTo>
                  <a:lnTo>
                    <a:pt x="1253070" y="650239"/>
                  </a:lnTo>
                  <a:lnTo>
                    <a:pt x="1295249" y="641722"/>
                  </a:lnTo>
                  <a:lnTo>
                    <a:pt x="1329696" y="618494"/>
                  </a:lnTo>
                  <a:lnTo>
                    <a:pt x="1352922" y="584044"/>
                  </a:lnTo>
                  <a:lnTo>
                    <a:pt x="1361440" y="541858"/>
                  </a:lnTo>
                  <a:lnTo>
                    <a:pt x="1361440" y="108369"/>
                  </a:lnTo>
                  <a:lnTo>
                    <a:pt x="1352922" y="66185"/>
                  </a:lnTo>
                  <a:lnTo>
                    <a:pt x="1329696" y="31738"/>
                  </a:lnTo>
                  <a:lnTo>
                    <a:pt x="1295249" y="8515"/>
                  </a:lnTo>
                  <a:lnTo>
                    <a:pt x="1253070" y="0"/>
                  </a:lnTo>
                  <a:close/>
                </a:path>
              </a:pathLst>
            </a:custGeom>
            <a:solidFill>
              <a:srgbClr val="DAE2F3"/>
            </a:solidFill>
          </p:spPr>
          <p:txBody>
            <a:bodyPr wrap="square" lIns="0" tIns="0" rIns="0" bIns="0" rtlCol="0"/>
            <a:lstStyle/>
            <a:p>
              <a:endParaRPr dirty="0"/>
            </a:p>
          </p:txBody>
        </p:sp>
        <p:sp>
          <p:nvSpPr>
            <p:cNvPr id="20" name="object 20"/>
            <p:cNvSpPr/>
            <p:nvPr/>
          </p:nvSpPr>
          <p:spPr>
            <a:xfrm>
              <a:off x="9108440" y="4800605"/>
              <a:ext cx="1361440" cy="650240"/>
            </a:xfrm>
            <a:custGeom>
              <a:avLst/>
              <a:gdLst/>
              <a:ahLst/>
              <a:cxnLst/>
              <a:rect l="l" t="t" r="r" b="b"/>
              <a:pathLst>
                <a:path w="1361440" h="650239">
                  <a:moveTo>
                    <a:pt x="0" y="108369"/>
                  </a:moveTo>
                  <a:lnTo>
                    <a:pt x="8517" y="66185"/>
                  </a:lnTo>
                  <a:lnTo>
                    <a:pt x="31743" y="31738"/>
                  </a:lnTo>
                  <a:lnTo>
                    <a:pt x="66190" y="8515"/>
                  </a:lnTo>
                  <a:lnTo>
                    <a:pt x="108369" y="0"/>
                  </a:lnTo>
                  <a:lnTo>
                    <a:pt x="1253070" y="0"/>
                  </a:lnTo>
                  <a:lnTo>
                    <a:pt x="1295249" y="8515"/>
                  </a:lnTo>
                  <a:lnTo>
                    <a:pt x="1329696" y="31738"/>
                  </a:lnTo>
                  <a:lnTo>
                    <a:pt x="1352922" y="66185"/>
                  </a:lnTo>
                  <a:lnTo>
                    <a:pt x="1361440" y="108369"/>
                  </a:lnTo>
                  <a:lnTo>
                    <a:pt x="1361440" y="541858"/>
                  </a:lnTo>
                  <a:lnTo>
                    <a:pt x="1352922" y="584044"/>
                  </a:lnTo>
                  <a:lnTo>
                    <a:pt x="1329696" y="618494"/>
                  </a:lnTo>
                  <a:lnTo>
                    <a:pt x="1295249" y="641722"/>
                  </a:lnTo>
                  <a:lnTo>
                    <a:pt x="1253070" y="650239"/>
                  </a:lnTo>
                  <a:lnTo>
                    <a:pt x="108369" y="650239"/>
                  </a:lnTo>
                  <a:lnTo>
                    <a:pt x="66190" y="641722"/>
                  </a:lnTo>
                  <a:lnTo>
                    <a:pt x="31743" y="618494"/>
                  </a:lnTo>
                  <a:lnTo>
                    <a:pt x="8517" y="584044"/>
                  </a:lnTo>
                  <a:lnTo>
                    <a:pt x="0" y="541858"/>
                  </a:lnTo>
                  <a:lnTo>
                    <a:pt x="0" y="108369"/>
                  </a:lnTo>
                  <a:close/>
                </a:path>
              </a:pathLst>
            </a:custGeom>
            <a:ln w="10172">
              <a:solidFill>
                <a:srgbClr val="2E528F"/>
              </a:solidFill>
            </a:ln>
          </p:spPr>
          <p:txBody>
            <a:bodyPr wrap="square" lIns="0" tIns="0" rIns="0" bIns="0" rtlCol="0"/>
            <a:lstStyle/>
            <a:p>
              <a:endParaRPr dirty="0"/>
            </a:p>
          </p:txBody>
        </p:sp>
      </p:grpSp>
      <p:sp>
        <p:nvSpPr>
          <p:cNvPr id="21" name="object 21"/>
          <p:cNvSpPr txBox="1"/>
          <p:nvPr/>
        </p:nvSpPr>
        <p:spPr>
          <a:xfrm>
            <a:off x="9233118" y="4803221"/>
            <a:ext cx="1106170" cy="617220"/>
          </a:xfrm>
          <a:prstGeom prst="rect">
            <a:avLst/>
          </a:prstGeom>
        </p:spPr>
        <p:txBody>
          <a:bodyPr vert="horz" wrap="square" lIns="0" tIns="8890" rIns="0" bIns="0" rtlCol="0">
            <a:spAutoFit/>
          </a:bodyPr>
          <a:lstStyle/>
          <a:p>
            <a:pPr marL="12700" marR="5080" indent="635" algn="ctr">
              <a:lnSpc>
                <a:spcPct val="104000"/>
              </a:lnSpc>
              <a:spcBef>
                <a:spcPts val="70"/>
              </a:spcBef>
            </a:pPr>
            <a:r>
              <a:rPr sz="1250" spc="-5" dirty="0">
                <a:solidFill>
                  <a:srgbClr val="00517E"/>
                </a:solidFill>
                <a:latin typeface="Calibri"/>
                <a:cs typeface="Calibri"/>
              </a:rPr>
              <a:t>Remember to  </a:t>
            </a:r>
            <a:r>
              <a:rPr sz="1250" spc="5" dirty="0">
                <a:solidFill>
                  <a:srgbClr val="00517E"/>
                </a:solidFill>
                <a:latin typeface="Calibri"/>
                <a:cs typeface="Calibri"/>
              </a:rPr>
              <a:t>include </a:t>
            </a:r>
            <a:r>
              <a:rPr sz="1250" spc="-10" dirty="0">
                <a:solidFill>
                  <a:srgbClr val="00517E"/>
                </a:solidFill>
                <a:latin typeface="Calibri"/>
                <a:cs typeface="Calibri"/>
              </a:rPr>
              <a:t>your </a:t>
            </a:r>
            <a:r>
              <a:rPr sz="1250" dirty="0">
                <a:solidFill>
                  <a:srgbClr val="00517E"/>
                </a:solidFill>
                <a:latin typeface="Calibri"/>
                <a:cs typeface="Calibri"/>
              </a:rPr>
              <a:t>job  </a:t>
            </a:r>
            <a:r>
              <a:rPr sz="1250" spc="5" dirty="0">
                <a:solidFill>
                  <a:srgbClr val="00517E"/>
                </a:solidFill>
                <a:latin typeface="Calibri"/>
                <a:cs typeface="Calibri"/>
              </a:rPr>
              <a:t>title.</a:t>
            </a:r>
            <a:endParaRPr sz="1250" dirty="0">
              <a:latin typeface="Calibri"/>
              <a:cs typeface="Calibri"/>
            </a:endParaRPr>
          </a:p>
        </p:txBody>
      </p:sp>
      <p:grpSp>
        <p:nvGrpSpPr>
          <p:cNvPr id="22" name="object 22"/>
          <p:cNvGrpSpPr/>
          <p:nvPr/>
        </p:nvGrpSpPr>
        <p:grpSpPr>
          <a:xfrm>
            <a:off x="7113140" y="5074917"/>
            <a:ext cx="1996439" cy="101600"/>
            <a:chOff x="7113140" y="5074917"/>
            <a:chExt cx="1996439" cy="101600"/>
          </a:xfrm>
        </p:grpSpPr>
        <p:sp>
          <p:nvSpPr>
            <p:cNvPr id="23" name="object 23"/>
            <p:cNvSpPr/>
            <p:nvPr/>
          </p:nvSpPr>
          <p:spPr>
            <a:xfrm>
              <a:off x="7119495" y="5125719"/>
              <a:ext cx="1990089" cy="0"/>
            </a:xfrm>
            <a:custGeom>
              <a:avLst/>
              <a:gdLst/>
              <a:ahLst/>
              <a:cxnLst/>
              <a:rect l="l" t="t" r="r" b="b"/>
              <a:pathLst>
                <a:path w="1990090">
                  <a:moveTo>
                    <a:pt x="1989924" y="0"/>
                  </a:moveTo>
                  <a:lnTo>
                    <a:pt x="0" y="0"/>
                  </a:lnTo>
                </a:path>
              </a:pathLst>
            </a:custGeom>
            <a:ln w="12700">
              <a:solidFill>
                <a:srgbClr val="4471C4"/>
              </a:solidFill>
            </a:ln>
          </p:spPr>
          <p:txBody>
            <a:bodyPr wrap="square" lIns="0" tIns="0" rIns="0" bIns="0" rtlCol="0"/>
            <a:lstStyle/>
            <a:p>
              <a:endParaRPr dirty="0"/>
            </a:p>
          </p:txBody>
        </p:sp>
        <p:sp>
          <p:nvSpPr>
            <p:cNvPr id="24" name="object 24"/>
            <p:cNvSpPr/>
            <p:nvPr/>
          </p:nvSpPr>
          <p:spPr>
            <a:xfrm>
              <a:off x="7119490" y="5081267"/>
              <a:ext cx="76200" cy="88900"/>
            </a:xfrm>
            <a:custGeom>
              <a:avLst/>
              <a:gdLst/>
              <a:ahLst/>
              <a:cxnLst/>
              <a:rect l="l" t="t" r="r" b="b"/>
              <a:pathLst>
                <a:path w="76200" h="88900">
                  <a:moveTo>
                    <a:pt x="76200" y="0"/>
                  </a:moveTo>
                  <a:lnTo>
                    <a:pt x="0" y="44450"/>
                  </a:lnTo>
                  <a:lnTo>
                    <a:pt x="76200" y="88900"/>
                  </a:lnTo>
                </a:path>
              </a:pathLst>
            </a:custGeom>
            <a:ln w="12700">
              <a:solidFill>
                <a:srgbClr val="4471C4"/>
              </a:solidFill>
            </a:ln>
          </p:spPr>
          <p:txBody>
            <a:bodyPr wrap="square" lIns="0" tIns="0" rIns="0" bIns="0" rtlCol="0"/>
            <a:lstStyle/>
            <a:p>
              <a:endParaRPr dirty="0"/>
            </a:p>
          </p:txBody>
        </p:sp>
      </p:grpSp>
      <p:sp>
        <p:nvSpPr>
          <p:cNvPr id="25" name="object 25"/>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14</a:t>
            </a:fld>
            <a:endParaRPr sz="1200" dirty="0">
              <a:latin typeface="Calibri"/>
              <a:cs typeface="Calibri"/>
            </a:endParaRPr>
          </a:p>
        </p:txBody>
      </p:sp>
    </p:spTree>
    <p:extLst>
      <p:ext uri="{BB962C8B-B14F-4D97-AF65-F5344CB8AC3E}">
        <p14:creationId xmlns:p14="http://schemas.microsoft.com/office/powerpoint/2010/main" val="99913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7046" y="649446"/>
            <a:ext cx="6616065" cy="635000"/>
          </a:xfrm>
          <a:prstGeom prst="rect">
            <a:avLst/>
          </a:prstGeom>
        </p:spPr>
        <p:txBody>
          <a:bodyPr vert="horz" wrap="square" lIns="0" tIns="12700" rIns="0" bIns="0" rtlCol="0">
            <a:spAutoFit/>
          </a:bodyPr>
          <a:lstStyle/>
          <a:p>
            <a:pPr marL="12700">
              <a:lnSpc>
                <a:spcPct val="100000"/>
              </a:lnSpc>
              <a:spcBef>
                <a:spcPts val="100"/>
              </a:spcBef>
            </a:pPr>
            <a:r>
              <a:rPr spc="-15" dirty="0"/>
              <a:t>Federal </a:t>
            </a:r>
            <a:r>
              <a:rPr spc="-5" dirty="0"/>
              <a:t>Résumé </a:t>
            </a:r>
            <a:r>
              <a:rPr spc="-15" dirty="0"/>
              <a:t>Format:</a:t>
            </a:r>
            <a:r>
              <a:rPr spc="-204" dirty="0"/>
              <a:t> </a:t>
            </a:r>
            <a:r>
              <a:rPr spc="15" dirty="0"/>
              <a:t>Sample</a:t>
            </a:r>
          </a:p>
        </p:txBody>
      </p:sp>
      <p:sp>
        <p:nvSpPr>
          <p:cNvPr id="3" name="object 3"/>
          <p:cNvSpPr/>
          <p:nvPr/>
        </p:nvSpPr>
        <p:spPr>
          <a:xfrm>
            <a:off x="2834639" y="1402080"/>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grpSp>
        <p:nvGrpSpPr>
          <p:cNvPr id="4" name="object 4"/>
          <p:cNvGrpSpPr/>
          <p:nvPr/>
        </p:nvGrpSpPr>
        <p:grpSpPr>
          <a:xfrm>
            <a:off x="1635442" y="1875474"/>
            <a:ext cx="6899909" cy="4077335"/>
            <a:chOff x="1635442" y="1875474"/>
            <a:chExt cx="6899909" cy="4077335"/>
          </a:xfrm>
        </p:grpSpPr>
        <p:sp>
          <p:nvSpPr>
            <p:cNvPr id="5" name="object 5"/>
            <p:cNvSpPr/>
            <p:nvPr/>
          </p:nvSpPr>
          <p:spPr>
            <a:xfrm>
              <a:off x="3520657" y="1875474"/>
              <a:ext cx="5014162" cy="4077282"/>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640839" y="1884680"/>
              <a:ext cx="1473200" cy="1361440"/>
            </a:xfrm>
            <a:custGeom>
              <a:avLst/>
              <a:gdLst/>
              <a:ahLst/>
              <a:cxnLst/>
              <a:rect l="l" t="t" r="r" b="b"/>
              <a:pathLst>
                <a:path w="1473200" h="1361439">
                  <a:moveTo>
                    <a:pt x="1246289" y="0"/>
                  </a:moveTo>
                  <a:lnTo>
                    <a:pt x="226910" y="0"/>
                  </a:lnTo>
                  <a:lnTo>
                    <a:pt x="181179" y="4609"/>
                  </a:lnTo>
                  <a:lnTo>
                    <a:pt x="138585" y="17831"/>
                  </a:lnTo>
                  <a:lnTo>
                    <a:pt x="100041" y="38751"/>
                  </a:lnTo>
                  <a:lnTo>
                    <a:pt x="66459" y="66459"/>
                  </a:lnTo>
                  <a:lnTo>
                    <a:pt x="38751" y="100041"/>
                  </a:lnTo>
                  <a:lnTo>
                    <a:pt x="17831" y="138585"/>
                  </a:lnTo>
                  <a:lnTo>
                    <a:pt x="4609" y="181179"/>
                  </a:lnTo>
                  <a:lnTo>
                    <a:pt x="0" y="226910"/>
                  </a:lnTo>
                  <a:lnTo>
                    <a:pt x="0" y="1134529"/>
                  </a:lnTo>
                  <a:lnTo>
                    <a:pt x="4609" y="1180260"/>
                  </a:lnTo>
                  <a:lnTo>
                    <a:pt x="17831" y="1222854"/>
                  </a:lnTo>
                  <a:lnTo>
                    <a:pt x="38751" y="1261398"/>
                  </a:lnTo>
                  <a:lnTo>
                    <a:pt x="66459" y="1294980"/>
                  </a:lnTo>
                  <a:lnTo>
                    <a:pt x="100041" y="1322688"/>
                  </a:lnTo>
                  <a:lnTo>
                    <a:pt x="138585" y="1343608"/>
                  </a:lnTo>
                  <a:lnTo>
                    <a:pt x="181179" y="1356830"/>
                  </a:lnTo>
                  <a:lnTo>
                    <a:pt x="226910" y="1361440"/>
                  </a:lnTo>
                  <a:lnTo>
                    <a:pt x="1246289" y="1361440"/>
                  </a:lnTo>
                  <a:lnTo>
                    <a:pt x="1292020" y="1356830"/>
                  </a:lnTo>
                  <a:lnTo>
                    <a:pt x="1334614" y="1343608"/>
                  </a:lnTo>
                  <a:lnTo>
                    <a:pt x="1373158" y="1322688"/>
                  </a:lnTo>
                  <a:lnTo>
                    <a:pt x="1406740" y="1294980"/>
                  </a:lnTo>
                  <a:lnTo>
                    <a:pt x="1434448" y="1261398"/>
                  </a:lnTo>
                  <a:lnTo>
                    <a:pt x="1455368" y="1222854"/>
                  </a:lnTo>
                  <a:lnTo>
                    <a:pt x="1468590" y="1180260"/>
                  </a:lnTo>
                  <a:lnTo>
                    <a:pt x="1473200" y="1134529"/>
                  </a:lnTo>
                  <a:lnTo>
                    <a:pt x="1473200" y="226910"/>
                  </a:lnTo>
                  <a:lnTo>
                    <a:pt x="1468590" y="181179"/>
                  </a:lnTo>
                  <a:lnTo>
                    <a:pt x="1455368" y="138585"/>
                  </a:lnTo>
                  <a:lnTo>
                    <a:pt x="1434448" y="100041"/>
                  </a:lnTo>
                  <a:lnTo>
                    <a:pt x="1406740" y="66459"/>
                  </a:lnTo>
                  <a:lnTo>
                    <a:pt x="1373158" y="38751"/>
                  </a:lnTo>
                  <a:lnTo>
                    <a:pt x="1334614" y="17831"/>
                  </a:lnTo>
                  <a:lnTo>
                    <a:pt x="1292020" y="4609"/>
                  </a:lnTo>
                  <a:lnTo>
                    <a:pt x="1246289" y="0"/>
                  </a:lnTo>
                  <a:close/>
                </a:path>
              </a:pathLst>
            </a:custGeom>
            <a:solidFill>
              <a:srgbClr val="DAE2F3"/>
            </a:solidFill>
          </p:spPr>
          <p:txBody>
            <a:bodyPr wrap="square" lIns="0" tIns="0" rIns="0" bIns="0" rtlCol="0"/>
            <a:lstStyle/>
            <a:p>
              <a:endParaRPr dirty="0"/>
            </a:p>
          </p:txBody>
        </p:sp>
        <p:sp>
          <p:nvSpPr>
            <p:cNvPr id="7" name="object 7"/>
            <p:cNvSpPr/>
            <p:nvPr/>
          </p:nvSpPr>
          <p:spPr>
            <a:xfrm>
              <a:off x="1640839" y="1884680"/>
              <a:ext cx="1473200" cy="1361440"/>
            </a:xfrm>
            <a:custGeom>
              <a:avLst/>
              <a:gdLst/>
              <a:ahLst/>
              <a:cxnLst/>
              <a:rect l="l" t="t" r="r" b="b"/>
              <a:pathLst>
                <a:path w="1473200" h="1361439">
                  <a:moveTo>
                    <a:pt x="0" y="226910"/>
                  </a:moveTo>
                  <a:lnTo>
                    <a:pt x="4609" y="181179"/>
                  </a:lnTo>
                  <a:lnTo>
                    <a:pt x="17831" y="138585"/>
                  </a:lnTo>
                  <a:lnTo>
                    <a:pt x="38751" y="100041"/>
                  </a:lnTo>
                  <a:lnTo>
                    <a:pt x="66459" y="66459"/>
                  </a:lnTo>
                  <a:lnTo>
                    <a:pt x="100041" y="38751"/>
                  </a:lnTo>
                  <a:lnTo>
                    <a:pt x="138585" y="17831"/>
                  </a:lnTo>
                  <a:lnTo>
                    <a:pt x="181179" y="4609"/>
                  </a:lnTo>
                  <a:lnTo>
                    <a:pt x="226910" y="0"/>
                  </a:lnTo>
                  <a:lnTo>
                    <a:pt x="1246289" y="0"/>
                  </a:lnTo>
                  <a:lnTo>
                    <a:pt x="1292020" y="4609"/>
                  </a:lnTo>
                  <a:lnTo>
                    <a:pt x="1334614" y="17831"/>
                  </a:lnTo>
                  <a:lnTo>
                    <a:pt x="1373158" y="38751"/>
                  </a:lnTo>
                  <a:lnTo>
                    <a:pt x="1406740" y="66459"/>
                  </a:lnTo>
                  <a:lnTo>
                    <a:pt x="1434448" y="100041"/>
                  </a:lnTo>
                  <a:lnTo>
                    <a:pt x="1455368" y="138585"/>
                  </a:lnTo>
                  <a:lnTo>
                    <a:pt x="1468590" y="181179"/>
                  </a:lnTo>
                  <a:lnTo>
                    <a:pt x="1473200" y="226910"/>
                  </a:lnTo>
                  <a:lnTo>
                    <a:pt x="1473200" y="1134529"/>
                  </a:lnTo>
                  <a:lnTo>
                    <a:pt x="1468590" y="1180260"/>
                  </a:lnTo>
                  <a:lnTo>
                    <a:pt x="1455368" y="1222854"/>
                  </a:lnTo>
                  <a:lnTo>
                    <a:pt x="1434448" y="1261398"/>
                  </a:lnTo>
                  <a:lnTo>
                    <a:pt x="1406740" y="1294980"/>
                  </a:lnTo>
                  <a:lnTo>
                    <a:pt x="1373158" y="1322688"/>
                  </a:lnTo>
                  <a:lnTo>
                    <a:pt x="1334614" y="1343608"/>
                  </a:lnTo>
                  <a:lnTo>
                    <a:pt x="1292020" y="1356830"/>
                  </a:lnTo>
                  <a:lnTo>
                    <a:pt x="1246289" y="1361440"/>
                  </a:lnTo>
                  <a:lnTo>
                    <a:pt x="226910" y="1361440"/>
                  </a:lnTo>
                  <a:lnTo>
                    <a:pt x="181179" y="1356830"/>
                  </a:lnTo>
                  <a:lnTo>
                    <a:pt x="138585" y="1343608"/>
                  </a:lnTo>
                  <a:lnTo>
                    <a:pt x="100041" y="1322688"/>
                  </a:lnTo>
                  <a:lnTo>
                    <a:pt x="66459" y="1294980"/>
                  </a:lnTo>
                  <a:lnTo>
                    <a:pt x="38751" y="1261398"/>
                  </a:lnTo>
                  <a:lnTo>
                    <a:pt x="17831" y="1222854"/>
                  </a:lnTo>
                  <a:lnTo>
                    <a:pt x="4609" y="1180260"/>
                  </a:lnTo>
                  <a:lnTo>
                    <a:pt x="0" y="1134529"/>
                  </a:lnTo>
                  <a:lnTo>
                    <a:pt x="0" y="226910"/>
                  </a:lnTo>
                  <a:close/>
                </a:path>
              </a:pathLst>
            </a:custGeom>
            <a:ln w="10172">
              <a:solidFill>
                <a:srgbClr val="2E528F"/>
              </a:solidFill>
            </a:ln>
          </p:spPr>
          <p:txBody>
            <a:bodyPr wrap="square" lIns="0" tIns="0" rIns="0" bIns="0" rtlCol="0"/>
            <a:lstStyle/>
            <a:p>
              <a:endParaRPr dirty="0"/>
            </a:p>
          </p:txBody>
        </p:sp>
      </p:grpSp>
      <p:sp>
        <p:nvSpPr>
          <p:cNvPr id="8" name="object 8"/>
          <p:cNvSpPr txBox="1"/>
          <p:nvPr/>
        </p:nvSpPr>
        <p:spPr>
          <a:xfrm>
            <a:off x="1834356" y="2136715"/>
            <a:ext cx="1071880" cy="820419"/>
          </a:xfrm>
          <a:prstGeom prst="rect">
            <a:avLst/>
          </a:prstGeom>
        </p:spPr>
        <p:txBody>
          <a:bodyPr vert="horz" wrap="square" lIns="0" tIns="16510" rIns="0" bIns="0" rtlCol="0">
            <a:spAutoFit/>
          </a:bodyPr>
          <a:lstStyle/>
          <a:p>
            <a:pPr algn="ctr">
              <a:lnSpc>
                <a:spcPct val="100000"/>
              </a:lnSpc>
              <a:spcBef>
                <a:spcPts val="130"/>
              </a:spcBef>
            </a:pPr>
            <a:r>
              <a:rPr sz="1250" spc="-5" dirty="0">
                <a:solidFill>
                  <a:srgbClr val="00517E"/>
                </a:solidFill>
                <a:latin typeface="Calibri"/>
                <a:cs typeface="Calibri"/>
              </a:rPr>
              <a:t>Include</a:t>
            </a:r>
            <a:endParaRPr sz="1250" dirty="0">
              <a:latin typeface="Calibri"/>
              <a:cs typeface="Calibri"/>
            </a:endParaRPr>
          </a:p>
          <a:p>
            <a:pPr marL="12700" marR="5080" algn="ctr">
              <a:lnSpc>
                <a:spcPct val="104000"/>
              </a:lnSpc>
              <a:spcBef>
                <a:spcPts val="40"/>
              </a:spcBef>
            </a:pPr>
            <a:r>
              <a:rPr sz="1250" spc="-15" dirty="0">
                <a:solidFill>
                  <a:srgbClr val="00517E"/>
                </a:solidFill>
                <a:latin typeface="Calibri"/>
                <a:cs typeface="Calibri"/>
              </a:rPr>
              <a:t>volunteer, </a:t>
            </a:r>
            <a:r>
              <a:rPr sz="1250" spc="20" dirty="0">
                <a:solidFill>
                  <a:srgbClr val="00517E"/>
                </a:solidFill>
                <a:latin typeface="Calibri"/>
                <a:cs typeface="Calibri"/>
              </a:rPr>
              <a:t>civic,  </a:t>
            </a:r>
            <a:r>
              <a:rPr sz="1250" dirty="0">
                <a:solidFill>
                  <a:srgbClr val="00517E"/>
                </a:solidFill>
                <a:latin typeface="Calibri"/>
                <a:cs typeface="Calibri"/>
              </a:rPr>
              <a:t>federal and  </a:t>
            </a:r>
            <a:r>
              <a:rPr sz="1250" spc="5" dirty="0">
                <a:solidFill>
                  <a:srgbClr val="00517E"/>
                </a:solidFill>
                <a:latin typeface="Calibri"/>
                <a:cs typeface="Calibri"/>
              </a:rPr>
              <a:t>school</a:t>
            </a:r>
            <a:r>
              <a:rPr sz="1250" spc="105" dirty="0">
                <a:solidFill>
                  <a:srgbClr val="00517E"/>
                </a:solidFill>
                <a:latin typeface="Calibri"/>
                <a:cs typeface="Calibri"/>
              </a:rPr>
              <a:t> </a:t>
            </a:r>
            <a:r>
              <a:rPr sz="1250" dirty="0">
                <a:solidFill>
                  <a:srgbClr val="00517E"/>
                </a:solidFill>
                <a:latin typeface="Calibri"/>
                <a:cs typeface="Calibri"/>
              </a:rPr>
              <a:t>groups.</a:t>
            </a:r>
            <a:endParaRPr sz="1250" dirty="0">
              <a:latin typeface="Calibri"/>
              <a:cs typeface="Calibri"/>
            </a:endParaRPr>
          </a:p>
        </p:txBody>
      </p:sp>
      <p:grpSp>
        <p:nvGrpSpPr>
          <p:cNvPr id="9" name="object 9"/>
          <p:cNvGrpSpPr/>
          <p:nvPr/>
        </p:nvGrpSpPr>
        <p:grpSpPr>
          <a:xfrm>
            <a:off x="3128962" y="1798002"/>
            <a:ext cx="7265034" cy="3272154"/>
            <a:chOff x="3128962" y="1798002"/>
            <a:chExt cx="7265034" cy="3272154"/>
          </a:xfrm>
        </p:grpSpPr>
        <p:sp>
          <p:nvSpPr>
            <p:cNvPr id="10" name="object 10"/>
            <p:cNvSpPr/>
            <p:nvPr/>
          </p:nvSpPr>
          <p:spPr>
            <a:xfrm>
              <a:off x="3134360" y="1803399"/>
              <a:ext cx="426720" cy="1584960"/>
            </a:xfrm>
            <a:custGeom>
              <a:avLst/>
              <a:gdLst/>
              <a:ahLst/>
              <a:cxnLst/>
              <a:rect l="l" t="t" r="r" b="b"/>
              <a:pathLst>
                <a:path w="426720" h="1584960">
                  <a:moveTo>
                    <a:pt x="426719" y="1584960"/>
                  </a:moveTo>
                  <a:lnTo>
                    <a:pt x="359283" y="1583146"/>
                  </a:lnTo>
                  <a:lnTo>
                    <a:pt x="300714" y="1578097"/>
                  </a:lnTo>
                  <a:lnTo>
                    <a:pt x="254527" y="1570399"/>
                  </a:lnTo>
                  <a:lnTo>
                    <a:pt x="213359" y="1549400"/>
                  </a:lnTo>
                  <a:lnTo>
                    <a:pt x="213359" y="828040"/>
                  </a:lnTo>
                  <a:lnTo>
                    <a:pt x="202482" y="816802"/>
                  </a:lnTo>
                  <a:lnTo>
                    <a:pt x="172192" y="807040"/>
                  </a:lnTo>
                  <a:lnTo>
                    <a:pt x="126005" y="799342"/>
                  </a:lnTo>
                  <a:lnTo>
                    <a:pt x="67436" y="794293"/>
                  </a:lnTo>
                  <a:lnTo>
                    <a:pt x="0" y="792480"/>
                  </a:lnTo>
                  <a:lnTo>
                    <a:pt x="67436" y="790666"/>
                  </a:lnTo>
                  <a:lnTo>
                    <a:pt x="126005" y="785617"/>
                  </a:lnTo>
                  <a:lnTo>
                    <a:pt x="172192" y="777919"/>
                  </a:lnTo>
                  <a:lnTo>
                    <a:pt x="202482" y="768157"/>
                  </a:lnTo>
                  <a:lnTo>
                    <a:pt x="213359" y="756920"/>
                  </a:lnTo>
                  <a:lnTo>
                    <a:pt x="213359" y="35560"/>
                  </a:lnTo>
                  <a:lnTo>
                    <a:pt x="224237" y="24322"/>
                  </a:lnTo>
                  <a:lnTo>
                    <a:pt x="254527" y="14560"/>
                  </a:lnTo>
                  <a:lnTo>
                    <a:pt x="300714" y="6862"/>
                  </a:lnTo>
                  <a:lnTo>
                    <a:pt x="359283" y="1813"/>
                  </a:lnTo>
                  <a:lnTo>
                    <a:pt x="426719" y="0"/>
                  </a:lnTo>
                </a:path>
              </a:pathLst>
            </a:custGeom>
            <a:ln w="10172">
              <a:solidFill>
                <a:srgbClr val="4471C4"/>
              </a:solidFill>
            </a:ln>
          </p:spPr>
          <p:txBody>
            <a:bodyPr wrap="square" lIns="0" tIns="0" rIns="0" bIns="0" rtlCol="0"/>
            <a:lstStyle/>
            <a:p>
              <a:endParaRPr dirty="0"/>
            </a:p>
          </p:txBody>
        </p:sp>
        <p:sp>
          <p:nvSpPr>
            <p:cNvPr id="11" name="object 11"/>
            <p:cNvSpPr/>
            <p:nvPr/>
          </p:nvSpPr>
          <p:spPr>
            <a:xfrm>
              <a:off x="8925559" y="4028443"/>
              <a:ext cx="1463040" cy="1036319"/>
            </a:xfrm>
            <a:custGeom>
              <a:avLst/>
              <a:gdLst/>
              <a:ahLst/>
              <a:cxnLst/>
              <a:rect l="l" t="t" r="r" b="b"/>
              <a:pathLst>
                <a:path w="1463040" h="1036320">
                  <a:moveTo>
                    <a:pt x="1290320" y="0"/>
                  </a:moveTo>
                  <a:lnTo>
                    <a:pt x="172720" y="0"/>
                  </a:lnTo>
                  <a:lnTo>
                    <a:pt x="126804" y="6169"/>
                  </a:lnTo>
                  <a:lnTo>
                    <a:pt x="85545" y="23581"/>
                  </a:lnTo>
                  <a:lnTo>
                    <a:pt x="50588" y="50588"/>
                  </a:lnTo>
                  <a:lnTo>
                    <a:pt x="23581" y="85545"/>
                  </a:lnTo>
                  <a:lnTo>
                    <a:pt x="6169" y="126804"/>
                  </a:lnTo>
                  <a:lnTo>
                    <a:pt x="0" y="172720"/>
                  </a:lnTo>
                  <a:lnTo>
                    <a:pt x="0" y="863600"/>
                  </a:lnTo>
                  <a:lnTo>
                    <a:pt x="6169" y="909515"/>
                  </a:lnTo>
                  <a:lnTo>
                    <a:pt x="23581" y="950774"/>
                  </a:lnTo>
                  <a:lnTo>
                    <a:pt x="50588" y="985731"/>
                  </a:lnTo>
                  <a:lnTo>
                    <a:pt x="85545" y="1012738"/>
                  </a:lnTo>
                  <a:lnTo>
                    <a:pt x="126804" y="1030150"/>
                  </a:lnTo>
                  <a:lnTo>
                    <a:pt x="172720" y="1036320"/>
                  </a:lnTo>
                  <a:lnTo>
                    <a:pt x="1290320" y="1036320"/>
                  </a:lnTo>
                  <a:lnTo>
                    <a:pt x="1336235" y="1030150"/>
                  </a:lnTo>
                  <a:lnTo>
                    <a:pt x="1377494" y="1012738"/>
                  </a:lnTo>
                  <a:lnTo>
                    <a:pt x="1412451" y="985731"/>
                  </a:lnTo>
                  <a:lnTo>
                    <a:pt x="1439458" y="950774"/>
                  </a:lnTo>
                  <a:lnTo>
                    <a:pt x="1456870" y="909515"/>
                  </a:lnTo>
                  <a:lnTo>
                    <a:pt x="1463040" y="863600"/>
                  </a:lnTo>
                  <a:lnTo>
                    <a:pt x="1463040" y="172720"/>
                  </a:lnTo>
                  <a:lnTo>
                    <a:pt x="1456870" y="126804"/>
                  </a:lnTo>
                  <a:lnTo>
                    <a:pt x="1439458" y="85545"/>
                  </a:lnTo>
                  <a:lnTo>
                    <a:pt x="1412451" y="50588"/>
                  </a:lnTo>
                  <a:lnTo>
                    <a:pt x="1377494" y="23581"/>
                  </a:lnTo>
                  <a:lnTo>
                    <a:pt x="1336235" y="6169"/>
                  </a:lnTo>
                  <a:lnTo>
                    <a:pt x="1290320" y="0"/>
                  </a:lnTo>
                  <a:close/>
                </a:path>
              </a:pathLst>
            </a:custGeom>
            <a:solidFill>
              <a:srgbClr val="DAE2F3"/>
            </a:solidFill>
          </p:spPr>
          <p:txBody>
            <a:bodyPr wrap="square" lIns="0" tIns="0" rIns="0" bIns="0" rtlCol="0"/>
            <a:lstStyle/>
            <a:p>
              <a:endParaRPr dirty="0"/>
            </a:p>
          </p:txBody>
        </p:sp>
        <p:sp>
          <p:nvSpPr>
            <p:cNvPr id="12" name="object 12"/>
            <p:cNvSpPr/>
            <p:nvPr/>
          </p:nvSpPr>
          <p:spPr>
            <a:xfrm>
              <a:off x="8925559" y="4028443"/>
              <a:ext cx="1463040" cy="1036319"/>
            </a:xfrm>
            <a:custGeom>
              <a:avLst/>
              <a:gdLst/>
              <a:ahLst/>
              <a:cxnLst/>
              <a:rect l="l" t="t" r="r" b="b"/>
              <a:pathLst>
                <a:path w="1463040" h="1036320">
                  <a:moveTo>
                    <a:pt x="0" y="172720"/>
                  </a:moveTo>
                  <a:lnTo>
                    <a:pt x="6169" y="126804"/>
                  </a:lnTo>
                  <a:lnTo>
                    <a:pt x="23581" y="85545"/>
                  </a:lnTo>
                  <a:lnTo>
                    <a:pt x="50588" y="50588"/>
                  </a:lnTo>
                  <a:lnTo>
                    <a:pt x="85545" y="23581"/>
                  </a:lnTo>
                  <a:lnTo>
                    <a:pt x="126804" y="6169"/>
                  </a:lnTo>
                  <a:lnTo>
                    <a:pt x="172720" y="0"/>
                  </a:lnTo>
                  <a:lnTo>
                    <a:pt x="1290320" y="0"/>
                  </a:lnTo>
                  <a:lnTo>
                    <a:pt x="1336235" y="6169"/>
                  </a:lnTo>
                  <a:lnTo>
                    <a:pt x="1377494" y="23581"/>
                  </a:lnTo>
                  <a:lnTo>
                    <a:pt x="1412451" y="50588"/>
                  </a:lnTo>
                  <a:lnTo>
                    <a:pt x="1439458" y="85545"/>
                  </a:lnTo>
                  <a:lnTo>
                    <a:pt x="1456870" y="126804"/>
                  </a:lnTo>
                  <a:lnTo>
                    <a:pt x="1463040" y="172720"/>
                  </a:lnTo>
                  <a:lnTo>
                    <a:pt x="1463040" y="863600"/>
                  </a:lnTo>
                  <a:lnTo>
                    <a:pt x="1456870" y="909515"/>
                  </a:lnTo>
                  <a:lnTo>
                    <a:pt x="1439458" y="950774"/>
                  </a:lnTo>
                  <a:lnTo>
                    <a:pt x="1412451" y="985731"/>
                  </a:lnTo>
                  <a:lnTo>
                    <a:pt x="1377494" y="1012738"/>
                  </a:lnTo>
                  <a:lnTo>
                    <a:pt x="1336235" y="1030150"/>
                  </a:lnTo>
                  <a:lnTo>
                    <a:pt x="1290320" y="1036320"/>
                  </a:lnTo>
                  <a:lnTo>
                    <a:pt x="172720" y="1036320"/>
                  </a:lnTo>
                  <a:lnTo>
                    <a:pt x="126804" y="1030150"/>
                  </a:lnTo>
                  <a:lnTo>
                    <a:pt x="85545" y="1012738"/>
                  </a:lnTo>
                  <a:lnTo>
                    <a:pt x="50588" y="985731"/>
                  </a:lnTo>
                  <a:lnTo>
                    <a:pt x="23581" y="950774"/>
                  </a:lnTo>
                  <a:lnTo>
                    <a:pt x="6169" y="909515"/>
                  </a:lnTo>
                  <a:lnTo>
                    <a:pt x="0" y="863600"/>
                  </a:lnTo>
                  <a:lnTo>
                    <a:pt x="0" y="172720"/>
                  </a:lnTo>
                  <a:close/>
                </a:path>
              </a:pathLst>
            </a:custGeom>
            <a:ln w="10172">
              <a:solidFill>
                <a:srgbClr val="2E528F"/>
              </a:solidFill>
            </a:ln>
          </p:spPr>
          <p:txBody>
            <a:bodyPr wrap="square" lIns="0" tIns="0" rIns="0" bIns="0" rtlCol="0"/>
            <a:lstStyle/>
            <a:p>
              <a:endParaRPr dirty="0"/>
            </a:p>
          </p:txBody>
        </p:sp>
      </p:grpSp>
      <p:sp>
        <p:nvSpPr>
          <p:cNvPr id="13" name="object 13"/>
          <p:cNvSpPr txBox="1"/>
          <p:nvPr/>
        </p:nvSpPr>
        <p:spPr>
          <a:xfrm>
            <a:off x="9095601" y="4121943"/>
            <a:ext cx="1118235" cy="820419"/>
          </a:xfrm>
          <a:prstGeom prst="rect">
            <a:avLst/>
          </a:prstGeom>
        </p:spPr>
        <p:txBody>
          <a:bodyPr vert="horz" wrap="square" lIns="0" tIns="6985" rIns="0" bIns="0" rtlCol="0">
            <a:spAutoFit/>
          </a:bodyPr>
          <a:lstStyle/>
          <a:p>
            <a:pPr marL="12700" marR="5080" indent="-4445" algn="ctr">
              <a:lnSpc>
                <a:spcPct val="104900"/>
              </a:lnSpc>
              <a:spcBef>
                <a:spcPts val="55"/>
              </a:spcBef>
            </a:pPr>
            <a:r>
              <a:rPr sz="1250" spc="5" dirty="0">
                <a:solidFill>
                  <a:srgbClr val="00517E"/>
                </a:solidFill>
                <a:latin typeface="Calibri"/>
                <a:cs typeface="Calibri"/>
              </a:rPr>
              <a:t>If </a:t>
            </a:r>
            <a:r>
              <a:rPr sz="1250" dirty="0">
                <a:solidFill>
                  <a:srgbClr val="00517E"/>
                </a:solidFill>
                <a:latin typeface="Calibri"/>
                <a:cs typeface="Calibri"/>
              </a:rPr>
              <a:t>including  </a:t>
            </a:r>
            <a:r>
              <a:rPr sz="1250" spc="5" dirty="0">
                <a:solidFill>
                  <a:srgbClr val="00517E"/>
                </a:solidFill>
                <a:latin typeface="Calibri"/>
                <a:cs typeface="Calibri"/>
              </a:rPr>
              <a:t>training, </a:t>
            </a:r>
            <a:r>
              <a:rPr sz="1250" spc="15" dirty="0">
                <a:solidFill>
                  <a:srgbClr val="00517E"/>
                </a:solidFill>
                <a:latin typeface="Calibri"/>
                <a:cs typeface="Calibri"/>
              </a:rPr>
              <a:t>just </a:t>
            </a:r>
            <a:r>
              <a:rPr sz="1250" spc="-20" dirty="0">
                <a:solidFill>
                  <a:srgbClr val="00517E"/>
                </a:solidFill>
                <a:latin typeface="Calibri"/>
                <a:cs typeface="Calibri"/>
              </a:rPr>
              <a:t>the  </a:t>
            </a:r>
            <a:r>
              <a:rPr sz="1250" spc="10" dirty="0">
                <a:solidFill>
                  <a:srgbClr val="00517E"/>
                </a:solidFill>
                <a:latin typeface="Calibri"/>
                <a:cs typeface="Calibri"/>
              </a:rPr>
              <a:t>year and </a:t>
            </a:r>
            <a:r>
              <a:rPr sz="1250" dirty="0">
                <a:solidFill>
                  <a:srgbClr val="00517E"/>
                </a:solidFill>
                <a:latin typeface="Calibri"/>
                <a:cs typeface="Calibri"/>
              </a:rPr>
              <a:t>course  </a:t>
            </a:r>
            <a:r>
              <a:rPr sz="1250" spc="5" dirty="0">
                <a:solidFill>
                  <a:srgbClr val="00517E"/>
                </a:solidFill>
                <a:latin typeface="Calibri"/>
                <a:cs typeface="Calibri"/>
              </a:rPr>
              <a:t>title </a:t>
            </a:r>
            <a:r>
              <a:rPr sz="1250" dirty="0">
                <a:solidFill>
                  <a:srgbClr val="00517E"/>
                </a:solidFill>
                <a:latin typeface="Calibri"/>
                <a:cs typeface="Calibri"/>
              </a:rPr>
              <a:t>are</a:t>
            </a:r>
            <a:r>
              <a:rPr sz="1250" spc="35" dirty="0">
                <a:solidFill>
                  <a:srgbClr val="00517E"/>
                </a:solidFill>
                <a:latin typeface="Calibri"/>
                <a:cs typeface="Calibri"/>
              </a:rPr>
              <a:t> </a:t>
            </a:r>
            <a:r>
              <a:rPr sz="1250" spc="-5" dirty="0">
                <a:solidFill>
                  <a:srgbClr val="00517E"/>
                </a:solidFill>
                <a:latin typeface="Calibri"/>
                <a:cs typeface="Calibri"/>
              </a:rPr>
              <a:t>needed.</a:t>
            </a:r>
            <a:endParaRPr sz="1250" dirty="0">
              <a:latin typeface="Calibri"/>
              <a:cs typeface="Calibri"/>
            </a:endParaRPr>
          </a:p>
        </p:txBody>
      </p:sp>
      <p:sp>
        <p:nvSpPr>
          <p:cNvPr id="14" name="object 14"/>
          <p:cNvSpPr/>
          <p:nvPr/>
        </p:nvSpPr>
        <p:spPr>
          <a:xfrm>
            <a:off x="8387080" y="3439159"/>
            <a:ext cx="497840" cy="2529840"/>
          </a:xfrm>
          <a:custGeom>
            <a:avLst/>
            <a:gdLst/>
            <a:ahLst/>
            <a:cxnLst/>
            <a:rect l="l" t="t" r="r" b="b"/>
            <a:pathLst>
              <a:path w="497840" h="2529840">
                <a:moveTo>
                  <a:pt x="0" y="0"/>
                </a:moveTo>
                <a:lnTo>
                  <a:pt x="78679" y="2115"/>
                </a:lnTo>
                <a:lnTo>
                  <a:pt x="147010" y="8006"/>
                </a:lnTo>
                <a:lnTo>
                  <a:pt x="200893" y="16988"/>
                </a:lnTo>
                <a:lnTo>
                  <a:pt x="248920" y="41490"/>
                </a:lnTo>
                <a:lnTo>
                  <a:pt x="248920" y="1223429"/>
                </a:lnTo>
                <a:lnTo>
                  <a:pt x="261609" y="1236541"/>
                </a:lnTo>
                <a:lnTo>
                  <a:pt x="296946" y="1247931"/>
                </a:lnTo>
                <a:lnTo>
                  <a:pt x="350829" y="1256913"/>
                </a:lnTo>
                <a:lnTo>
                  <a:pt x="419160" y="1262804"/>
                </a:lnTo>
                <a:lnTo>
                  <a:pt x="497840" y="1264920"/>
                </a:lnTo>
                <a:lnTo>
                  <a:pt x="419160" y="1267035"/>
                </a:lnTo>
                <a:lnTo>
                  <a:pt x="350829" y="1272926"/>
                </a:lnTo>
                <a:lnTo>
                  <a:pt x="296946" y="1281908"/>
                </a:lnTo>
                <a:lnTo>
                  <a:pt x="261609" y="1293298"/>
                </a:lnTo>
                <a:lnTo>
                  <a:pt x="248920" y="1306410"/>
                </a:lnTo>
                <a:lnTo>
                  <a:pt x="248920" y="2488349"/>
                </a:lnTo>
                <a:lnTo>
                  <a:pt x="236230" y="2501461"/>
                </a:lnTo>
                <a:lnTo>
                  <a:pt x="200893" y="2512851"/>
                </a:lnTo>
                <a:lnTo>
                  <a:pt x="147010" y="2521833"/>
                </a:lnTo>
                <a:lnTo>
                  <a:pt x="78679" y="2527724"/>
                </a:lnTo>
                <a:lnTo>
                  <a:pt x="0" y="2529840"/>
                </a:lnTo>
              </a:path>
            </a:pathLst>
          </a:custGeom>
          <a:ln w="10172">
            <a:solidFill>
              <a:srgbClr val="4471C4"/>
            </a:solidFill>
          </a:ln>
        </p:spPr>
        <p:txBody>
          <a:bodyPr wrap="square" lIns="0" tIns="0" rIns="0" bIns="0" rtlCol="0"/>
          <a:lstStyle/>
          <a:p>
            <a:endParaRPr dirty="0"/>
          </a:p>
        </p:txBody>
      </p:sp>
      <p:sp>
        <p:nvSpPr>
          <p:cNvPr id="15" name="object 15"/>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15</a:t>
            </a:fld>
            <a:endParaRPr sz="1200" dirty="0">
              <a:latin typeface="Calibri"/>
              <a:cs typeface="Calibri"/>
            </a:endParaRPr>
          </a:p>
        </p:txBody>
      </p:sp>
    </p:spTree>
    <p:extLst>
      <p:ext uri="{BB962C8B-B14F-4D97-AF65-F5344CB8AC3E}">
        <p14:creationId xmlns:p14="http://schemas.microsoft.com/office/powerpoint/2010/main" val="336878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923766"/>
            <a:ext cx="10005694" cy="628377"/>
          </a:xfrm>
          <a:prstGeom prst="rect">
            <a:avLst/>
          </a:prstGeom>
        </p:spPr>
        <p:txBody>
          <a:bodyPr vert="horz" wrap="square" lIns="0" tIns="12700" rIns="0" bIns="0" rtlCol="0">
            <a:spAutoFit/>
          </a:bodyPr>
          <a:lstStyle/>
          <a:p>
            <a:pPr marL="12700">
              <a:lnSpc>
                <a:spcPct val="100000"/>
              </a:lnSpc>
              <a:spcBef>
                <a:spcPts val="100"/>
              </a:spcBef>
            </a:pPr>
            <a:r>
              <a:rPr lang="en-US" spc="5" dirty="0"/>
              <a:t>Step 6--</a:t>
            </a:r>
            <a:r>
              <a:rPr spc="5" dirty="0"/>
              <a:t>Job </a:t>
            </a:r>
            <a:r>
              <a:rPr spc="-5" dirty="0"/>
              <a:t>Announcements </a:t>
            </a:r>
            <a:r>
              <a:rPr dirty="0"/>
              <a:t>&amp; </a:t>
            </a:r>
            <a:r>
              <a:rPr spc="-5" dirty="0"/>
              <a:t>Applying </a:t>
            </a:r>
            <a:r>
              <a:rPr spc="-20" dirty="0"/>
              <a:t>to</a:t>
            </a:r>
            <a:r>
              <a:rPr spc="-180" dirty="0"/>
              <a:t> </a:t>
            </a:r>
            <a:r>
              <a:rPr spc="5" dirty="0"/>
              <a:t>Jobs</a:t>
            </a:r>
          </a:p>
        </p:txBody>
      </p:sp>
      <p:sp>
        <p:nvSpPr>
          <p:cNvPr id="3" name="object 3"/>
          <p:cNvSpPr/>
          <p:nvPr/>
        </p:nvSpPr>
        <p:spPr>
          <a:xfrm>
            <a:off x="2834639" y="1778000"/>
            <a:ext cx="6177280" cy="111760"/>
          </a:xfrm>
          <a:custGeom>
            <a:avLst/>
            <a:gdLst/>
            <a:ahLst/>
            <a:cxnLst/>
            <a:rect l="l" t="t" r="r" b="b"/>
            <a:pathLst>
              <a:path w="6177280" h="111760">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sp>
        <p:nvSpPr>
          <p:cNvPr id="4" name="object 4"/>
          <p:cNvSpPr/>
          <p:nvPr/>
        </p:nvSpPr>
        <p:spPr>
          <a:xfrm>
            <a:off x="1969442" y="2228106"/>
            <a:ext cx="5291286" cy="4117342"/>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7864311" y="2625485"/>
            <a:ext cx="2025014" cy="1996439"/>
          </a:xfrm>
          <a:prstGeom prst="rect">
            <a:avLst/>
          </a:prstGeom>
        </p:spPr>
        <p:txBody>
          <a:bodyPr vert="horz" wrap="square" lIns="0" tIns="11430" rIns="0" bIns="0" rtlCol="0">
            <a:spAutoFit/>
          </a:bodyPr>
          <a:lstStyle/>
          <a:p>
            <a:pPr marL="489584">
              <a:lnSpc>
                <a:spcPct val="100000"/>
              </a:lnSpc>
              <a:spcBef>
                <a:spcPts val="90"/>
              </a:spcBef>
            </a:pPr>
            <a:r>
              <a:rPr sz="1850" b="0" spc="30" dirty="0">
                <a:solidFill>
                  <a:srgbClr val="FF0000"/>
                </a:solidFill>
                <a:latin typeface="Calibri Light"/>
                <a:cs typeface="Calibri Light"/>
              </a:rPr>
              <a:t>Pay</a:t>
            </a:r>
            <a:r>
              <a:rPr sz="1850" b="0" spc="-200" dirty="0">
                <a:solidFill>
                  <a:srgbClr val="FF0000"/>
                </a:solidFill>
                <a:latin typeface="Calibri Light"/>
                <a:cs typeface="Calibri Light"/>
              </a:rPr>
              <a:t> </a:t>
            </a:r>
            <a:r>
              <a:rPr sz="1850" b="0" spc="-40" dirty="0">
                <a:solidFill>
                  <a:srgbClr val="FF0000"/>
                </a:solidFill>
                <a:latin typeface="Calibri Light"/>
                <a:cs typeface="Calibri Light"/>
              </a:rPr>
              <a:t>Attention!</a:t>
            </a:r>
            <a:endParaRPr sz="1850" dirty="0">
              <a:latin typeface="Calibri Light"/>
              <a:cs typeface="Calibri Light"/>
            </a:endParaRPr>
          </a:p>
          <a:p>
            <a:pPr>
              <a:lnSpc>
                <a:spcPct val="100000"/>
              </a:lnSpc>
              <a:spcBef>
                <a:spcPts val="20"/>
              </a:spcBef>
            </a:pPr>
            <a:endParaRPr sz="1450" dirty="0">
              <a:latin typeface="Calibri Light"/>
              <a:cs typeface="Calibri Light"/>
            </a:endParaRPr>
          </a:p>
          <a:p>
            <a:pPr marL="358140" indent="-345440">
              <a:lnSpc>
                <a:spcPct val="100000"/>
              </a:lnSpc>
              <a:buFont typeface="Arial"/>
              <a:buChar char="•"/>
              <a:tabLst>
                <a:tab pos="357505" algn="l"/>
                <a:tab pos="358140" algn="l"/>
              </a:tabLst>
            </a:pPr>
            <a:r>
              <a:rPr sz="1600" b="0" spc="-15" dirty="0">
                <a:solidFill>
                  <a:srgbClr val="676968"/>
                </a:solidFill>
                <a:latin typeface="Calibri Light"/>
                <a:cs typeface="Calibri Light"/>
              </a:rPr>
              <a:t>Location(s)</a:t>
            </a:r>
            <a:endParaRPr sz="1600" dirty="0">
              <a:latin typeface="Calibri Light"/>
              <a:cs typeface="Calibri Light"/>
            </a:endParaRPr>
          </a:p>
          <a:p>
            <a:pPr marL="358140" indent="-345440">
              <a:lnSpc>
                <a:spcPct val="100000"/>
              </a:lnSpc>
              <a:buFont typeface="Arial"/>
              <a:buChar char="•"/>
              <a:tabLst>
                <a:tab pos="357505" algn="l"/>
                <a:tab pos="358140" algn="l"/>
              </a:tabLst>
            </a:pPr>
            <a:r>
              <a:rPr sz="1600" b="0" spc="-20" dirty="0">
                <a:solidFill>
                  <a:srgbClr val="676968"/>
                </a:solidFill>
                <a:latin typeface="Calibri Light"/>
                <a:cs typeface="Calibri Light"/>
              </a:rPr>
              <a:t>Work</a:t>
            </a:r>
            <a:r>
              <a:rPr sz="1600" b="0" spc="-40" dirty="0">
                <a:solidFill>
                  <a:srgbClr val="676968"/>
                </a:solidFill>
                <a:latin typeface="Calibri Light"/>
                <a:cs typeface="Calibri Light"/>
              </a:rPr>
              <a:t> </a:t>
            </a:r>
            <a:r>
              <a:rPr sz="1600" b="0" spc="-10" dirty="0">
                <a:solidFill>
                  <a:srgbClr val="676968"/>
                </a:solidFill>
                <a:latin typeface="Calibri Light"/>
                <a:cs typeface="Calibri Light"/>
              </a:rPr>
              <a:t>schedule</a:t>
            </a:r>
            <a:endParaRPr sz="1600" dirty="0">
              <a:latin typeface="Calibri Light"/>
              <a:cs typeface="Calibri Light"/>
            </a:endParaRPr>
          </a:p>
          <a:p>
            <a:pPr marL="358140" indent="-345440">
              <a:lnSpc>
                <a:spcPct val="100000"/>
              </a:lnSpc>
              <a:buFont typeface="Arial"/>
              <a:buChar char="•"/>
              <a:tabLst>
                <a:tab pos="357505" algn="l"/>
                <a:tab pos="358140" algn="l"/>
              </a:tabLst>
            </a:pPr>
            <a:r>
              <a:rPr sz="1600" b="0" spc="-10" dirty="0">
                <a:solidFill>
                  <a:srgbClr val="676968"/>
                </a:solidFill>
                <a:latin typeface="Calibri Light"/>
                <a:cs typeface="Calibri Light"/>
              </a:rPr>
              <a:t>Open</a:t>
            </a:r>
            <a:r>
              <a:rPr sz="1600" b="0" dirty="0">
                <a:solidFill>
                  <a:srgbClr val="676968"/>
                </a:solidFill>
                <a:latin typeface="Calibri Light"/>
                <a:cs typeface="Calibri Light"/>
              </a:rPr>
              <a:t> </a:t>
            </a:r>
            <a:r>
              <a:rPr sz="1600" b="0" spc="-20" dirty="0">
                <a:solidFill>
                  <a:srgbClr val="676968"/>
                </a:solidFill>
                <a:latin typeface="Calibri Light"/>
                <a:cs typeface="Calibri Light"/>
              </a:rPr>
              <a:t>period</a:t>
            </a:r>
            <a:endParaRPr sz="1600" dirty="0">
              <a:latin typeface="Calibri Light"/>
              <a:cs typeface="Calibri Light"/>
            </a:endParaRPr>
          </a:p>
          <a:p>
            <a:pPr marL="358140" indent="-345440">
              <a:lnSpc>
                <a:spcPct val="100000"/>
              </a:lnSpc>
              <a:buFont typeface="Arial"/>
              <a:buChar char="•"/>
              <a:tabLst>
                <a:tab pos="357505" algn="l"/>
                <a:tab pos="358140" algn="l"/>
              </a:tabLst>
            </a:pPr>
            <a:r>
              <a:rPr sz="1600" b="0" spc="-15" dirty="0">
                <a:solidFill>
                  <a:srgbClr val="676968"/>
                </a:solidFill>
                <a:latin typeface="Calibri Light"/>
                <a:cs typeface="Calibri Light"/>
              </a:rPr>
              <a:t>Travel</a:t>
            </a:r>
            <a:r>
              <a:rPr sz="1600" b="0" spc="-160" dirty="0">
                <a:solidFill>
                  <a:srgbClr val="676968"/>
                </a:solidFill>
                <a:latin typeface="Calibri Light"/>
                <a:cs typeface="Calibri Light"/>
              </a:rPr>
              <a:t> </a:t>
            </a:r>
            <a:r>
              <a:rPr sz="1600" b="0" spc="-15" dirty="0">
                <a:solidFill>
                  <a:srgbClr val="676968"/>
                </a:solidFill>
                <a:latin typeface="Calibri Light"/>
                <a:cs typeface="Calibri Light"/>
              </a:rPr>
              <a:t>required</a:t>
            </a:r>
            <a:endParaRPr sz="1600" dirty="0">
              <a:latin typeface="Calibri Light"/>
              <a:cs typeface="Calibri Light"/>
            </a:endParaRPr>
          </a:p>
          <a:p>
            <a:pPr marL="358140" marR="5080" indent="-345440">
              <a:lnSpc>
                <a:spcPct val="100000"/>
              </a:lnSpc>
              <a:buFont typeface="Arial"/>
              <a:buChar char="•"/>
              <a:tabLst>
                <a:tab pos="357505" algn="l"/>
                <a:tab pos="358140" algn="l"/>
              </a:tabLst>
            </a:pPr>
            <a:r>
              <a:rPr sz="1600" b="0" spc="-10" dirty="0">
                <a:solidFill>
                  <a:srgbClr val="676968"/>
                </a:solidFill>
                <a:latin typeface="Calibri Light"/>
                <a:cs typeface="Calibri Light"/>
              </a:rPr>
              <a:t>Relocation expenses  </a:t>
            </a:r>
            <a:r>
              <a:rPr sz="1600" b="0" spc="-15" dirty="0">
                <a:solidFill>
                  <a:srgbClr val="676968"/>
                </a:solidFill>
                <a:latin typeface="Calibri Light"/>
                <a:cs typeface="Calibri Light"/>
              </a:rPr>
              <a:t>authorized</a:t>
            </a:r>
            <a:endParaRPr sz="1600" dirty="0">
              <a:latin typeface="Calibri Light"/>
              <a:cs typeface="Calibri Light"/>
            </a:endParaRPr>
          </a:p>
        </p:txBody>
      </p:sp>
      <p:grpSp>
        <p:nvGrpSpPr>
          <p:cNvPr id="6" name="object 6"/>
          <p:cNvGrpSpPr/>
          <p:nvPr/>
        </p:nvGrpSpPr>
        <p:grpSpPr>
          <a:xfrm>
            <a:off x="8046402" y="5455596"/>
            <a:ext cx="1595755" cy="569595"/>
            <a:chOff x="8046402" y="5455596"/>
            <a:chExt cx="1595755" cy="569595"/>
          </a:xfrm>
        </p:grpSpPr>
        <p:sp>
          <p:nvSpPr>
            <p:cNvPr id="7" name="object 7"/>
            <p:cNvSpPr/>
            <p:nvPr/>
          </p:nvSpPr>
          <p:spPr>
            <a:xfrm>
              <a:off x="8051800" y="5460993"/>
              <a:ext cx="1584960" cy="558800"/>
            </a:xfrm>
            <a:custGeom>
              <a:avLst/>
              <a:gdLst/>
              <a:ahLst/>
              <a:cxnLst/>
              <a:rect l="l" t="t" r="r" b="b"/>
              <a:pathLst>
                <a:path w="1584959" h="558800">
                  <a:moveTo>
                    <a:pt x="1491818" y="0"/>
                  </a:moveTo>
                  <a:lnTo>
                    <a:pt x="93129" y="0"/>
                  </a:lnTo>
                  <a:lnTo>
                    <a:pt x="56878" y="7320"/>
                  </a:lnTo>
                  <a:lnTo>
                    <a:pt x="27276" y="27282"/>
                  </a:lnTo>
                  <a:lnTo>
                    <a:pt x="7318" y="56889"/>
                  </a:lnTo>
                  <a:lnTo>
                    <a:pt x="0" y="93141"/>
                  </a:lnTo>
                  <a:lnTo>
                    <a:pt x="0" y="465670"/>
                  </a:lnTo>
                  <a:lnTo>
                    <a:pt x="7318" y="501921"/>
                  </a:lnTo>
                  <a:lnTo>
                    <a:pt x="27276" y="531523"/>
                  </a:lnTo>
                  <a:lnTo>
                    <a:pt x="56878" y="551481"/>
                  </a:lnTo>
                  <a:lnTo>
                    <a:pt x="93129" y="558799"/>
                  </a:lnTo>
                  <a:lnTo>
                    <a:pt x="1491818" y="558799"/>
                  </a:lnTo>
                  <a:lnTo>
                    <a:pt x="1528076" y="551481"/>
                  </a:lnTo>
                  <a:lnTo>
                    <a:pt x="1557681" y="531523"/>
                  </a:lnTo>
                  <a:lnTo>
                    <a:pt x="1577641" y="501921"/>
                  </a:lnTo>
                  <a:lnTo>
                    <a:pt x="1584960" y="465670"/>
                  </a:lnTo>
                  <a:lnTo>
                    <a:pt x="1584960" y="93141"/>
                  </a:lnTo>
                  <a:lnTo>
                    <a:pt x="1577641" y="56889"/>
                  </a:lnTo>
                  <a:lnTo>
                    <a:pt x="1557681" y="27282"/>
                  </a:lnTo>
                  <a:lnTo>
                    <a:pt x="1528076" y="7320"/>
                  </a:lnTo>
                  <a:lnTo>
                    <a:pt x="1491818" y="0"/>
                  </a:lnTo>
                  <a:close/>
                </a:path>
              </a:pathLst>
            </a:custGeom>
            <a:solidFill>
              <a:srgbClr val="DAE2F3"/>
            </a:solidFill>
          </p:spPr>
          <p:txBody>
            <a:bodyPr wrap="square" lIns="0" tIns="0" rIns="0" bIns="0" rtlCol="0"/>
            <a:lstStyle/>
            <a:p>
              <a:endParaRPr dirty="0"/>
            </a:p>
          </p:txBody>
        </p:sp>
        <p:sp>
          <p:nvSpPr>
            <p:cNvPr id="8" name="object 8"/>
            <p:cNvSpPr/>
            <p:nvPr/>
          </p:nvSpPr>
          <p:spPr>
            <a:xfrm>
              <a:off x="8051800" y="5460993"/>
              <a:ext cx="1584960" cy="558800"/>
            </a:xfrm>
            <a:custGeom>
              <a:avLst/>
              <a:gdLst/>
              <a:ahLst/>
              <a:cxnLst/>
              <a:rect l="l" t="t" r="r" b="b"/>
              <a:pathLst>
                <a:path w="1584959" h="558800">
                  <a:moveTo>
                    <a:pt x="0" y="93141"/>
                  </a:moveTo>
                  <a:lnTo>
                    <a:pt x="7318" y="56889"/>
                  </a:lnTo>
                  <a:lnTo>
                    <a:pt x="27276" y="27282"/>
                  </a:lnTo>
                  <a:lnTo>
                    <a:pt x="56878" y="7320"/>
                  </a:lnTo>
                  <a:lnTo>
                    <a:pt x="93129" y="0"/>
                  </a:lnTo>
                  <a:lnTo>
                    <a:pt x="1491818" y="0"/>
                  </a:lnTo>
                  <a:lnTo>
                    <a:pt x="1528076" y="7320"/>
                  </a:lnTo>
                  <a:lnTo>
                    <a:pt x="1557681" y="27282"/>
                  </a:lnTo>
                  <a:lnTo>
                    <a:pt x="1577641" y="56889"/>
                  </a:lnTo>
                  <a:lnTo>
                    <a:pt x="1584960" y="93141"/>
                  </a:lnTo>
                  <a:lnTo>
                    <a:pt x="1584960" y="465670"/>
                  </a:lnTo>
                  <a:lnTo>
                    <a:pt x="1577641" y="501921"/>
                  </a:lnTo>
                  <a:lnTo>
                    <a:pt x="1557681" y="531523"/>
                  </a:lnTo>
                  <a:lnTo>
                    <a:pt x="1528076" y="551481"/>
                  </a:lnTo>
                  <a:lnTo>
                    <a:pt x="1491818" y="558799"/>
                  </a:lnTo>
                  <a:lnTo>
                    <a:pt x="93129" y="558799"/>
                  </a:lnTo>
                  <a:lnTo>
                    <a:pt x="56878" y="551481"/>
                  </a:lnTo>
                  <a:lnTo>
                    <a:pt x="27276" y="531523"/>
                  </a:lnTo>
                  <a:lnTo>
                    <a:pt x="7318" y="501921"/>
                  </a:lnTo>
                  <a:lnTo>
                    <a:pt x="0" y="465670"/>
                  </a:lnTo>
                  <a:lnTo>
                    <a:pt x="0" y="93141"/>
                  </a:lnTo>
                  <a:close/>
                </a:path>
              </a:pathLst>
            </a:custGeom>
            <a:ln w="10172">
              <a:solidFill>
                <a:srgbClr val="2E528F"/>
              </a:solidFill>
            </a:ln>
          </p:spPr>
          <p:txBody>
            <a:bodyPr wrap="square" lIns="0" tIns="0" rIns="0" bIns="0" rtlCol="0"/>
            <a:lstStyle/>
            <a:p>
              <a:endParaRPr dirty="0"/>
            </a:p>
          </p:txBody>
        </p:sp>
      </p:grpSp>
      <p:sp>
        <p:nvSpPr>
          <p:cNvPr id="9" name="object 9"/>
          <p:cNvSpPr txBox="1"/>
          <p:nvPr/>
        </p:nvSpPr>
        <p:spPr>
          <a:xfrm>
            <a:off x="8148404" y="5596080"/>
            <a:ext cx="1384300" cy="257175"/>
          </a:xfrm>
          <a:prstGeom prst="rect">
            <a:avLst/>
          </a:prstGeom>
        </p:spPr>
        <p:txBody>
          <a:bodyPr vert="horz" wrap="square" lIns="0" tIns="15240" rIns="0" bIns="0" rtlCol="0">
            <a:spAutoFit/>
          </a:bodyPr>
          <a:lstStyle/>
          <a:p>
            <a:pPr marL="12700">
              <a:lnSpc>
                <a:spcPct val="100000"/>
              </a:lnSpc>
              <a:spcBef>
                <a:spcPts val="120"/>
              </a:spcBef>
            </a:pPr>
            <a:r>
              <a:rPr sz="1500" spc="-10" dirty="0">
                <a:latin typeface="Calibri"/>
                <a:cs typeface="Calibri"/>
              </a:rPr>
              <a:t>Click </a:t>
            </a:r>
            <a:r>
              <a:rPr sz="1500" spc="5" dirty="0">
                <a:latin typeface="Calibri"/>
                <a:cs typeface="Calibri"/>
              </a:rPr>
              <a:t>when</a:t>
            </a:r>
            <a:r>
              <a:rPr sz="1500" spc="-65" dirty="0">
                <a:latin typeface="Calibri"/>
                <a:cs typeface="Calibri"/>
              </a:rPr>
              <a:t> </a:t>
            </a:r>
            <a:r>
              <a:rPr sz="1500" spc="-5" dirty="0">
                <a:latin typeface="Calibri"/>
                <a:cs typeface="Calibri"/>
              </a:rPr>
              <a:t>ready.</a:t>
            </a:r>
            <a:endParaRPr sz="1500" dirty="0">
              <a:latin typeface="Calibri"/>
              <a:cs typeface="Calibri"/>
            </a:endParaRPr>
          </a:p>
        </p:txBody>
      </p:sp>
      <p:grpSp>
        <p:nvGrpSpPr>
          <p:cNvPr id="10" name="object 10"/>
          <p:cNvGrpSpPr/>
          <p:nvPr/>
        </p:nvGrpSpPr>
        <p:grpSpPr>
          <a:xfrm>
            <a:off x="7179420" y="4621277"/>
            <a:ext cx="877569" cy="1120775"/>
            <a:chOff x="7179420" y="4621277"/>
            <a:chExt cx="877569" cy="1120775"/>
          </a:xfrm>
        </p:grpSpPr>
        <p:sp>
          <p:nvSpPr>
            <p:cNvPr id="11" name="object 11"/>
            <p:cNvSpPr/>
            <p:nvPr/>
          </p:nvSpPr>
          <p:spPr>
            <a:xfrm>
              <a:off x="7185770" y="4627632"/>
              <a:ext cx="864869" cy="1108075"/>
            </a:xfrm>
            <a:custGeom>
              <a:avLst/>
              <a:gdLst/>
              <a:ahLst/>
              <a:cxnLst/>
              <a:rect l="l" t="t" r="r" b="b"/>
              <a:pathLst>
                <a:path w="864870" h="1108075">
                  <a:moveTo>
                    <a:pt x="864438" y="1107935"/>
                  </a:moveTo>
                  <a:lnTo>
                    <a:pt x="0" y="0"/>
                  </a:lnTo>
                </a:path>
              </a:pathLst>
            </a:custGeom>
            <a:ln w="12700">
              <a:solidFill>
                <a:srgbClr val="4471C4"/>
              </a:solidFill>
            </a:ln>
          </p:spPr>
          <p:txBody>
            <a:bodyPr wrap="square" lIns="0" tIns="0" rIns="0" bIns="0" rtlCol="0"/>
            <a:lstStyle/>
            <a:p>
              <a:endParaRPr dirty="0"/>
            </a:p>
          </p:txBody>
        </p:sp>
        <p:sp>
          <p:nvSpPr>
            <p:cNvPr id="12" name="object 12"/>
            <p:cNvSpPr/>
            <p:nvPr/>
          </p:nvSpPr>
          <p:spPr>
            <a:xfrm>
              <a:off x="7185775" y="4627627"/>
              <a:ext cx="81915" cy="87630"/>
            </a:xfrm>
            <a:custGeom>
              <a:avLst/>
              <a:gdLst/>
              <a:ahLst/>
              <a:cxnLst/>
              <a:rect l="l" t="t" r="r" b="b"/>
              <a:pathLst>
                <a:path w="81915" h="87629">
                  <a:moveTo>
                    <a:pt x="11823" y="87426"/>
                  </a:moveTo>
                  <a:lnTo>
                    <a:pt x="0" y="0"/>
                  </a:lnTo>
                  <a:lnTo>
                    <a:pt x="81915" y="32740"/>
                  </a:lnTo>
                </a:path>
              </a:pathLst>
            </a:custGeom>
            <a:ln w="12700">
              <a:solidFill>
                <a:srgbClr val="4471C4"/>
              </a:solidFill>
            </a:ln>
          </p:spPr>
          <p:txBody>
            <a:bodyPr wrap="square" lIns="0" tIns="0" rIns="0" bIns="0" rtlCol="0"/>
            <a:lstStyle/>
            <a:p>
              <a:endParaRPr dirty="0"/>
            </a:p>
          </p:txBody>
        </p:sp>
      </p:grpSp>
      <p:sp>
        <p:nvSpPr>
          <p:cNvPr id="13" name="object 13"/>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16</a:t>
            </a:fld>
            <a:endParaRPr sz="12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649446"/>
            <a:ext cx="8001000" cy="628377"/>
          </a:xfrm>
          <a:prstGeom prst="rect">
            <a:avLst/>
          </a:prstGeom>
        </p:spPr>
        <p:txBody>
          <a:bodyPr vert="horz" wrap="square" lIns="0" tIns="12700" rIns="0" bIns="0" rtlCol="0">
            <a:spAutoFit/>
          </a:bodyPr>
          <a:lstStyle/>
          <a:p>
            <a:pPr marL="12700">
              <a:lnSpc>
                <a:spcPct val="100000"/>
              </a:lnSpc>
              <a:spcBef>
                <a:spcPts val="100"/>
              </a:spcBef>
            </a:pPr>
            <a:r>
              <a:rPr lang="en-US" spc="5" dirty="0"/>
              <a:t>Step 6 </a:t>
            </a:r>
            <a:r>
              <a:rPr lang="en-US" sz="2800" spc="5" dirty="0"/>
              <a:t>(cont.)--</a:t>
            </a:r>
            <a:r>
              <a:rPr spc="5" dirty="0"/>
              <a:t>Submit </a:t>
            </a:r>
            <a:r>
              <a:rPr spc="-95" dirty="0"/>
              <a:t>Your</a:t>
            </a:r>
            <a:r>
              <a:rPr spc="-50" dirty="0"/>
              <a:t> </a:t>
            </a:r>
            <a:r>
              <a:rPr spc="-10" dirty="0"/>
              <a:t>Application</a:t>
            </a:r>
          </a:p>
        </p:txBody>
      </p:sp>
      <p:sp>
        <p:nvSpPr>
          <p:cNvPr id="3" name="object 3"/>
          <p:cNvSpPr/>
          <p:nvPr/>
        </p:nvSpPr>
        <p:spPr>
          <a:xfrm>
            <a:off x="2834639" y="1513839"/>
            <a:ext cx="6177280" cy="121920"/>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sp>
        <p:nvSpPr>
          <p:cNvPr id="4" name="object 4"/>
          <p:cNvSpPr/>
          <p:nvPr/>
        </p:nvSpPr>
        <p:spPr>
          <a:xfrm>
            <a:off x="3820160" y="2021840"/>
            <a:ext cx="4257039" cy="414527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17</a:t>
            </a:fld>
            <a:endParaRPr sz="12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667023"/>
            <a:ext cx="7543800" cy="628377"/>
          </a:xfrm>
          <a:prstGeom prst="rect">
            <a:avLst/>
          </a:prstGeom>
        </p:spPr>
        <p:txBody>
          <a:bodyPr vert="horz" wrap="square" lIns="0" tIns="12700" rIns="0" bIns="0" rtlCol="0">
            <a:spAutoFit/>
          </a:bodyPr>
          <a:lstStyle/>
          <a:p>
            <a:pPr marL="12700">
              <a:lnSpc>
                <a:spcPct val="100000"/>
              </a:lnSpc>
              <a:spcBef>
                <a:spcPts val="100"/>
              </a:spcBef>
            </a:pPr>
            <a:r>
              <a:rPr lang="en-US" spc="5" dirty="0"/>
              <a:t>Step 6--</a:t>
            </a:r>
            <a:r>
              <a:rPr spc="5" dirty="0"/>
              <a:t>Submit </a:t>
            </a:r>
            <a:r>
              <a:rPr spc="-95" dirty="0"/>
              <a:t>Your </a:t>
            </a:r>
            <a:r>
              <a:rPr spc="-5" dirty="0"/>
              <a:t>Application</a:t>
            </a:r>
            <a:r>
              <a:rPr spc="-25" dirty="0"/>
              <a:t> </a:t>
            </a:r>
            <a:r>
              <a:rPr sz="2250" dirty="0"/>
              <a:t>(</a:t>
            </a:r>
            <a:r>
              <a:rPr lang="en-US" sz="2250" dirty="0"/>
              <a:t>cont.</a:t>
            </a:r>
            <a:r>
              <a:rPr sz="2250" dirty="0"/>
              <a:t>)</a:t>
            </a:r>
          </a:p>
        </p:txBody>
      </p:sp>
      <p:sp>
        <p:nvSpPr>
          <p:cNvPr id="3" name="object 3"/>
          <p:cNvSpPr/>
          <p:nvPr/>
        </p:nvSpPr>
        <p:spPr>
          <a:xfrm>
            <a:off x="2834639" y="1513839"/>
            <a:ext cx="6177280" cy="121920"/>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sp>
        <p:nvSpPr>
          <p:cNvPr id="4" name="object 4"/>
          <p:cNvSpPr/>
          <p:nvPr/>
        </p:nvSpPr>
        <p:spPr>
          <a:xfrm>
            <a:off x="1747520" y="1991360"/>
            <a:ext cx="4271987" cy="4368799"/>
          </a:xfrm>
          <a:prstGeom prst="rect">
            <a:avLst/>
          </a:prstGeom>
          <a:blipFill>
            <a:blip r:embed="rId3" cstate="print"/>
            <a:stretch>
              <a:fillRect/>
            </a:stretch>
          </a:blipFill>
        </p:spPr>
        <p:txBody>
          <a:bodyPr wrap="square" lIns="0" tIns="0" rIns="0" bIns="0" rtlCol="0"/>
          <a:lstStyle/>
          <a:p>
            <a:endParaRPr dirty="0"/>
          </a:p>
        </p:txBody>
      </p:sp>
      <p:grpSp>
        <p:nvGrpSpPr>
          <p:cNvPr id="5" name="object 5"/>
          <p:cNvGrpSpPr/>
          <p:nvPr/>
        </p:nvGrpSpPr>
        <p:grpSpPr>
          <a:xfrm>
            <a:off x="6065513" y="3566153"/>
            <a:ext cx="549275" cy="315595"/>
            <a:chOff x="6065513" y="3566153"/>
            <a:chExt cx="549275" cy="315595"/>
          </a:xfrm>
        </p:grpSpPr>
        <p:sp>
          <p:nvSpPr>
            <p:cNvPr id="6" name="object 6"/>
            <p:cNvSpPr/>
            <p:nvPr/>
          </p:nvSpPr>
          <p:spPr>
            <a:xfrm>
              <a:off x="6070599" y="3571239"/>
              <a:ext cx="538480" cy="304800"/>
            </a:xfrm>
            <a:custGeom>
              <a:avLst/>
              <a:gdLst/>
              <a:ahLst/>
              <a:cxnLst/>
              <a:rect l="l" t="t" r="r" b="b"/>
              <a:pathLst>
                <a:path w="538479" h="304800">
                  <a:moveTo>
                    <a:pt x="386080" y="0"/>
                  </a:moveTo>
                  <a:lnTo>
                    <a:pt x="386080" y="76200"/>
                  </a:lnTo>
                  <a:lnTo>
                    <a:pt x="0" y="76200"/>
                  </a:lnTo>
                  <a:lnTo>
                    <a:pt x="0" y="228600"/>
                  </a:lnTo>
                  <a:lnTo>
                    <a:pt x="386080" y="228600"/>
                  </a:lnTo>
                  <a:lnTo>
                    <a:pt x="386080" y="304800"/>
                  </a:lnTo>
                  <a:lnTo>
                    <a:pt x="538480" y="152400"/>
                  </a:lnTo>
                  <a:lnTo>
                    <a:pt x="386080" y="0"/>
                  </a:lnTo>
                  <a:close/>
                </a:path>
              </a:pathLst>
            </a:custGeom>
            <a:solidFill>
              <a:srgbClr val="FF0000"/>
            </a:solidFill>
          </p:spPr>
          <p:txBody>
            <a:bodyPr wrap="square" lIns="0" tIns="0" rIns="0" bIns="0" rtlCol="0"/>
            <a:lstStyle/>
            <a:p>
              <a:endParaRPr dirty="0"/>
            </a:p>
          </p:txBody>
        </p:sp>
        <p:sp>
          <p:nvSpPr>
            <p:cNvPr id="7" name="object 7"/>
            <p:cNvSpPr/>
            <p:nvPr/>
          </p:nvSpPr>
          <p:spPr>
            <a:xfrm>
              <a:off x="6070599" y="3571239"/>
              <a:ext cx="538480" cy="304800"/>
            </a:xfrm>
            <a:custGeom>
              <a:avLst/>
              <a:gdLst/>
              <a:ahLst/>
              <a:cxnLst/>
              <a:rect l="l" t="t" r="r" b="b"/>
              <a:pathLst>
                <a:path w="538479" h="304800">
                  <a:moveTo>
                    <a:pt x="0" y="76200"/>
                  </a:moveTo>
                  <a:lnTo>
                    <a:pt x="386080" y="76200"/>
                  </a:lnTo>
                  <a:lnTo>
                    <a:pt x="386080" y="0"/>
                  </a:lnTo>
                  <a:lnTo>
                    <a:pt x="538480" y="152400"/>
                  </a:lnTo>
                  <a:lnTo>
                    <a:pt x="386080" y="304800"/>
                  </a:lnTo>
                  <a:lnTo>
                    <a:pt x="386080" y="228600"/>
                  </a:lnTo>
                  <a:lnTo>
                    <a:pt x="0" y="228600"/>
                  </a:lnTo>
                  <a:lnTo>
                    <a:pt x="0" y="76200"/>
                  </a:lnTo>
                  <a:close/>
                </a:path>
              </a:pathLst>
            </a:custGeom>
            <a:ln w="10172">
              <a:solidFill>
                <a:srgbClr val="FF0000"/>
              </a:solidFill>
            </a:ln>
          </p:spPr>
          <p:txBody>
            <a:bodyPr wrap="square" lIns="0" tIns="0" rIns="0" bIns="0" rtlCol="0"/>
            <a:lstStyle/>
            <a:p>
              <a:endParaRPr dirty="0"/>
            </a:p>
          </p:txBody>
        </p:sp>
      </p:grpSp>
      <p:sp>
        <p:nvSpPr>
          <p:cNvPr id="8" name="object 8"/>
          <p:cNvSpPr/>
          <p:nvPr/>
        </p:nvSpPr>
        <p:spPr>
          <a:xfrm>
            <a:off x="6675119" y="2021839"/>
            <a:ext cx="3767578" cy="4338320"/>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18</a:t>
            </a:fld>
            <a:endParaRPr sz="12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1" y="649446"/>
            <a:ext cx="7726678" cy="628377"/>
          </a:xfrm>
          <a:prstGeom prst="rect">
            <a:avLst/>
          </a:prstGeom>
        </p:spPr>
        <p:txBody>
          <a:bodyPr vert="horz" wrap="square" lIns="0" tIns="12700" rIns="0" bIns="0" rtlCol="0">
            <a:spAutoFit/>
          </a:bodyPr>
          <a:lstStyle/>
          <a:p>
            <a:pPr marL="12700">
              <a:lnSpc>
                <a:spcPct val="100000"/>
              </a:lnSpc>
              <a:spcBef>
                <a:spcPts val="100"/>
              </a:spcBef>
            </a:pPr>
            <a:r>
              <a:rPr lang="en-US" spc="5" dirty="0"/>
              <a:t>Step 6 </a:t>
            </a:r>
            <a:r>
              <a:rPr lang="en-US" sz="2800" dirty="0"/>
              <a:t>(cont.)</a:t>
            </a:r>
            <a:r>
              <a:rPr lang="en-US" spc="5" dirty="0"/>
              <a:t>--</a:t>
            </a:r>
            <a:r>
              <a:rPr spc="5" dirty="0"/>
              <a:t>Submit </a:t>
            </a:r>
            <a:r>
              <a:rPr spc="-95" dirty="0"/>
              <a:t>Your </a:t>
            </a:r>
            <a:r>
              <a:rPr spc="-5" dirty="0"/>
              <a:t>Application</a:t>
            </a:r>
            <a:endParaRPr sz="2250" dirty="0"/>
          </a:p>
        </p:txBody>
      </p:sp>
      <p:sp>
        <p:nvSpPr>
          <p:cNvPr id="3" name="object 3"/>
          <p:cNvSpPr/>
          <p:nvPr/>
        </p:nvSpPr>
        <p:spPr>
          <a:xfrm>
            <a:off x="2834639" y="1513839"/>
            <a:ext cx="6177280" cy="121920"/>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sp>
        <p:nvSpPr>
          <p:cNvPr id="4" name="object 4"/>
          <p:cNvSpPr/>
          <p:nvPr/>
        </p:nvSpPr>
        <p:spPr>
          <a:xfrm>
            <a:off x="2103120" y="1849120"/>
            <a:ext cx="3718559" cy="4399279"/>
          </a:xfrm>
          <a:prstGeom prst="rect">
            <a:avLst/>
          </a:prstGeom>
          <a:blipFill>
            <a:blip r:embed="rId3" cstate="print"/>
            <a:stretch>
              <a:fillRect/>
            </a:stretch>
          </a:blipFill>
        </p:spPr>
        <p:txBody>
          <a:bodyPr wrap="square" lIns="0" tIns="0" rIns="0" bIns="0" rtlCol="0"/>
          <a:lstStyle/>
          <a:p>
            <a:endParaRPr dirty="0"/>
          </a:p>
        </p:txBody>
      </p:sp>
      <p:grpSp>
        <p:nvGrpSpPr>
          <p:cNvPr id="5" name="object 5"/>
          <p:cNvGrpSpPr/>
          <p:nvPr/>
        </p:nvGrpSpPr>
        <p:grpSpPr>
          <a:xfrm>
            <a:off x="5902953" y="3698234"/>
            <a:ext cx="671195" cy="315595"/>
            <a:chOff x="5902953" y="3698234"/>
            <a:chExt cx="671195" cy="315595"/>
          </a:xfrm>
        </p:grpSpPr>
        <p:sp>
          <p:nvSpPr>
            <p:cNvPr id="6" name="object 6"/>
            <p:cNvSpPr/>
            <p:nvPr/>
          </p:nvSpPr>
          <p:spPr>
            <a:xfrm>
              <a:off x="5908039" y="3703319"/>
              <a:ext cx="660400" cy="304800"/>
            </a:xfrm>
            <a:custGeom>
              <a:avLst/>
              <a:gdLst/>
              <a:ahLst/>
              <a:cxnLst/>
              <a:rect l="l" t="t" r="r" b="b"/>
              <a:pathLst>
                <a:path w="660400" h="304800">
                  <a:moveTo>
                    <a:pt x="508000" y="0"/>
                  </a:moveTo>
                  <a:lnTo>
                    <a:pt x="508000" y="76199"/>
                  </a:lnTo>
                  <a:lnTo>
                    <a:pt x="0" y="76199"/>
                  </a:lnTo>
                  <a:lnTo>
                    <a:pt x="0" y="228599"/>
                  </a:lnTo>
                  <a:lnTo>
                    <a:pt x="508000" y="228599"/>
                  </a:lnTo>
                  <a:lnTo>
                    <a:pt x="508000" y="304799"/>
                  </a:lnTo>
                  <a:lnTo>
                    <a:pt x="660400" y="152399"/>
                  </a:lnTo>
                  <a:lnTo>
                    <a:pt x="508000" y="0"/>
                  </a:lnTo>
                  <a:close/>
                </a:path>
              </a:pathLst>
            </a:custGeom>
            <a:solidFill>
              <a:srgbClr val="FF0000"/>
            </a:solidFill>
          </p:spPr>
          <p:txBody>
            <a:bodyPr wrap="square" lIns="0" tIns="0" rIns="0" bIns="0" rtlCol="0"/>
            <a:lstStyle/>
            <a:p>
              <a:endParaRPr dirty="0"/>
            </a:p>
          </p:txBody>
        </p:sp>
        <p:sp>
          <p:nvSpPr>
            <p:cNvPr id="7" name="object 7"/>
            <p:cNvSpPr/>
            <p:nvPr/>
          </p:nvSpPr>
          <p:spPr>
            <a:xfrm>
              <a:off x="5908039" y="3703321"/>
              <a:ext cx="660400" cy="304800"/>
            </a:xfrm>
            <a:custGeom>
              <a:avLst/>
              <a:gdLst/>
              <a:ahLst/>
              <a:cxnLst/>
              <a:rect l="l" t="t" r="r" b="b"/>
              <a:pathLst>
                <a:path w="660400" h="304800">
                  <a:moveTo>
                    <a:pt x="0" y="76200"/>
                  </a:moveTo>
                  <a:lnTo>
                    <a:pt x="508000" y="76200"/>
                  </a:lnTo>
                  <a:lnTo>
                    <a:pt x="508000" y="0"/>
                  </a:lnTo>
                  <a:lnTo>
                    <a:pt x="660400" y="152400"/>
                  </a:lnTo>
                  <a:lnTo>
                    <a:pt x="508000" y="304800"/>
                  </a:lnTo>
                  <a:lnTo>
                    <a:pt x="508000" y="228600"/>
                  </a:lnTo>
                  <a:lnTo>
                    <a:pt x="0" y="228600"/>
                  </a:lnTo>
                  <a:lnTo>
                    <a:pt x="0" y="76200"/>
                  </a:lnTo>
                  <a:close/>
                </a:path>
              </a:pathLst>
            </a:custGeom>
            <a:ln w="10172">
              <a:solidFill>
                <a:srgbClr val="FF0000"/>
              </a:solidFill>
            </a:ln>
          </p:spPr>
          <p:txBody>
            <a:bodyPr wrap="square" lIns="0" tIns="0" rIns="0" bIns="0" rtlCol="0"/>
            <a:lstStyle/>
            <a:p>
              <a:endParaRPr dirty="0"/>
            </a:p>
          </p:txBody>
        </p:sp>
      </p:grpSp>
      <p:sp>
        <p:nvSpPr>
          <p:cNvPr id="8" name="object 8"/>
          <p:cNvSpPr/>
          <p:nvPr/>
        </p:nvSpPr>
        <p:spPr>
          <a:xfrm>
            <a:off x="6644640" y="1828800"/>
            <a:ext cx="3444239" cy="4338319"/>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19</a:t>
            </a:fld>
            <a:endParaRPr sz="1200" dirty="0">
              <a:latin typeface="Calibri"/>
              <a:cs typeface="Calibri"/>
            </a:endParaRPr>
          </a:p>
        </p:txBody>
      </p:sp>
      <p:sp>
        <p:nvSpPr>
          <p:cNvPr id="10" name="Oval 9">
            <a:extLst>
              <a:ext uri="{FF2B5EF4-FFF2-40B4-BE49-F238E27FC236}">
                <a16:creationId xmlns:a16="http://schemas.microsoft.com/office/drawing/2014/main" id="{7117CF0D-8502-407C-B2E0-89FC5F46D671}"/>
              </a:ext>
            </a:extLst>
          </p:cNvPr>
          <p:cNvSpPr/>
          <p:nvPr/>
        </p:nvSpPr>
        <p:spPr>
          <a:xfrm>
            <a:off x="1828800" y="2438400"/>
            <a:ext cx="1676400" cy="3581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3EA4F-A76A-4BEA-BD1D-56259C16DAD5}"/>
              </a:ext>
            </a:extLst>
          </p:cNvPr>
          <p:cNvSpPr txBox="1"/>
          <p:nvPr/>
        </p:nvSpPr>
        <p:spPr>
          <a:xfrm>
            <a:off x="152400" y="2133600"/>
            <a:ext cx="1447800" cy="4524315"/>
          </a:xfrm>
          <a:prstGeom prst="rect">
            <a:avLst/>
          </a:prstGeom>
          <a:noFill/>
        </p:spPr>
        <p:txBody>
          <a:bodyPr wrap="square" rtlCol="0">
            <a:spAutoFit/>
          </a:bodyPr>
          <a:lstStyle/>
          <a:p>
            <a:r>
              <a:rPr lang="en-US" i="1" dirty="0">
                <a:solidFill>
                  <a:srgbClr val="FF0000"/>
                </a:solidFill>
                <a:highlight>
                  <a:srgbClr val="FFFF00"/>
                </a:highlight>
              </a:rPr>
              <a:t>You can title your USAJOBs created resume for what you need—you may have up to 5 resumes saved on USAJOBS (again, OCPD recommends you build your resume on USAJOBS)</a:t>
            </a:r>
          </a:p>
        </p:txBody>
      </p:sp>
      <p:cxnSp>
        <p:nvCxnSpPr>
          <p:cNvPr id="13" name="Straight Arrow Connector 12">
            <a:extLst>
              <a:ext uri="{FF2B5EF4-FFF2-40B4-BE49-F238E27FC236}">
                <a16:creationId xmlns:a16="http://schemas.microsoft.com/office/drawing/2014/main" id="{3A5A3EBF-834F-4B3C-B514-F48549954320}"/>
              </a:ext>
            </a:extLst>
          </p:cNvPr>
          <p:cNvCxnSpPr>
            <a:endCxn id="10" idx="1"/>
          </p:cNvCxnSpPr>
          <p:nvPr/>
        </p:nvCxnSpPr>
        <p:spPr>
          <a:xfrm>
            <a:off x="1524000" y="2819400"/>
            <a:ext cx="550303" cy="143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399" y="310102"/>
            <a:ext cx="5511799" cy="689932"/>
          </a:xfrm>
          <a:prstGeom prst="rect">
            <a:avLst/>
          </a:prstGeom>
        </p:spPr>
        <p:txBody>
          <a:bodyPr vert="horz" wrap="square" lIns="0" tIns="12700" rIns="0" bIns="0" rtlCol="0">
            <a:spAutoFit/>
          </a:bodyPr>
          <a:lstStyle/>
          <a:p>
            <a:pPr marL="12700">
              <a:lnSpc>
                <a:spcPct val="100000"/>
              </a:lnSpc>
              <a:spcBef>
                <a:spcPts val="100"/>
              </a:spcBef>
            </a:pPr>
            <a:r>
              <a:rPr sz="4400" spc="-30" dirty="0"/>
              <a:t>Mastering</a:t>
            </a:r>
            <a:r>
              <a:rPr sz="4400" spc="105" dirty="0"/>
              <a:t> </a:t>
            </a:r>
            <a:r>
              <a:rPr sz="4400" spc="-5" dirty="0"/>
              <a:t>USAJOBS</a:t>
            </a:r>
            <a:endParaRPr sz="4400" dirty="0"/>
          </a:p>
        </p:txBody>
      </p:sp>
      <p:sp>
        <p:nvSpPr>
          <p:cNvPr id="3" name="object 3"/>
          <p:cNvSpPr/>
          <p:nvPr/>
        </p:nvSpPr>
        <p:spPr>
          <a:xfrm>
            <a:off x="2926079" y="1178560"/>
            <a:ext cx="6167120" cy="111760"/>
          </a:xfrm>
          <a:custGeom>
            <a:avLst/>
            <a:gdLst/>
            <a:ahLst/>
            <a:cxnLst/>
            <a:rect l="l" t="t" r="r" b="b"/>
            <a:pathLst>
              <a:path w="6167120" h="111759">
                <a:moveTo>
                  <a:pt x="6167120" y="0"/>
                </a:moveTo>
                <a:lnTo>
                  <a:pt x="0" y="0"/>
                </a:lnTo>
                <a:lnTo>
                  <a:pt x="0" y="111760"/>
                </a:lnTo>
                <a:lnTo>
                  <a:pt x="6167120" y="111760"/>
                </a:lnTo>
                <a:lnTo>
                  <a:pt x="6167120" y="0"/>
                </a:lnTo>
                <a:close/>
              </a:path>
            </a:pathLst>
          </a:custGeom>
          <a:solidFill>
            <a:srgbClr val="BE0D40"/>
          </a:solidFill>
        </p:spPr>
        <p:txBody>
          <a:bodyPr wrap="square" lIns="0" tIns="0" rIns="0" bIns="0" rtlCol="0"/>
          <a:lstStyle/>
          <a:p>
            <a:endParaRPr dirty="0"/>
          </a:p>
        </p:txBody>
      </p:sp>
      <p:sp>
        <p:nvSpPr>
          <p:cNvPr id="4" name="object 4"/>
          <p:cNvSpPr txBox="1"/>
          <p:nvPr/>
        </p:nvSpPr>
        <p:spPr>
          <a:xfrm>
            <a:off x="1974214" y="2029926"/>
            <a:ext cx="2952750" cy="3195320"/>
          </a:xfrm>
          <a:prstGeom prst="rect">
            <a:avLst/>
          </a:prstGeom>
        </p:spPr>
        <p:txBody>
          <a:bodyPr vert="horz" wrap="square" lIns="0" tIns="12700" rIns="0" bIns="0" rtlCol="0">
            <a:spAutoFit/>
          </a:bodyPr>
          <a:lstStyle/>
          <a:p>
            <a:pPr marL="297180" indent="-284480">
              <a:lnSpc>
                <a:spcPct val="100000"/>
              </a:lnSpc>
              <a:spcBef>
                <a:spcPts val="100"/>
              </a:spcBef>
              <a:buFont typeface="Arial"/>
              <a:buChar char="•"/>
              <a:tabLst>
                <a:tab pos="296545" algn="l"/>
                <a:tab pos="297180" algn="l"/>
              </a:tabLst>
            </a:pPr>
            <a:r>
              <a:rPr sz="1600" spc="15" dirty="0">
                <a:solidFill>
                  <a:srgbClr val="676968"/>
                </a:solidFill>
                <a:latin typeface="Calibri"/>
                <a:cs typeface="Calibri"/>
              </a:rPr>
              <a:t>Create/edit</a:t>
            </a:r>
            <a:r>
              <a:rPr sz="1600" spc="-225" dirty="0">
                <a:solidFill>
                  <a:srgbClr val="676968"/>
                </a:solidFill>
                <a:latin typeface="Calibri"/>
                <a:cs typeface="Calibri"/>
              </a:rPr>
              <a:t> </a:t>
            </a:r>
            <a:r>
              <a:rPr sz="1600" spc="15" dirty="0">
                <a:solidFill>
                  <a:srgbClr val="676968"/>
                </a:solidFill>
                <a:latin typeface="Calibri"/>
                <a:cs typeface="Calibri"/>
              </a:rPr>
              <a:t>your</a:t>
            </a:r>
            <a:r>
              <a:rPr sz="1600" spc="-170" dirty="0">
                <a:solidFill>
                  <a:srgbClr val="676968"/>
                </a:solidFill>
                <a:latin typeface="Calibri"/>
                <a:cs typeface="Calibri"/>
              </a:rPr>
              <a:t> </a:t>
            </a:r>
            <a:r>
              <a:rPr sz="1600" spc="15" dirty="0">
                <a:solidFill>
                  <a:srgbClr val="676968"/>
                </a:solidFill>
                <a:latin typeface="Calibri"/>
                <a:cs typeface="Calibri"/>
              </a:rPr>
              <a:t>profile</a:t>
            </a:r>
            <a:endParaRPr sz="1600" dirty="0">
              <a:latin typeface="Calibri"/>
              <a:cs typeface="Calibri"/>
            </a:endParaRPr>
          </a:p>
          <a:p>
            <a:pPr>
              <a:lnSpc>
                <a:spcPct val="100000"/>
              </a:lnSpc>
              <a:spcBef>
                <a:spcPts val="25"/>
              </a:spcBef>
              <a:buClr>
                <a:srgbClr val="676968"/>
              </a:buClr>
              <a:buFont typeface="Arial"/>
              <a:buChar char="•"/>
            </a:pPr>
            <a:endParaRPr sz="1550" dirty="0">
              <a:latin typeface="Calibri"/>
              <a:cs typeface="Calibri"/>
            </a:endParaRPr>
          </a:p>
          <a:p>
            <a:pPr marL="297180" indent="-284480">
              <a:lnSpc>
                <a:spcPct val="100000"/>
              </a:lnSpc>
              <a:buFont typeface="Arial"/>
              <a:buChar char="•"/>
              <a:tabLst>
                <a:tab pos="296545" algn="l"/>
                <a:tab pos="297180" algn="l"/>
              </a:tabLst>
            </a:pPr>
            <a:r>
              <a:rPr sz="1600" spc="20" dirty="0">
                <a:solidFill>
                  <a:srgbClr val="676968"/>
                </a:solidFill>
                <a:latin typeface="Calibri"/>
                <a:cs typeface="Calibri"/>
              </a:rPr>
              <a:t>Upload</a:t>
            </a:r>
            <a:r>
              <a:rPr sz="1600" spc="-130" dirty="0">
                <a:solidFill>
                  <a:srgbClr val="676968"/>
                </a:solidFill>
                <a:latin typeface="Calibri"/>
                <a:cs typeface="Calibri"/>
              </a:rPr>
              <a:t> </a:t>
            </a:r>
            <a:r>
              <a:rPr sz="1600" spc="15" dirty="0">
                <a:solidFill>
                  <a:srgbClr val="676968"/>
                </a:solidFill>
                <a:latin typeface="Calibri"/>
                <a:cs typeface="Calibri"/>
              </a:rPr>
              <a:t>your</a:t>
            </a:r>
            <a:r>
              <a:rPr sz="1600" spc="-155" dirty="0">
                <a:solidFill>
                  <a:srgbClr val="676968"/>
                </a:solidFill>
                <a:latin typeface="Calibri"/>
                <a:cs typeface="Calibri"/>
              </a:rPr>
              <a:t> </a:t>
            </a:r>
            <a:r>
              <a:rPr sz="1600" spc="10" dirty="0">
                <a:solidFill>
                  <a:srgbClr val="676968"/>
                </a:solidFill>
                <a:latin typeface="Calibri"/>
                <a:cs typeface="Calibri"/>
              </a:rPr>
              <a:t>résumé/CV</a:t>
            </a:r>
            <a:endParaRPr sz="1600" dirty="0">
              <a:latin typeface="Calibri"/>
              <a:cs typeface="Calibri"/>
            </a:endParaRPr>
          </a:p>
          <a:p>
            <a:pPr>
              <a:lnSpc>
                <a:spcPct val="100000"/>
              </a:lnSpc>
              <a:spcBef>
                <a:spcPts val="30"/>
              </a:spcBef>
              <a:buClr>
                <a:srgbClr val="676968"/>
              </a:buClr>
              <a:buFont typeface="Arial"/>
              <a:buChar char="•"/>
            </a:pPr>
            <a:endParaRPr sz="1550" dirty="0">
              <a:latin typeface="Calibri"/>
              <a:cs typeface="Calibri"/>
            </a:endParaRPr>
          </a:p>
          <a:p>
            <a:pPr marL="297180" marR="71120" indent="-284480">
              <a:lnSpc>
                <a:spcPct val="100000"/>
              </a:lnSpc>
              <a:buFont typeface="Arial"/>
              <a:buChar char="•"/>
              <a:tabLst>
                <a:tab pos="296545" algn="l"/>
                <a:tab pos="297180" algn="l"/>
              </a:tabLst>
            </a:pPr>
            <a:r>
              <a:rPr sz="1600" spc="10" dirty="0">
                <a:solidFill>
                  <a:srgbClr val="676968"/>
                </a:solidFill>
                <a:latin typeface="Calibri"/>
                <a:cs typeface="Calibri"/>
              </a:rPr>
              <a:t>Create</a:t>
            </a:r>
            <a:r>
              <a:rPr sz="1600" spc="-125" dirty="0">
                <a:solidFill>
                  <a:srgbClr val="676968"/>
                </a:solidFill>
                <a:latin typeface="Calibri"/>
                <a:cs typeface="Calibri"/>
              </a:rPr>
              <a:t> </a:t>
            </a:r>
            <a:r>
              <a:rPr sz="1600" spc="15" dirty="0">
                <a:solidFill>
                  <a:srgbClr val="676968"/>
                </a:solidFill>
                <a:latin typeface="Calibri"/>
                <a:cs typeface="Calibri"/>
              </a:rPr>
              <a:t>up</a:t>
            </a:r>
            <a:r>
              <a:rPr sz="1600" spc="-90" dirty="0">
                <a:solidFill>
                  <a:srgbClr val="676968"/>
                </a:solidFill>
                <a:latin typeface="Calibri"/>
                <a:cs typeface="Calibri"/>
              </a:rPr>
              <a:t> </a:t>
            </a:r>
            <a:r>
              <a:rPr sz="1600" spc="10" dirty="0">
                <a:solidFill>
                  <a:srgbClr val="676968"/>
                </a:solidFill>
                <a:latin typeface="Calibri"/>
                <a:cs typeface="Calibri"/>
              </a:rPr>
              <a:t>to</a:t>
            </a:r>
            <a:r>
              <a:rPr sz="1600" spc="-20" dirty="0">
                <a:solidFill>
                  <a:srgbClr val="676968"/>
                </a:solidFill>
                <a:latin typeface="Calibri"/>
                <a:cs typeface="Calibri"/>
              </a:rPr>
              <a:t> </a:t>
            </a:r>
            <a:r>
              <a:rPr sz="1600" spc="-10" dirty="0">
                <a:solidFill>
                  <a:srgbClr val="676968"/>
                </a:solidFill>
                <a:latin typeface="Calibri"/>
                <a:cs typeface="Calibri"/>
              </a:rPr>
              <a:t>10</a:t>
            </a:r>
            <a:r>
              <a:rPr sz="1600" spc="20" dirty="0">
                <a:solidFill>
                  <a:srgbClr val="676968"/>
                </a:solidFill>
                <a:latin typeface="Calibri"/>
                <a:cs typeface="Calibri"/>
              </a:rPr>
              <a:t> </a:t>
            </a:r>
            <a:r>
              <a:rPr sz="1600" spc="15" dirty="0">
                <a:solidFill>
                  <a:srgbClr val="676968"/>
                </a:solidFill>
                <a:latin typeface="Calibri"/>
                <a:cs typeface="Calibri"/>
              </a:rPr>
              <a:t>job</a:t>
            </a:r>
            <a:r>
              <a:rPr sz="1600" spc="-90" dirty="0">
                <a:solidFill>
                  <a:srgbClr val="676968"/>
                </a:solidFill>
                <a:latin typeface="Calibri"/>
                <a:cs typeface="Calibri"/>
              </a:rPr>
              <a:t> </a:t>
            </a:r>
            <a:r>
              <a:rPr sz="1600" dirty="0">
                <a:solidFill>
                  <a:srgbClr val="676968"/>
                </a:solidFill>
                <a:latin typeface="Calibri"/>
                <a:cs typeface="Calibri"/>
              </a:rPr>
              <a:t>searches</a:t>
            </a:r>
            <a:r>
              <a:rPr sz="1600" spc="-35" dirty="0">
                <a:solidFill>
                  <a:srgbClr val="676968"/>
                </a:solidFill>
                <a:latin typeface="Calibri"/>
                <a:cs typeface="Calibri"/>
              </a:rPr>
              <a:t> </a:t>
            </a:r>
            <a:r>
              <a:rPr sz="1600" spc="10" dirty="0">
                <a:solidFill>
                  <a:srgbClr val="676968"/>
                </a:solidFill>
                <a:latin typeface="Calibri"/>
                <a:cs typeface="Calibri"/>
              </a:rPr>
              <a:t>to  </a:t>
            </a:r>
            <a:r>
              <a:rPr sz="1600" dirty="0">
                <a:solidFill>
                  <a:srgbClr val="676968"/>
                </a:solidFill>
                <a:latin typeface="Calibri"/>
                <a:cs typeface="Calibri"/>
              </a:rPr>
              <a:t>meet </a:t>
            </a:r>
            <a:r>
              <a:rPr sz="1600" spc="15" dirty="0">
                <a:solidFill>
                  <a:srgbClr val="676968"/>
                </a:solidFill>
                <a:latin typeface="Calibri"/>
                <a:cs typeface="Calibri"/>
              </a:rPr>
              <a:t>your </a:t>
            </a:r>
            <a:r>
              <a:rPr sz="1600" spc="5" dirty="0">
                <a:solidFill>
                  <a:srgbClr val="676968"/>
                </a:solidFill>
                <a:latin typeface="Calibri"/>
                <a:cs typeface="Calibri"/>
              </a:rPr>
              <a:t>specific</a:t>
            </a:r>
            <a:r>
              <a:rPr sz="1600" spc="-250" dirty="0">
                <a:solidFill>
                  <a:srgbClr val="676968"/>
                </a:solidFill>
                <a:latin typeface="Calibri"/>
                <a:cs typeface="Calibri"/>
              </a:rPr>
              <a:t> </a:t>
            </a:r>
            <a:r>
              <a:rPr sz="1600" spc="15" dirty="0">
                <a:solidFill>
                  <a:srgbClr val="676968"/>
                </a:solidFill>
                <a:latin typeface="Calibri"/>
                <a:cs typeface="Calibri"/>
              </a:rPr>
              <a:t>needs</a:t>
            </a:r>
            <a:endParaRPr sz="1600" dirty="0">
              <a:latin typeface="Calibri"/>
              <a:cs typeface="Calibri"/>
            </a:endParaRPr>
          </a:p>
          <a:p>
            <a:pPr>
              <a:lnSpc>
                <a:spcPct val="100000"/>
              </a:lnSpc>
              <a:spcBef>
                <a:spcPts val="25"/>
              </a:spcBef>
              <a:buClr>
                <a:srgbClr val="676968"/>
              </a:buClr>
              <a:buFont typeface="Arial"/>
              <a:buChar char="•"/>
            </a:pPr>
            <a:endParaRPr sz="1550" dirty="0">
              <a:latin typeface="Calibri"/>
              <a:cs typeface="Calibri"/>
            </a:endParaRPr>
          </a:p>
          <a:p>
            <a:pPr marL="297180" indent="-284480">
              <a:lnSpc>
                <a:spcPct val="100000"/>
              </a:lnSpc>
              <a:buFont typeface="Arial"/>
              <a:buChar char="•"/>
              <a:tabLst>
                <a:tab pos="296545" algn="l"/>
                <a:tab pos="297180" algn="l"/>
              </a:tabLst>
            </a:pPr>
            <a:r>
              <a:rPr sz="1600" spc="25" dirty="0">
                <a:solidFill>
                  <a:srgbClr val="676968"/>
                </a:solidFill>
                <a:latin typeface="Calibri"/>
                <a:cs typeface="Calibri"/>
              </a:rPr>
              <a:t>Apply</a:t>
            </a:r>
            <a:r>
              <a:rPr sz="1600" spc="-135" dirty="0">
                <a:solidFill>
                  <a:srgbClr val="676968"/>
                </a:solidFill>
                <a:latin typeface="Calibri"/>
                <a:cs typeface="Calibri"/>
              </a:rPr>
              <a:t> </a:t>
            </a:r>
            <a:r>
              <a:rPr sz="1600" spc="10" dirty="0">
                <a:solidFill>
                  <a:srgbClr val="676968"/>
                </a:solidFill>
                <a:latin typeface="Calibri"/>
                <a:cs typeface="Calibri"/>
              </a:rPr>
              <a:t>to</a:t>
            </a:r>
            <a:r>
              <a:rPr sz="1600" spc="-90" dirty="0">
                <a:solidFill>
                  <a:srgbClr val="676968"/>
                </a:solidFill>
                <a:latin typeface="Calibri"/>
                <a:cs typeface="Calibri"/>
              </a:rPr>
              <a:t> </a:t>
            </a:r>
            <a:r>
              <a:rPr sz="1600" spc="20" dirty="0">
                <a:solidFill>
                  <a:srgbClr val="676968"/>
                </a:solidFill>
                <a:latin typeface="Calibri"/>
                <a:cs typeface="Calibri"/>
              </a:rPr>
              <a:t>any</a:t>
            </a:r>
            <a:r>
              <a:rPr sz="1600" spc="-55" dirty="0">
                <a:solidFill>
                  <a:srgbClr val="676968"/>
                </a:solidFill>
                <a:latin typeface="Calibri"/>
                <a:cs typeface="Calibri"/>
              </a:rPr>
              <a:t> </a:t>
            </a:r>
            <a:r>
              <a:rPr sz="1600" spc="15" dirty="0">
                <a:solidFill>
                  <a:srgbClr val="676968"/>
                </a:solidFill>
                <a:latin typeface="Calibri"/>
                <a:cs typeface="Calibri"/>
              </a:rPr>
              <a:t>job</a:t>
            </a:r>
            <a:r>
              <a:rPr sz="1600" spc="-85" dirty="0">
                <a:solidFill>
                  <a:srgbClr val="676968"/>
                </a:solidFill>
                <a:latin typeface="Calibri"/>
                <a:cs typeface="Calibri"/>
              </a:rPr>
              <a:t> </a:t>
            </a:r>
            <a:r>
              <a:rPr sz="1600" spc="10" dirty="0">
                <a:solidFill>
                  <a:srgbClr val="676968"/>
                </a:solidFill>
                <a:latin typeface="Calibri"/>
                <a:cs typeface="Calibri"/>
              </a:rPr>
              <a:t>instantly</a:t>
            </a:r>
            <a:endParaRPr sz="1600" dirty="0">
              <a:latin typeface="Calibri"/>
              <a:cs typeface="Calibri"/>
            </a:endParaRPr>
          </a:p>
          <a:p>
            <a:pPr>
              <a:lnSpc>
                <a:spcPct val="100000"/>
              </a:lnSpc>
              <a:spcBef>
                <a:spcPts val="30"/>
              </a:spcBef>
              <a:buClr>
                <a:srgbClr val="676968"/>
              </a:buClr>
              <a:buFont typeface="Arial"/>
              <a:buChar char="•"/>
            </a:pPr>
            <a:endParaRPr sz="1550" dirty="0">
              <a:latin typeface="Calibri"/>
              <a:cs typeface="Calibri"/>
            </a:endParaRPr>
          </a:p>
          <a:p>
            <a:pPr marL="297180" marR="641350" indent="-284480">
              <a:lnSpc>
                <a:spcPct val="100000"/>
              </a:lnSpc>
              <a:buFont typeface="Arial"/>
              <a:buChar char="•"/>
              <a:tabLst>
                <a:tab pos="296545" algn="l"/>
                <a:tab pos="297180" algn="l"/>
              </a:tabLst>
            </a:pPr>
            <a:r>
              <a:rPr sz="1600" dirty="0">
                <a:solidFill>
                  <a:srgbClr val="676968"/>
                </a:solidFill>
                <a:latin typeface="Calibri"/>
                <a:cs typeface="Calibri"/>
              </a:rPr>
              <a:t>Check</a:t>
            </a:r>
            <a:r>
              <a:rPr sz="1600" spc="-65" dirty="0">
                <a:solidFill>
                  <a:srgbClr val="676968"/>
                </a:solidFill>
                <a:latin typeface="Calibri"/>
                <a:cs typeface="Calibri"/>
              </a:rPr>
              <a:t> </a:t>
            </a:r>
            <a:r>
              <a:rPr sz="1600" spc="15" dirty="0">
                <a:solidFill>
                  <a:srgbClr val="676968"/>
                </a:solidFill>
                <a:latin typeface="Calibri"/>
                <a:cs typeface="Calibri"/>
              </a:rPr>
              <a:t>the</a:t>
            </a:r>
            <a:r>
              <a:rPr sz="1600" spc="-50" dirty="0">
                <a:solidFill>
                  <a:srgbClr val="676968"/>
                </a:solidFill>
                <a:latin typeface="Calibri"/>
                <a:cs typeface="Calibri"/>
              </a:rPr>
              <a:t> </a:t>
            </a:r>
            <a:r>
              <a:rPr sz="1600" spc="15" dirty="0">
                <a:solidFill>
                  <a:srgbClr val="676968"/>
                </a:solidFill>
                <a:latin typeface="Calibri"/>
                <a:cs typeface="Calibri"/>
              </a:rPr>
              <a:t>status</a:t>
            </a:r>
            <a:r>
              <a:rPr sz="1600" spc="-114" dirty="0">
                <a:solidFill>
                  <a:srgbClr val="676968"/>
                </a:solidFill>
                <a:latin typeface="Calibri"/>
                <a:cs typeface="Calibri"/>
              </a:rPr>
              <a:t> </a:t>
            </a:r>
            <a:r>
              <a:rPr sz="1600" spc="15" dirty="0">
                <a:solidFill>
                  <a:srgbClr val="676968"/>
                </a:solidFill>
                <a:latin typeface="Calibri"/>
                <a:cs typeface="Calibri"/>
              </a:rPr>
              <a:t>of</a:t>
            </a:r>
            <a:r>
              <a:rPr sz="1600" spc="-140" dirty="0">
                <a:solidFill>
                  <a:srgbClr val="676968"/>
                </a:solidFill>
                <a:latin typeface="Calibri"/>
                <a:cs typeface="Calibri"/>
              </a:rPr>
              <a:t> </a:t>
            </a:r>
            <a:r>
              <a:rPr sz="1600" spc="25" dirty="0">
                <a:solidFill>
                  <a:srgbClr val="676968"/>
                </a:solidFill>
                <a:latin typeface="Calibri"/>
                <a:cs typeface="Calibri"/>
              </a:rPr>
              <a:t>your  </a:t>
            </a:r>
            <a:r>
              <a:rPr sz="1600" spc="10" dirty="0">
                <a:solidFill>
                  <a:srgbClr val="676968"/>
                </a:solidFill>
                <a:latin typeface="Calibri"/>
                <a:cs typeface="Calibri"/>
              </a:rPr>
              <a:t>application</a:t>
            </a:r>
            <a:endParaRPr sz="1600" dirty="0">
              <a:latin typeface="Calibri"/>
              <a:cs typeface="Calibri"/>
            </a:endParaRPr>
          </a:p>
          <a:p>
            <a:pPr>
              <a:lnSpc>
                <a:spcPct val="100000"/>
              </a:lnSpc>
              <a:spcBef>
                <a:spcPts val="25"/>
              </a:spcBef>
              <a:buClr>
                <a:srgbClr val="676968"/>
              </a:buClr>
              <a:buFont typeface="Arial"/>
              <a:buChar char="•"/>
            </a:pPr>
            <a:endParaRPr sz="1550" dirty="0">
              <a:latin typeface="Calibri"/>
              <a:cs typeface="Calibri"/>
            </a:endParaRPr>
          </a:p>
          <a:p>
            <a:pPr marL="297180" indent="-284480">
              <a:lnSpc>
                <a:spcPct val="100000"/>
              </a:lnSpc>
              <a:spcBef>
                <a:spcPts val="5"/>
              </a:spcBef>
              <a:buFont typeface="Arial"/>
              <a:buChar char="•"/>
              <a:tabLst>
                <a:tab pos="296545" algn="l"/>
                <a:tab pos="297180" algn="l"/>
              </a:tabLst>
            </a:pPr>
            <a:r>
              <a:rPr sz="1600" spc="-10" dirty="0">
                <a:solidFill>
                  <a:srgbClr val="676968"/>
                </a:solidFill>
                <a:latin typeface="Calibri"/>
                <a:cs typeface="Calibri"/>
              </a:rPr>
              <a:t>Access </a:t>
            </a:r>
            <a:r>
              <a:rPr sz="1600" dirty="0">
                <a:solidFill>
                  <a:srgbClr val="676968"/>
                </a:solidFill>
                <a:latin typeface="Calibri"/>
                <a:cs typeface="Calibri"/>
              </a:rPr>
              <a:t>a </a:t>
            </a:r>
            <a:r>
              <a:rPr sz="1600" spc="15" dirty="0">
                <a:solidFill>
                  <a:srgbClr val="676968"/>
                </a:solidFill>
                <a:latin typeface="Calibri"/>
                <a:cs typeface="Calibri"/>
              </a:rPr>
              <a:t>robust </a:t>
            </a:r>
            <a:r>
              <a:rPr sz="1600" spc="5" dirty="0">
                <a:solidFill>
                  <a:srgbClr val="676968"/>
                </a:solidFill>
                <a:latin typeface="Calibri"/>
                <a:cs typeface="Calibri"/>
              </a:rPr>
              <a:t>resource</a:t>
            </a:r>
            <a:r>
              <a:rPr sz="1600" spc="-220" dirty="0">
                <a:solidFill>
                  <a:srgbClr val="676968"/>
                </a:solidFill>
                <a:latin typeface="Calibri"/>
                <a:cs typeface="Calibri"/>
              </a:rPr>
              <a:t> </a:t>
            </a:r>
            <a:r>
              <a:rPr sz="1600" spc="15" dirty="0">
                <a:solidFill>
                  <a:srgbClr val="676968"/>
                </a:solidFill>
                <a:latin typeface="Calibri"/>
                <a:cs typeface="Calibri"/>
              </a:rPr>
              <a:t>library</a:t>
            </a:r>
            <a:endParaRPr sz="1600" dirty="0">
              <a:latin typeface="Calibri"/>
              <a:cs typeface="Calibri"/>
            </a:endParaRPr>
          </a:p>
        </p:txBody>
      </p:sp>
      <p:sp>
        <p:nvSpPr>
          <p:cNvPr id="5" name="object 5"/>
          <p:cNvSpPr/>
          <p:nvPr/>
        </p:nvSpPr>
        <p:spPr>
          <a:xfrm>
            <a:off x="5252770" y="1808480"/>
            <a:ext cx="5038325" cy="3458016"/>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3766" y="649446"/>
            <a:ext cx="5759450" cy="628377"/>
          </a:xfrm>
          <a:prstGeom prst="rect">
            <a:avLst/>
          </a:prstGeom>
        </p:spPr>
        <p:txBody>
          <a:bodyPr vert="horz" wrap="square" lIns="0" tIns="12700" rIns="0" bIns="0" rtlCol="0">
            <a:spAutoFit/>
          </a:bodyPr>
          <a:lstStyle/>
          <a:p>
            <a:pPr marL="12700">
              <a:lnSpc>
                <a:spcPct val="100000"/>
              </a:lnSpc>
              <a:spcBef>
                <a:spcPts val="100"/>
              </a:spcBef>
            </a:pPr>
            <a:r>
              <a:rPr spc="5" dirty="0"/>
              <a:t>Submit </a:t>
            </a:r>
            <a:r>
              <a:rPr spc="-95" dirty="0"/>
              <a:t>Your </a:t>
            </a:r>
            <a:r>
              <a:rPr spc="-5" dirty="0"/>
              <a:t>Application</a:t>
            </a:r>
            <a:r>
              <a:rPr spc="-25" dirty="0"/>
              <a:t> </a:t>
            </a:r>
            <a:r>
              <a:rPr sz="2250" dirty="0"/>
              <a:t>(</a:t>
            </a:r>
            <a:r>
              <a:rPr lang="en-US" sz="2250" dirty="0"/>
              <a:t>cont.</a:t>
            </a:r>
            <a:r>
              <a:rPr sz="2250" dirty="0"/>
              <a:t>)</a:t>
            </a:r>
          </a:p>
        </p:txBody>
      </p:sp>
      <p:sp>
        <p:nvSpPr>
          <p:cNvPr id="3" name="object 3"/>
          <p:cNvSpPr/>
          <p:nvPr/>
        </p:nvSpPr>
        <p:spPr>
          <a:xfrm>
            <a:off x="2834639" y="1513839"/>
            <a:ext cx="6177280" cy="121920"/>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grpSp>
        <p:nvGrpSpPr>
          <p:cNvPr id="4" name="object 4"/>
          <p:cNvGrpSpPr/>
          <p:nvPr/>
        </p:nvGrpSpPr>
        <p:grpSpPr>
          <a:xfrm>
            <a:off x="1767839" y="2123439"/>
            <a:ext cx="8666480" cy="3362960"/>
            <a:chOff x="1767839" y="2123439"/>
            <a:chExt cx="8666480" cy="3362960"/>
          </a:xfrm>
        </p:grpSpPr>
        <p:sp>
          <p:nvSpPr>
            <p:cNvPr id="5" name="object 5"/>
            <p:cNvSpPr/>
            <p:nvPr/>
          </p:nvSpPr>
          <p:spPr>
            <a:xfrm>
              <a:off x="1767839" y="2123439"/>
              <a:ext cx="4236719" cy="3362959"/>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6040119" y="3530600"/>
              <a:ext cx="426720" cy="304800"/>
            </a:xfrm>
            <a:custGeom>
              <a:avLst/>
              <a:gdLst/>
              <a:ahLst/>
              <a:cxnLst/>
              <a:rect l="l" t="t" r="r" b="b"/>
              <a:pathLst>
                <a:path w="426720" h="304800">
                  <a:moveTo>
                    <a:pt x="274320" y="0"/>
                  </a:moveTo>
                  <a:lnTo>
                    <a:pt x="274320" y="76200"/>
                  </a:lnTo>
                  <a:lnTo>
                    <a:pt x="0" y="76200"/>
                  </a:lnTo>
                  <a:lnTo>
                    <a:pt x="0" y="228600"/>
                  </a:lnTo>
                  <a:lnTo>
                    <a:pt x="274320" y="228600"/>
                  </a:lnTo>
                  <a:lnTo>
                    <a:pt x="274320" y="304800"/>
                  </a:lnTo>
                  <a:lnTo>
                    <a:pt x="426720" y="152400"/>
                  </a:lnTo>
                  <a:lnTo>
                    <a:pt x="274320" y="0"/>
                  </a:lnTo>
                  <a:close/>
                </a:path>
              </a:pathLst>
            </a:custGeom>
            <a:solidFill>
              <a:srgbClr val="FF0000"/>
            </a:solidFill>
          </p:spPr>
          <p:txBody>
            <a:bodyPr wrap="square" lIns="0" tIns="0" rIns="0" bIns="0" rtlCol="0"/>
            <a:lstStyle/>
            <a:p>
              <a:endParaRPr dirty="0"/>
            </a:p>
          </p:txBody>
        </p:sp>
        <p:sp>
          <p:nvSpPr>
            <p:cNvPr id="7" name="object 7"/>
            <p:cNvSpPr/>
            <p:nvPr/>
          </p:nvSpPr>
          <p:spPr>
            <a:xfrm>
              <a:off x="6040119" y="3530600"/>
              <a:ext cx="426720" cy="304800"/>
            </a:xfrm>
            <a:custGeom>
              <a:avLst/>
              <a:gdLst/>
              <a:ahLst/>
              <a:cxnLst/>
              <a:rect l="l" t="t" r="r" b="b"/>
              <a:pathLst>
                <a:path w="426720" h="304800">
                  <a:moveTo>
                    <a:pt x="0" y="76200"/>
                  </a:moveTo>
                  <a:lnTo>
                    <a:pt x="274320" y="76200"/>
                  </a:lnTo>
                  <a:lnTo>
                    <a:pt x="274320" y="0"/>
                  </a:lnTo>
                  <a:lnTo>
                    <a:pt x="426720" y="152400"/>
                  </a:lnTo>
                  <a:lnTo>
                    <a:pt x="274320" y="304800"/>
                  </a:lnTo>
                  <a:lnTo>
                    <a:pt x="274320" y="228600"/>
                  </a:lnTo>
                  <a:lnTo>
                    <a:pt x="0" y="228600"/>
                  </a:lnTo>
                  <a:lnTo>
                    <a:pt x="0" y="76200"/>
                  </a:lnTo>
                  <a:close/>
                </a:path>
              </a:pathLst>
            </a:custGeom>
            <a:ln w="10172">
              <a:solidFill>
                <a:srgbClr val="FF0000"/>
              </a:solidFill>
            </a:ln>
          </p:spPr>
          <p:txBody>
            <a:bodyPr wrap="square" lIns="0" tIns="0" rIns="0" bIns="0" rtlCol="0"/>
            <a:lstStyle/>
            <a:p>
              <a:endParaRPr dirty="0"/>
            </a:p>
          </p:txBody>
        </p:sp>
        <p:sp>
          <p:nvSpPr>
            <p:cNvPr id="8" name="object 8"/>
            <p:cNvSpPr/>
            <p:nvPr/>
          </p:nvSpPr>
          <p:spPr>
            <a:xfrm>
              <a:off x="6461760" y="2123440"/>
              <a:ext cx="3972560" cy="3332479"/>
            </a:xfrm>
            <a:prstGeom prst="rect">
              <a:avLst/>
            </a:prstGeom>
            <a:blipFill>
              <a:blip r:embed="rId4" cstate="print"/>
              <a:stretch>
                <a:fillRect/>
              </a:stretch>
            </a:blipFill>
          </p:spPr>
          <p:txBody>
            <a:bodyPr wrap="square" lIns="0" tIns="0" rIns="0" bIns="0" rtlCol="0"/>
            <a:lstStyle/>
            <a:p>
              <a:endParaRPr dirty="0"/>
            </a:p>
          </p:txBody>
        </p:sp>
      </p:grpSp>
      <p:sp>
        <p:nvSpPr>
          <p:cNvPr id="9" name="object 9"/>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20</a:t>
            </a:fld>
            <a:endParaRPr sz="12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4514" y="480552"/>
            <a:ext cx="5708015" cy="635000"/>
          </a:xfrm>
          <a:prstGeom prst="rect">
            <a:avLst/>
          </a:prstGeom>
        </p:spPr>
        <p:txBody>
          <a:bodyPr vert="horz" wrap="square" lIns="0" tIns="12700" rIns="0" bIns="0" rtlCol="0">
            <a:spAutoFit/>
          </a:bodyPr>
          <a:lstStyle/>
          <a:p>
            <a:pPr marL="12700">
              <a:lnSpc>
                <a:spcPct val="100000"/>
              </a:lnSpc>
              <a:spcBef>
                <a:spcPts val="100"/>
              </a:spcBef>
            </a:pPr>
            <a:r>
              <a:rPr spc="-5" dirty="0"/>
              <a:t>Applying </a:t>
            </a:r>
            <a:r>
              <a:rPr spc="-20" dirty="0"/>
              <a:t>to </a:t>
            </a:r>
            <a:r>
              <a:rPr spc="-5" dirty="0"/>
              <a:t>Jobs:</a:t>
            </a:r>
            <a:r>
              <a:rPr spc="-90" dirty="0"/>
              <a:t> </a:t>
            </a:r>
            <a:r>
              <a:rPr spc="-70" dirty="0"/>
              <a:t>Takeaways</a:t>
            </a:r>
          </a:p>
        </p:txBody>
      </p:sp>
      <p:sp>
        <p:nvSpPr>
          <p:cNvPr id="3" name="object 3"/>
          <p:cNvSpPr/>
          <p:nvPr/>
        </p:nvSpPr>
        <p:spPr>
          <a:xfrm>
            <a:off x="2834639" y="1402080"/>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sp>
        <p:nvSpPr>
          <p:cNvPr id="4" name="object 4"/>
          <p:cNvSpPr txBox="1"/>
          <p:nvPr/>
        </p:nvSpPr>
        <p:spPr>
          <a:xfrm>
            <a:off x="2550476" y="1870843"/>
            <a:ext cx="7431724" cy="4649991"/>
          </a:xfrm>
          <a:prstGeom prst="rect">
            <a:avLst/>
          </a:prstGeom>
        </p:spPr>
        <p:txBody>
          <a:bodyPr vert="horz" wrap="square" lIns="0" tIns="12700" rIns="0" bIns="0" rtlCol="0">
            <a:spAutoFit/>
          </a:bodyPr>
          <a:lstStyle/>
          <a:p>
            <a:pPr marL="297180" marR="334010" indent="-284480">
              <a:lnSpc>
                <a:spcPct val="100000"/>
              </a:lnSpc>
              <a:spcBef>
                <a:spcPts val="100"/>
              </a:spcBef>
              <a:buFont typeface="Wingdings"/>
              <a:buChar char=""/>
              <a:tabLst>
                <a:tab pos="297180" algn="l"/>
              </a:tabLst>
            </a:pPr>
            <a:r>
              <a:rPr sz="1600" spc="-10" dirty="0">
                <a:solidFill>
                  <a:srgbClr val="676968"/>
                </a:solidFill>
                <a:latin typeface="Calibri"/>
                <a:cs typeface="Calibri"/>
              </a:rPr>
              <a:t>Keep </a:t>
            </a:r>
            <a:r>
              <a:rPr sz="1600" spc="15" dirty="0">
                <a:solidFill>
                  <a:srgbClr val="676968"/>
                </a:solidFill>
                <a:latin typeface="Calibri"/>
                <a:cs typeface="Calibri"/>
              </a:rPr>
              <a:t>your</a:t>
            </a:r>
            <a:r>
              <a:rPr sz="1600" spc="-45" dirty="0">
                <a:solidFill>
                  <a:srgbClr val="676968"/>
                </a:solidFill>
                <a:latin typeface="Calibri"/>
                <a:cs typeface="Calibri"/>
              </a:rPr>
              <a:t> </a:t>
            </a:r>
            <a:r>
              <a:rPr sz="1600" spc="-5" dirty="0">
                <a:solidFill>
                  <a:srgbClr val="676968"/>
                </a:solidFill>
                <a:latin typeface="Calibri"/>
                <a:cs typeface="Calibri"/>
              </a:rPr>
              <a:t>USAJOBS</a:t>
            </a:r>
            <a:r>
              <a:rPr sz="1600" spc="15" dirty="0">
                <a:solidFill>
                  <a:srgbClr val="676968"/>
                </a:solidFill>
                <a:latin typeface="Calibri"/>
                <a:cs typeface="Calibri"/>
              </a:rPr>
              <a:t> profile</a:t>
            </a:r>
            <a:r>
              <a:rPr sz="1600" spc="-120" dirty="0">
                <a:solidFill>
                  <a:srgbClr val="676968"/>
                </a:solidFill>
                <a:latin typeface="Calibri"/>
                <a:cs typeface="Calibri"/>
              </a:rPr>
              <a:t> </a:t>
            </a:r>
            <a:r>
              <a:rPr sz="1600" spc="10" dirty="0">
                <a:solidFill>
                  <a:srgbClr val="676968"/>
                </a:solidFill>
                <a:latin typeface="Calibri"/>
                <a:cs typeface="Calibri"/>
              </a:rPr>
              <a:t>updated</a:t>
            </a:r>
            <a:r>
              <a:rPr sz="1600" spc="-90" dirty="0">
                <a:solidFill>
                  <a:srgbClr val="676968"/>
                </a:solidFill>
                <a:latin typeface="Calibri"/>
                <a:cs typeface="Calibri"/>
              </a:rPr>
              <a:t> </a:t>
            </a:r>
            <a:r>
              <a:rPr sz="1600" spc="10" dirty="0">
                <a:solidFill>
                  <a:srgbClr val="676968"/>
                </a:solidFill>
                <a:latin typeface="Calibri"/>
                <a:cs typeface="Calibri"/>
              </a:rPr>
              <a:t>to</a:t>
            </a:r>
            <a:r>
              <a:rPr sz="1600" spc="-90" dirty="0">
                <a:solidFill>
                  <a:srgbClr val="676968"/>
                </a:solidFill>
                <a:latin typeface="Calibri"/>
                <a:cs typeface="Calibri"/>
              </a:rPr>
              <a:t> </a:t>
            </a:r>
            <a:r>
              <a:rPr sz="1600" spc="20" dirty="0">
                <a:solidFill>
                  <a:srgbClr val="676968"/>
                </a:solidFill>
                <a:latin typeface="Calibri"/>
                <a:cs typeface="Calibri"/>
              </a:rPr>
              <a:t>enable</a:t>
            </a:r>
            <a:r>
              <a:rPr sz="1600" spc="-125" dirty="0">
                <a:solidFill>
                  <a:srgbClr val="676968"/>
                </a:solidFill>
                <a:latin typeface="Calibri"/>
                <a:cs typeface="Calibri"/>
              </a:rPr>
              <a:t> </a:t>
            </a:r>
            <a:r>
              <a:rPr sz="1600" spc="10" dirty="0">
                <a:solidFill>
                  <a:srgbClr val="676968"/>
                </a:solidFill>
                <a:latin typeface="Calibri"/>
                <a:cs typeface="Calibri"/>
              </a:rPr>
              <a:t>you</a:t>
            </a:r>
            <a:r>
              <a:rPr sz="1600" spc="-85" dirty="0">
                <a:solidFill>
                  <a:srgbClr val="676968"/>
                </a:solidFill>
                <a:latin typeface="Calibri"/>
                <a:cs typeface="Calibri"/>
              </a:rPr>
              <a:t> </a:t>
            </a:r>
            <a:r>
              <a:rPr sz="1600" spc="10" dirty="0">
                <a:solidFill>
                  <a:srgbClr val="676968"/>
                </a:solidFill>
                <a:latin typeface="Calibri"/>
                <a:cs typeface="Calibri"/>
              </a:rPr>
              <a:t>to</a:t>
            </a:r>
            <a:r>
              <a:rPr sz="1600" spc="-90" dirty="0">
                <a:solidFill>
                  <a:srgbClr val="676968"/>
                </a:solidFill>
                <a:latin typeface="Calibri"/>
                <a:cs typeface="Calibri"/>
              </a:rPr>
              <a:t> </a:t>
            </a:r>
            <a:r>
              <a:rPr sz="1600" spc="10" dirty="0">
                <a:solidFill>
                  <a:srgbClr val="676968"/>
                </a:solidFill>
                <a:latin typeface="Calibri"/>
                <a:cs typeface="Calibri"/>
              </a:rPr>
              <a:t>quickly</a:t>
            </a:r>
            <a:r>
              <a:rPr sz="1600" spc="-135" dirty="0">
                <a:solidFill>
                  <a:srgbClr val="676968"/>
                </a:solidFill>
                <a:latin typeface="Calibri"/>
                <a:cs typeface="Calibri"/>
              </a:rPr>
              <a:t> </a:t>
            </a:r>
            <a:r>
              <a:rPr sz="1600" spc="10" dirty="0">
                <a:solidFill>
                  <a:srgbClr val="676968"/>
                </a:solidFill>
                <a:latin typeface="Calibri"/>
                <a:cs typeface="Calibri"/>
              </a:rPr>
              <a:t>(within</a:t>
            </a:r>
            <a:r>
              <a:rPr sz="1600" spc="-85" dirty="0">
                <a:solidFill>
                  <a:srgbClr val="676968"/>
                </a:solidFill>
                <a:latin typeface="Calibri"/>
                <a:cs typeface="Calibri"/>
              </a:rPr>
              <a:t> </a:t>
            </a:r>
            <a:r>
              <a:rPr sz="1600" spc="-15" dirty="0">
                <a:solidFill>
                  <a:srgbClr val="676968"/>
                </a:solidFill>
                <a:latin typeface="Calibri"/>
                <a:cs typeface="Calibri"/>
              </a:rPr>
              <a:t>15-20  </a:t>
            </a:r>
            <a:r>
              <a:rPr sz="1600" spc="15" dirty="0">
                <a:solidFill>
                  <a:srgbClr val="676968"/>
                </a:solidFill>
                <a:latin typeface="Calibri"/>
                <a:cs typeface="Calibri"/>
              </a:rPr>
              <a:t>minutes)</a:t>
            </a:r>
            <a:r>
              <a:rPr sz="1600" spc="-135" dirty="0">
                <a:solidFill>
                  <a:srgbClr val="676968"/>
                </a:solidFill>
                <a:latin typeface="Calibri"/>
                <a:cs typeface="Calibri"/>
              </a:rPr>
              <a:t> </a:t>
            </a:r>
            <a:r>
              <a:rPr sz="1600" spc="25" dirty="0">
                <a:solidFill>
                  <a:srgbClr val="676968"/>
                </a:solidFill>
                <a:latin typeface="Calibri"/>
                <a:cs typeface="Calibri"/>
              </a:rPr>
              <a:t>apply</a:t>
            </a:r>
            <a:r>
              <a:rPr sz="1600" spc="-130" dirty="0">
                <a:solidFill>
                  <a:srgbClr val="676968"/>
                </a:solidFill>
                <a:latin typeface="Calibri"/>
                <a:cs typeface="Calibri"/>
              </a:rPr>
              <a:t> </a:t>
            </a:r>
            <a:r>
              <a:rPr sz="1600" spc="10" dirty="0">
                <a:solidFill>
                  <a:srgbClr val="676968"/>
                </a:solidFill>
                <a:latin typeface="Calibri"/>
                <a:cs typeface="Calibri"/>
              </a:rPr>
              <a:t>to</a:t>
            </a:r>
            <a:r>
              <a:rPr sz="1600" spc="-90" dirty="0">
                <a:solidFill>
                  <a:srgbClr val="676968"/>
                </a:solidFill>
                <a:latin typeface="Calibri"/>
                <a:cs typeface="Calibri"/>
              </a:rPr>
              <a:t> </a:t>
            </a:r>
            <a:r>
              <a:rPr sz="1600" spc="5" dirty="0">
                <a:solidFill>
                  <a:srgbClr val="676968"/>
                </a:solidFill>
                <a:latin typeface="Calibri"/>
                <a:cs typeface="Calibri"/>
              </a:rPr>
              <a:t>vacancies.</a:t>
            </a:r>
            <a:endParaRPr lang="en-US" sz="1600" spc="5" dirty="0">
              <a:solidFill>
                <a:srgbClr val="676968"/>
              </a:solidFill>
              <a:latin typeface="Calibri"/>
              <a:cs typeface="Calibri"/>
            </a:endParaRPr>
          </a:p>
          <a:p>
            <a:pPr marL="297180" marR="334010" indent="-284480">
              <a:lnSpc>
                <a:spcPct val="100000"/>
              </a:lnSpc>
              <a:spcBef>
                <a:spcPts val="100"/>
              </a:spcBef>
              <a:buFont typeface="Wingdings"/>
              <a:buChar char=""/>
              <a:tabLst>
                <a:tab pos="297180" algn="l"/>
              </a:tabLst>
            </a:pPr>
            <a:endParaRPr lang="en-US" sz="1400" spc="5" dirty="0">
              <a:solidFill>
                <a:srgbClr val="676968"/>
              </a:solidFill>
              <a:latin typeface="Calibri"/>
              <a:cs typeface="Calibri"/>
            </a:endParaRPr>
          </a:p>
          <a:p>
            <a:pPr marL="297180" marR="334010" indent="-284480">
              <a:lnSpc>
                <a:spcPct val="100000"/>
              </a:lnSpc>
              <a:spcBef>
                <a:spcPts val="100"/>
              </a:spcBef>
              <a:buFont typeface="Wingdings"/>
              <a:buChar char=""/>
              <a:tabLst>
                <a:tab pos="297180" algn="l"/>
              </a:tabLst>
            </a:pPr>
            <a:r>
              <a:rPr lang="en-US" sz="1600" spc="5" dirty="0">
                <a:solidFill>
                  <a:srgbClr val="676968"/>
                </a:solidFill>
                <a:latin typeface="Calibri"/>
                <a:cs typeface="Calibri"/>
              </a:rPr>
              <a:t>Use USAJOBS Resume Builder.</a:t>
            </a:r>
          </a:p>
          <a:p>
            <a:pPr marL="297180" marR="334010" indent="-284480">
              <a:lnSpc>
                <a:spcPct val="100000"/>
              </a:lnSpc>
              <a:spcBef>
                <a:spcPts val="100"/>
              </a:spcBef>
              <a:buFont typeface="Wingdings"/>
              <a:buChar char=""/>
              <a:tabLst>
                <a:tab pos="297180" algn="l"/>
              </a:tabLst>
            </a:pPr>
            <a:endParaRPr lang="en-US" sz="1400" spc="5" dirty="0">
              <a:solidFill>
                <a:srgbClr val="676968"/>
              </a:solidFill>
              <a:latin typeface="Calibri"/>
              <a:cs typeface="Calibri"/>
            </a:endParaRPr>
          </a:p>
          <a:p>
            <a:pPr marL="297180" marR="334010" indent="-284480">
              <a:lnSpc>
                <a:spcPct val="100000"/>
              </a:lnSpc>
              <a:spcBef>
                <a:spcPts val="100"/>
              </a:spcBef>
              <a:buFont typeface="Wingdings"/>
              <a:buChar char=""/>
              <a:tabLst>
                <a:tab pos="297180" algn="l"/>
              </a:tabLst>
            </a:pPr>
            <a:r>
              <a:rPr lang="en-US" sz="1600" spc="5" dirty="0">
                <a:solidFill>
                  <a:srgbClr val="676968"/>
                </a:solidFill>
                <a:latin typeface="Calibri"/>
                <a:cs typeface="Calibri"/>
              </a:rPr>
              <a:t>Be detailed about your experience and your accomplishments and use similar words as the job description.</a:t>
            </a:r>
            <a:endParaRPr sz="1600" dirty="0">
              <a:latin typeface="Calibri"/>
              <a:cs typeface="Calibri"/>
            </a:endParaRPr>
          </a:p>
          <a:p>
            <a:pPr>
              <a:lnSpc>
                <a:spcPct val="100000"/>
              </a:lnSpc>
              <a:spcBef>
                <a:spcPts val="25"/>
              </a:spcBef>
              <a:buClr>
                <a:srgbClr val="676968"/>
              </a:buClr>
              <a:buFont typeface="Wingdings"/>
              <a:buChar char=""/>
            </a:pPr>
            <a:endParaRPr sz="1550" dirty="0">
              <a:latin typeface="Calibri"/>
              <a:cs typeface="Calibri"/>
            </a:endParaRPr>
          </a:p>
          <a:p>
            <a:pPr marL="297180" marR="346710" indent="-284480">
              <a:lnSpc>
                <a:spcPct val="100000"/>
              </a:lnSpc>
              <a:buFont typeface="Wingdings"/>
              <a:buChar char=""/>
              <a:tabLst>
                <a:tab pos="297180" algn="l"/>
              </a:tabLst>
            </a:pPr>
            <a:r>
              <a:rPr sz="1600" spc="15" dirty="0">
                <a:solidFill>
                  <a:srgbClr val="676968"/>
                </a:solidFill>
                <a:latin typeface="Calibri"/>
                <a:cs typeface="Calibri"/>
              </a:rPr>
              <a:t>Follow</a:t>
            </a:r>
            <a:r>
              <a:rPr sz="1600" spc="-150" dirty="0">
                <a:solidFill>
                  <a:srgbClr val="676968"/>
                </a:solidFill>
                <a:latin typeface="Calibri"/>
                <a:cs typeface="Calibri"/>
              </a:rPr>
              <a:t> </a:t>
            </a:r>
            <a:r>
              <a:rPr sz="1600" spc="15" dirty="0">
                <a:solidFill>
                  <a:srgbClr val="676968"/>
                </a:solidFill>
                <a:latin typeface="Calibri"/>
                <a:cs typeface="Calibri"/>
              </a:rPr>
              <a:t>the</a:t>
            </a:r>
            <a:r>
              <a:rPr sz="1600" spc="-40" dirty="0">
                <a:solidFill>
                  <a:srgbClr val="676968"/>
                </a:solidFill>
                <a:latin typeface="Calibri"/>
                <a:cs typeface="Calibri"/>
              </a:rPr>
              <a:t> </a:t>
            </a:r>
            <a:r>
              <a:rPr sz="1600" spc="-10" dirty="0">
                <a:solidFill>
                  <a:srgbClr val="676968"/>
                </a:solidFill>
                <a:latin typeface="Calibri"/>
                <a:cs typeface="Calibri"/>
              </a:rPr>
              <a:t>“How</a:t>
            </a:r>
            <a:r>
              <a:rPr sz="1600" spc="10" dirty="0">
                <a:solidFill>
                  <a:srgbClr val="676968"/>
                </a:solidFill>
                <a:latin typeface="Calibri"/>
                <a:cs typeface="Calibri"/>
              </a:rPr>
              <a:t> to</a:t>
            </a:r>
            <a:r>
              <a:rPr sz="1600" spc="-5" dirty="0">
                <a:solidFill>
                  <a:srgbClr val="676968"/>
                </a:solidFill>
                <a:latin typeface="Calibri"/>
                <a:cs typeface="Calibri"/>
              </a:rPr>
              <a:t> </a:t>
            </a:r>
            <a:r>
              <a:rPr sz="1600" spc="30" dirty="0">
                <a:solidFill>
                  <a:srgbClr val="676968"/>
                </a:solidFill>
                <a:latin typeface="Calibri"/>
                <a:cs typeface="Calibri"/>
              </a:rPr>
              <a:t>Apply”</a:t>
            </a:r>
            <a:r>
              <a:rPr sz="1600" spc="-155" dirty="0">
                <a:solidFill>
                  <a:srgbClr val="676968"/>
                </a:solidFill>
                <a:latin typeface="Calibri"/>
                <a:cs typeface="Calibri"/>
              </a:rPr>
              <a:t> </a:t>
            </a:r>
            <a:r>
              <a:rPr sz="1600" spc="10" dirty="0">
                <a:solidFill>
                  <a:srgbClr val="676968"/>
                </a:solidFill>
                <a:latin typeface="Calibri"/>
                <a:cs typeface="Calibri"/>
              </a:rPr>
              <a:t>instructions</a:t>
            </a:r>
            <a:r>
              <a:rPr sz="1600" spc="-110" dirty="0">
                <a:solidFill>
                  <a:srgbClr val="676968"/>
                </a:solidFill>
                <a:latin typeface="Calibri"/>
                <a:cs typeface="Calibri"/>
              </a:rPr>
              <a:t> </a:t>
            </a:r>
            <a:r>
              <a:rPr sz="1600" spc="-10" dirty="0">
                <a:solidFill>
                  <a:srgbClr val="676968"/>
                </a:solidFill>
                <a:latin typeface="Calibri"/>
                <a:cs typeface="Calibri"/>
              </a:rPr>
              <a:t>carefully,</a:t>
            </a:r>
            <a:r>
              <a:rPr sz="1600" spc="-125" dirty="0">
                <a:solidFill>
                  <a:srgbClr val="676968"/>
                </a:solidFill>
                <a:latin typeface="Calibri"/>
                <a:cs typeface="Calibri"/>
              </a:rPr>
              <a:t> </a:t>
            </a:r>
            <a:r>
              <a:rPr sz="1600" spc="15" dirty="0">
                <a:solidFill>
                  <a:srgbClr val="676968"/>
                </a:solidFill>
                <a:latin typeface="Calibri"/>
                <a:cs typeface="Calibri"/>
              </a:rPr>
              <a:t>as</a:t>
            </a:r>
            <a:r>
              <a:rPr sz="1600" spc="-105" dirty="0">
                <a:solidFill>
                  <a:srgbClr val="676968"/>
                </a:solidFill>
                <a:latin typeface="Calibri"/>
                <a:cs typeface="Calibri"/>
              </a:rPr>
              <a:t> </a:t>
            </a:r>
            <a:r>
              <a:rPr sz="1600" spc="10" dirty="0">
                <a:solidFill>
                  <a:srgbClr val="676968"/>
                </a:solidFill>
                <a:latin typeface="Calibri"/>
                <a:cs typeface="Calibri"/>
              </a:rPr>
              <a:t>they</a:t>
            </a:r>
            <a:r>
              <a:rPr sz="1600" spc="-130" dirty="0">
                <a:solidFill>
                  <a:srgbClr val="676968"/>
                </a:solidFill>
                <a:latin typeface="Calibri"/>
                <a:cs typeface="Calibri"/>
              </a:rPr>
              <a:t> </a:t>
            </a:r>
            <a:r>
              <a:rPr sz="1600" spc="10" dirty="0">
                <a:solidFill>
                  <a:srgbClr val="676968"/>
                </a:solidFill>
                <a:latin typeface="Calibri"/>
                <a:cs typeface="Calibri"/>
              </a:rPr>
              <a:t>may</a:t>
            </a:r>
            <a:r>
              <a:rPr sz="1600" spc="-50" dirty="0">
                <a:solidFill>
                  <a:srgbClr val="676968"/>
                </a:solidFill>
                <a:latin typeface="Calibri"/>
                <a:cs typeface="Calibri"/>
              </a:rPr>
              <a:t> </a:t>
            </a:r>
            <a:r>
              <a:rPr sz="1600" spc="5" dirty="0">
                <a:solidFill>
                  <a:srgbClr val="676968"/>
                </a:solidFill>
                <a:latin typeface="Calibri"/>
                <a:cs typeface="Calibri"/>
              </a:rPr>
              <a:t>differ</a:t>
            </a:r>
            <a:r>
              <a:rPr sz="1600" spc="-120" dirty="0">
                <a:solidFill>
                  <a:srgbClr val="676968"/>
                </a:solidFill>
                <a:latin typeface="Calibri"/>
                <a:cs typeface="Calibri"/>
              </a:rPr>
              <a:t> </a:t>
            </a:r>
            <a:r>
              <a:rPr sz="1600" spc="5" dirty="0">
                <a:solidFill>
                  <a:srgbClr val="676968"/>
                </a:solidFill>
                <a:latin typeface="Calibri"/>
                <a:cs typeface="Calibri"/>
              </a:rPr>
              <a:t>across  </a:t>
            </a:r>
            <a:r>
              <a:rPr sz="1600" dirty="0">
                <a:solidFill>
                  <a:srgbClr val="676968"/>
                </a:solidFill>
                <a:latin typeface="Calibri"/>
                <a:cs typeface="Calibri"/>
              </a:rPr>
              <a:t>agencies,</a:t>
            </a:r>
            <a:r>
              <a:rPr sz="1600" spc="-45" dirty="0">
                <a:solidFill>
                  <a:srgbClr val="676968"/>
                </a:solidFill>
                <a:latin typeface="Calibri"/>
                <a:cs typeface="Calibri"/>
              </a:rPr>
              <a:t> </a:t>
            </a:r>
            <a:r>
              <a:rPr sz="1600" spc="20" dirty="0">
                <a:solidFill>
                  <a:srgbClr val="676968"/>
                </a:solidFill>
                <a:latin typeface="Calibri"/>
                <a:cs typeface="Calibri"/>
              </a:rPr>
              <a:t>and</a:t>
            </a:r>
            <a:r>
              <a:rPr sz="1600" spc="-85" dirty="0">
                <a:solidFill>
                  <a:srgbClr val="676968"/>
                </a:solidFill>
                <a:latin typeface="Calibri"/>
                <a:cs typeface="Calibri"/>
              </a:rPr>
              <a:t> </a:t>
            </a:r>
            <a:r>
              <a:rPr sz="1600" spc="15" dirty="0">
                <a:solidFill>
                  <a:srgbClr val="676968"/>
                </a:solidFill>
                <a:latin typeface="Calibri"/>
                <a:cs typeface="Calibri"/>
              </a:rPr>
              <a:t>provide</a:t>
            </a:r>
            <a:r>
              <a:rPr sz="1600" spc="-120" dirty="0">
                <a:solidFill>
                  <a:srgbClr val="676968"/>
                </a:solidFill>
                <a:latin typeface="Calibri"/>
                <a:cs typeface="Calibri"/>
              </a:rPr>
              <a:t> </a:t>
            </a:r>
            <a:r>
              <a:rPr sz="1600" spc="-5" dirty="0">
                <a:solidFill>
                  <a:srgbClr val="676968"/>
                </a:solidFill>
                <a:latin typeface="Calibri"/>
                <a:cs typeface="Calibri"/>
              </a:rPr>
              <a:t>ALL</a:t>
            </a:r>
            <a:r>
              <a:rPr sz="1600" spc="-75" dirty="0">
                <a:solidFill>
                  <a:srgbClr val="676968"/>
                </a:solidFill>
                <a:latin typeface="Calibri"/>
                <a:cs typeface="Calibri"/>
              </a:rPr>
              <a:t> </a:t>
            </a:r>
            <a:r>
              <a:rPr sz="1600" spc="10" dirty="0">
                <a:solidFill>
                  <a:srgbClr val="676968"/>
                </a:solidFill>
                <a:latin typeface="Calibri"/>
                <a:cs typeface="Calibri"/>
              </a:rPr>
              <a:t>required</a:t>
            </a:r>
            <a:r>
              <a:rPr sz="1600" spc="-85" dirty="0">
                <a:solidFill>
                  <a:srgbClr val="676968"/>
                </a:solidFill>
                <a:latin typeface="Calibri"/>
                <a:cs typeface="Calibri"/>
              </a:rPr>
              <a:t> </a:t>
            </a:r>
            <a:r>
              <a:rPr sz="1600" dirty="0">
                <a:solidFill>
                  <a:srgbClr val="676968"/>
                </a:solidFill>
                <a:latin typeface="Calibri"/>
                <a:cs typeface="Calibri"/>
              </a:rPr>
              <a:t>documentation.</a:t>
            </a:r>
            <a:endParaRPr sz="1600" dirty="0">
              <a:latin typeface="Calibri"/>
              <a:cs typeface="Calibri"/>
            </a:endParaRPr>
          </a:p>
          <a:p>
            <a:pPr>
              <a:lnSpc>
                <a:spcPct val="100000"/>
              </a:lnSpc>
              <a:spcBef>
                <a:spcPts val="30"/>
              </a:spcBef>
              <a:buClr>
                <a:srgbClr val="676968"/>
              </a:buClr>
              <a:buFont typeface="Wingdings"/>
              <a:buChar char=""/>
            </a:pPr>
            <a:endParaRPr sz="1550" dirty="0">
              <a:latin typeface="Calibri"/>
              <a:cs typeface="Calibri"/>
            </a:endParaRPr>
          </a:p>
          <a:p>
            <a:pPr marL="297180" marR="48895" indent="-284480">
              <a:lnSpc>
                <a:spcPct val="100000"/>
              </a:lnSpc>
              <a:buFont typeface="Wingdings"/>
              <a:buChar char=""/>
              <a:tabLst>
                <a:tab pos="297180" algn="l"/>
              </a:tabLst>
            </a:pPr>
            <a:r>
              <a:rPr sz="1600" spc="15" dirty="0">
                <a:solidFill>
                  <a:srgbClr val="676968"/>
                </a:solidFill>
                <a:latin typeface="Calibri"/>
                <a:cs typeface="Calibri"/>
              </a:rPr>
              <a:t>Contact</a:t>
            </a:r>
            <a:r>
              <a:rPr sz="1600" spc="-100" dirty="0">
                <a:solidFill>
                  <a:srgbClr val="676968"/>
                </a:solidFill>
                <a:latin typeface="Calibri"/>
                <a:cs typeface="Calibri"/>
              </a:rPr>
              <a:t> </a:t>
            </a:r>
            <a:r>
              <a:rPr sz="1600" spc="15" dirty="0">
                <a:solidFill>
                  <a:srgbClr val="676968"/>
                </a:solidFill>
                <a:latin typeface="Calibri"/>
                <a:cs typeface="Calibri"/>
              </a:rPr>
              <a:t>the</a:t>
            </a:r>
            <a:r>
              <a:rPr sz="1600" spc="-114" dirty="0">
                <a:solidFill>
                  <a:srgbClr val="676968"/>
                </a:solidFill>
                <a:latin typeface="Calibri"/>
                <a:cs typeface="Calibri"/>
              </a:rPr>
              <a:t> </a:t>
            </a:r>
            <a:r>
              <a:rPr sz="1600" spc="5" dirty="0">
                <a:solidFill>
                  <a:srgbClr val="676968"/>
                </a:solidFill>
                <a:latin typeface="Calibri"/>
                <a:cs typeface="Calibri"/>
              </a:rPr>
              <a:t>Human</a:t>
            </a:r>
            <a:r>
              <a:rPr sz="1600" spc="-85" dirty="0">
                <a:solidFill>
                  <a:srgbClr val="676968"/>
                </a:solidFill>
                <a:latin typeface="Calibri"/>
                <a:cs typeface="Calibri"/>
              </a:rPr>
              <a:t> </a:t>
            </a:r>
            <a:r>
              <a:rPr sz="1600" spc="5" dirty="0">
                <a:solidFill>
                  <a:srgbClr val="676968"/>
                </a:solidFill>
                <a:latin typeface="Calibri"/>
                <a:cs typeface="Calibri"/>
              </a:rPr>
              <a:t>Resources</a:t>
            </a:r>
            <a:r>
              <a:rPr sz="1600" spc="-105" dirty="0">
                <a:solidFill>
                  <a:srgbClr val="676968"/>
                </a:solidFill>
                <a:latin typeface="Calibri"/>
                <a:cs typeface="Calibri"/>
              </a:rPr>
              <a:t> </a:t>
            </a:r>
            <a:r>
              <a:rPr sz="1600" spc="10" dirty="0">
                <a:solidFill>
                  <a:srgbClr val="676968"/>
                </a:solidFill>
                <a:latin typeface="Calibri"/>
                <a:cs typeface="Calibri"/>
              </a:rPr>
              <a:t>specialist</a:t>
            </a:r>
            <a:r>
              <a:rPr sz="1600" spc="-95" dirty="0">
                <a:solidFill>
                  <a:srgbClr val="676968"/>
                </a:solidFill>
                <a:latin typeface="Calibri"/>
                <a:cs typeface="Calibri"/>
              </a:rPr>
              <a:t> </a:t>
            </a:r>
            <a:r>
              <a:rPr sz="1600" spc="15" dirty="0">
                <a:solidFill>
                  <a:srgbClr val="676968"/>
                </a:solidFill>
                <a:latin typeface="Calibri"/>
                <a:cs typeface="Calibri"/>
              </a:rPr>
              <a:t>listed</a:t>
            </a:r>
            <a:r>
              <a:rPr sz="1600" spc="-85" dirty="0">
                <a:solidFill>
                  <a:srgbClr val="676968"/>
                </a:solidFill>
                <a:latin typeface="Calibri"/>
                <a:cs typeface="Calibri"/>
              </a:rPr>
              <a:t> </a:t>
            </a:r>
            <a:r>
              <a:rPr sz="1600" spc="15" dirty="0">
                <a:solidFill>
                  <a:srgbClr val="676968"/>
                </a:solidFill>
                <a:latin typeface="Calibri"/>
                <a:cs typeface="Calibri"/>
              </a:rPr>
              <a:t>on</a:t>
            </a:r>
            <a:r>
              <a:rPr sz="1600" spc="-80" dirty="0">
                <a:solidFill>
                  <a:srgbClr val="676968"/>
                </a:solidFill>
                <a:latin typeface="Calibri"/>
                <a:cs typeface="Calibri"/>
              </a:rPr>
              <a:t> </a:t>
            </a:r>
            <a:r>
              <a:rPr sz="1600" spc="15" dirty="0">
                <a:solidFill>
                  <a:srgbClr val="676968"/>
                </a:solidFill>
                <a:latin typeface="Calibri"/>
                <a:cs typeface="Calibri"/>
              </a:rPr>
              <a:t>the</a:t>
            </a:r>
            <a:r>
              <a:rPr sz="1600" spc="-120" dirty="0">
                <a:solidFill>
                  <a:srgbClr val="676968"/>
                </a:solidFill>
                <a:latin typeface="Calibri"/>
                <a:cs typeface="Calibri"/>
              </a:rPr>
              <a:t> </a:t>
            </a:r>
            <a:r>
              <a:rPr sz="1600" dirty="0">
                <a:solidFill>
                  <a:srgbClr val="676968"/>
                </a:solidFill>
                <a:latin typeface="Calibri"/>
                <a:cs typeface="Calibri"/>
              </a:rPr>
              <a:t>vacancy</a:t>
            </a:r>
            <a:r>
              <a:rPr sz="1600" spc="-125" dirty="0">
                <a:solidFill>
                  <a:srgbClr val="676968"/>
                </a:solidFill>
                <a:latin typeface="Calibri"/>
                <a:cs typeface="Calibri"/>
              </a:rPr>
              <a:t> </a:t>
            </a:r>
            <a:r>
              <a:rPr sz="1600" spc="15" dirty="0">
                <a:solidFill>
                  <a:srgbClr val="676968"/>
                </a:solidFill>
                <a:latin typeface="Calibri"/>
                <a:cs typeface="Calibri"/>
              </a:rPr>
              <a:t>announcement </a:t>
            </a:r>
            <a:r>
              <a:rPr sz="1600" spc="5" dirty="0">
                <a:solidFill>
                  <a:srgbClr val="676968"/>
                </a:solidFill>
                <a:latin typeface="Calibri"/>
                <a:cs typeface="Calibri"/>
              </a:rPr>
              <a:t>with </a:t>
            </a:r>
            <a:r>
              <a:rPr sz="1600" spc="10" dirty="0">
                <a:solidFill>
                  <a:srgbClr val="676968"/>
                </a:solidFill>
                <a:latin typeface="Calibri"/>
                <a:cs typeface="Calibri"/>
              </a:rPr>
              <a:t>questions </a:t>
            </a:r>
            <a:r>
              <a:rPr sz="1600" b="1" dirty="0">
                <a:solidFill>
                  <a:srgbClr val="676968"/>
                </a:solidFill>
                <a:latin typeface="Calibri"/>
                <a:cs typeface="Calibri"/>
              </a:rPr>
              <a:t>PRIOR </a:t>
            </a:r>
            <a:r>
              <a:rPr sz="1600" spc="10" dirty="0">
                <a:solidFill>
                  <a:srgbClr val="676968"/>
                </a:solidFill>
                <a:latin typeface="Calibri"/>
                <a:cs typeface="Calibri"/>
              </a:rPr>
              <a:t>to </a:t>
            </a:r>
            <a:r>
              <a:rPr sz="1600" spc="15" dirty="0">
                <a:solidFill>
                  <a:srgbClr val="676968"/>
                </a:solidFill>
                <a:latin typeface="Calibri"/>
                <a:cs typeface="Calibri"/>
              </a:rPr>
              <a:t>the </a:t>
            </a:r>
            <a:r>
              <a:rPr sz="1600" spc="10" dirty="0">
                <a:solidFill>
                  <a:srgbClr val="676968"/>
                </a:solidFill>
                <a:latin typeface="Calibri"/>
                <a:cs typeface="Calibri"/>
              </a:rPr>
              <a:t>closing </a:t>
            </a:r>
            <a:r>
              <a:rPr sz="1600" spc="20" dirty="0">
                <a:solidFill>
                  <a:srgbClr val="676968"/>
                </a:solidFill>
                <a:latin typeface="Calibri"/>
                <a:cs typeface="Calibri"/>
              </a:rPr>
              <a:t>date </a:t>
            </a:r>
            <a:r>
              <a:rPr sz="1600" spc="15" dirty="0">
                <a:solidFill>
                  <a:srgbClr val="676968"/>
                </a:solidFill>
                <a:latin typeface="Calibri"/>
                <a:cs typeface="Calibri"/>
              </a:rPr>
              <a:t>of the job listing. </a:t>
            </a:r>
            <a:r>
              <a:rPr sz="1600" b="1" dirty="0">
                <a:solidFill>
                  <a:srgbClr val="676968"/>
                </a:solidFill>
                <a:latin typeface="Calibri"/>
                <a:cs typeface="Calibri"/>
              </a:rPr>
              <a:t>Have </a:t>
            </a:r>
            <a:r>
              <a:rPr sz="1600" b="1" spc="5" dirty="0">
                <a:solidFill>
                  <a:srgbClr val="676968"/>
                </a:solidFill>
                <a:latin typeface="Calibri"/>
                <a:cs typeface="Calibri"/>
              </a:rPr>
              <a:t>the </a:t>
            </a:r>
            <a:r>
              <a:rPr sz="1600" b="1" dirty="0">
                <a:solidFill>
                  <a:srgbClr val="676968"/>
                </a:solidFill>
                <a:latin typeface="Calibri"/>
                <a:cs typeface="Calibri"/>
              </a:rPr>
              <a:t>announcement </a:t>
            </a:r>
            <a:r>
              <a:rPr sz="1600" b="1" spc="5" dirty="0">
                <a:solidFill>
                  <a:srgbClr val="676968"/>
                </a:solidFill>
                <a:latin typeface="Calibri"/>
                <a:cs typeface="Calibri"/>
              </a:rPr>
              <a:t>number on</a:t>
            </a:r>
            <a:r>
              <a:rPr sz="1600" b="1" spc="-125" dirty="0">
                <a:solidFill>
                  <a:srgbClr val="676968"/>
                </a:solidFill>
                <a:latin typeface="Calibri"/>
                <a:cs typeface="Calibri"/>
              </a:rPr>
              <a:t> </a:t>
            </a:r>
            <a:r>
              <a:rPr sz="1600" b="1" spc="15" dirty="0">
                <a:solidFill>
                  <a:srgbClr val="676968"/>
                </a:solidFill>
                <a:latin typeface="Calibri"/>
                <a:cs typeface="Calibri"/>
              </a:rPr>
              <a:t>hand.</a:t>
            </a:r>
            <a:endParaRPr sz="1600" dirty="0">
              <a:latin typeface="Calibri"/>
              <a:cs typeface="Calibri"/>
            </a:endParaRPr>
          </a:p>
          <a:p>
            <a:pPr>
              <a:lnSpc>
                <a:spcPct val="100000"/>
              </a:lnSpc>
              <a:spcBef>
                <a:spcPts val="25"/>
              </a:spcBef>
              <a:buClr>
                <a:srgbClr val="676968"/>
              </a:buClr>
              <a:buFont typeface="Wingdings"/>
              <a:buChar char=""/>
            </a:pPr>
            <a:endParaRPr sz="1550" dirty="0">
              <a:latin typeface="Calibri"/>
              <a:cs typeface="Calibri"/>
            </a:endParaRPr>
          </a:p>
          <a:p>
            <a:pPr marL="297180" marR="5080" indent="-284480">
              <a:lnSpc>
                <a:spcPct val="100000"/>
              </a:lnSpc>
              <a:buFont typeface="Wingdings"/>
              <a:buChar char=""/>
              <a:tabLst>
                <a:tab pos="297180" algn="l"/>
              </a:tabLst>
            </a:pPr>
            <a:r>
              <a:rPr sz="1600" spc="10" dirty="0">
                <a:solidFill>
                  <a:srgbClr val="676968"/>
                </a:solidFill>
                <a:highlight>
                  <a:srgbClr val="FFFF00"/>
                </a:highlight>
                <a:latin typeface="Calibri"/>
                <a:cs typeface="Calibri"/>
              </a:rPr>
              <a:t>Print/save</a:t>
            </a:r>
            <a:r>
              <a:rPr sz="1600" spc="-125" dirty="0">
                <a:solidFill>
                  <a:srgbClr val="676968"/>
                </a:solidFill>
                <a:highlight>
                  <a:srgbClr val="FFFF00"/>
                </a:highlight>
                <a:latin typeface="Calibri"/>
                <a:cs typeface="Calibri"/>
              </a:rPr>
              <a:t> </a:t>
            </a:r>
            <a:r>
              <a:rPr sz="1600" spc="10" dirty="0">
                <a:solidFill>
                  <a:srgbClr val="676968"/>
                </a:solidFill>
                <a:highlight>
                  <a:srgbClr val="FFFF00"/>
                </a:highlight>
                <a:latin typeface="Calibri"/>
                <a:cs typeface="Calibri"/>
              </a:rPr>
              <a:t>copies</a:t>
            </a:r>
            <a:r>
              <a:rPr sz="1600" spc="-110" dirty="0">
                <a:solidFill>
                  <a:srgbClr val="676968"/>
                </a:solidFill>
                <a:highlight>
                  <a:srgbClr val="FFFF00"/>
                </a:highlight>
                <a:latin typeface="Calibri"/>
                <a:cs typeface="Calibri"/>
              </a:rPr>
              <a:t> </a:t>
            </a:r>
            <a:r>
              <a:rPr sz="1600" spc="15" dirty="0">
                <a:solidFill>
                  <a:srgbClr val="676968"/>
                </a:solidFill>
                <a:highlight>
                  <a:srgbClr val="FFFF00"/>
                </a:highlight>
                <a:latin typeface="Calibri"/>
                <a:cs typeface="Calibri"/>
              </a:rPr>
              <a:t>of</a:t>
            </a:r>
            <a:r>
              <a:rPr sz="1600" spc="-130" dirty="0">
                <a:solidFill>
                  <a:srgbClr val="676968"/>
                </a:solidFill>
                <a:highlight>
                  <a:srgbClr val="FFFF00"/>
                </a:highlight>
                <a:latin typeface="Calibri"/>
                <a:cs typeface="Calibri"/>
              </a:rPr>
              <a:t> </a:t>
            </a:r>
            <a:r>
              <a:rPr sz="1600" spc="15" dirty="0">
                <a:solidFill>
                  <a:srgbClr val="676968"/>
                </a:solidFill>
                <a:highlight>
                  <a:srgbClr val="FFFF00"/>
                </a:highlight>
                <a:latin typeface="Calibri"/>
                <a:cs typeface="Calibri"/>
              </a:rPr>
              <a:t>your</a:t>
            </a:r>
            <a:r>
              <a:rPr sz="1600" spc="-50" dirty="0">
                <a:solidFill>
                  <a:srgbClr val="676968"/>
                </a:solidFill>
                <a:highlight>
                  <a:srgbClr val="FFFF00"/>
                </a:highlight>
                <a:latin typeface="Calibri"/>
                <a:cs typeface="Calibri"/>
              </a:rPr>
              <a:t> </a:t>
            </a:r>
            <a:r>
              <a:rPr sz="1600" spc="10" dirty="0">
                <a:solidFill>
                  <a:srgbClr val="676968"/>
                </a:solidFill>
                <a:highlight>
                  <a:srgbClr val="FFFF00"/>
                </a:highlight>
                <a:latin typeface="Calibri"/>
                <a:cs typeface="Calibri"/>
              </a:rPr>
              <a:t>responses,</a:t>
            </a:r>
            <a:r>
              <a:rPr sz="1600" spc="-125" dirty="0">
                <a:solidFill>
                  <a:srgbClr val="676968"/>
                </a:solidFill>
                <a:highlight>
                  <a:srgbClr val="FFFF00"/>
                </a:highlight>
                <a:latin typeface="Calibri"/>
                <a:cs typeface="Calibri"/>
              </a:rPr>
              <a:t> </a:t>
            </a:r>
            <a:r>
              <a:rPr sz="1600" u="sng" spc="15" dirty="0">
                <a:solidFill>
                  <a:srgbClr val="676968"/>
                </a:solidFill>
                <a:highlight>
                  <a:srgbClr val="FFFF00"/>
                </a:highlight>
                <a:latin typeface="Calibri"/>
                <a:cs typeface="Calibri"/>
              </a:rPr>
              <a:t>the</a:t>
            </a:r>
            <a:r>
              <a:rPr sz="1600" u="sng" spc="-120" dirty="0">
                <a:solidFill>
                  <a:srgbClr val="676968"/>
                </a:solidFill>
                <a:highlight>
                  <a:srgbClr val="FFFF00"/>
                </a:highlight>
                <a:latin typeface="Calibri"/>
                <a:cs typeface="Calibri"/>
              </a:rPr>
              <a:t> </a:t>
            </a:r>
            <a:r>
              <a:rPr sz="1600" u="sng" spc="10" dirty="0">
                <a:solidFill>
                  <a:srgbClr val="676968"/>
                </a:solidFill>
                <a:highlight>
                  <a:srgbClr val="FFFF00"/>
                </a:highlight>
                <a:latin typeface="Calibri"/>
                <a:cs typeface="Calibri"/>
              </a:rPr>
              <a:t>announcement</a:t>
            </a:r>
            <a:r>
              <a:rPr lang="en-US" sz="1600" u="sng" spc="10" dirty="0">
                <a:solidFill>
                  <a:srgbClr val="676968"/>
                </a:solidFill>
                <a:highlight>
                  <a:srgbClr val="FFFF00"/>
                </a:highlight>
                <a:latin typeface="Calibri"/>
                <a:cs typeface="Calibri"/>
              </a:rPr>
              <a:t>,</a:t>
            </a:r>
            <a:r>
              <a:rPr sz="1600" u="sng" spc="-100" dirty="0">
                <a:solidFill>
                  <a:srgbClr val="676968"/>
                </a:solidFill>
                <a:highlight>
                  <a:srgbClr val="FFFF00"/>
                </a:highlight>
                <a:latin typeface="Calibri"/>
                <a:cs typeface="Calibri"/>
              </a:rPr>
              <a:t> </a:t>
            </a:r>
            <a:r>
              <a:rPr sz="1600" spc="20" dirty="0">
                <a:solidFill>
                  <a:srgbClr val="676968"/>
                </a:solidFill>
                <a:highlight>
                  <a:srgbClr val="FFFF00"/>
                </a:highlight>
                <a:latin typeface="Calibri"/>
                <a:cs typeface="Calibri"/>
              </a:rPr>
              <a:t>and</a:t>
            </a:r>
            <a:r>
              <a:rPr sz="1600" spc="-90" dirty="0">
                <a:solidFill>
                  <a:srgbClr val="676968"/>
                </a:solidFill>
                <a:highlight>
                  <a:srgbClr val="FFFF00"/>
                </a:highlight>
                <a:latin typeface="Calibri"/>
                <a:cs typeface="Calibri"/>
              </a:rPr>
              <a:t> </a:t>
            </a:r>
            <a:r>
              <a:rPr sz="1600" dirty="0">
                <a:solidFill>
                  <a:srgbClr val="676968"/>
                </a:solidFill>
                <a:highlight>
                  <a:srgbClr val="FFFF00"/>
                </a:highlight>
                <a:latin typeface="Calibri"/>
                <a:cs typeface="Calibri"/>
              </a:rPr>
              <a:t>anything</a:t>
            </a:r>
            <a:r>
              <a:rPr sz="1600" spc="-155" dirty="0">
                <a:solidFill>
                  <a:srgbClr val="676968"/>
                </a:solidFill>
                <a:highlight>
                  <a:srgbClr val="FFFF00"/>
                </a:highlight>
                <a:latin typeface="Calibri"/>
                <a:cs typeface="Calibri"/>
              </a:rPr>
              <a:t> </a:t>
            </a:r>
            <a:r>
              <a:rPr sz="1600" spc="10" dirty="0">
                <a:solidFill>
                  <a:srgbClr val="676968"/>
                </a:solidFill>
                <a:highlight>
                  <a:srgbClr val="FFFF00"/>
                </a:highlight>
                <a:latin typeface="Calibri"/>
                <a:cs typeface="Calibri"/>
              </a:rPr>
              <a:t>else</a:t>
            </a:r>
            <a:r>
              <a:rPr sz="1600" spc="-120" dirty="0">
                <a:solidFill>
                  <a:srgbClr val="676968"/>
                </a:solidFill>
                <a:highlight>
                  <a:srgbClr val="FFFF00"/>
                </a:highlight>
                <a:latin typeface="Calibri"/>
                <a:cs typeface="Calibri"/>
              </a:rPr>
              <a:t> </a:t>
            </a:r>
            <a:r>
              <a:rPr sz="1600" spc="10" dirty="0">
                <a:solidFill>
                  <a:srgbClr val="676968"/>
                </a:solidFill>
                <a:highlight>
                  <a:srgbClr val="FFFF00"/>
                </a:highlight>
                <a:latin typeface="Calibri"/>
                <a:cs typeface="Calibri"/>
              </a:rPr>
              <a:t>you  </a:t>
            </a:r>
            <a:r>
              <a:rPr sz="1600" spc="15" dirty="0">
                <a:solidFill>
                  <a:srgbClr val="676968"/>
                </a:solidFill>
                <a:highlight>
                  <a:srgbClr val="FFFF00"/>
                </a:highlight>
                <a:latin typeface="Calibri"/>
                <a:cs typeface="Calibri"/>
              </a:rPr>
              <a:t>submitted</a:t>
            </a:r>
            <a:r>
              <a:rPr sz="1600" spc="-85" dirty="0">
                <a:solidFill>
                  <a:srgbClr val="676968"/>
                </a:solidFill>
                <a:highlight>
                  <a:srgbClr val="FFFF00"/>
                </a:highlight>
                <a:latin typeface="Calibri"/>
                <a:cs typeface="Calibri"/>
              </a:rPr>
              <a:t> </a:t>
            </a:r>
            <a:r>
              <a:rPr sz="1600" spc="15" dirty="0">
                <a:solidFill>
                  <a:srgbClr val="676968"/>
                </a:solidFill>
                <a:highlight>
                  <a:srgbClr val="FFFF00"/>
                </a:highlight>
                <a:latin typeface="Calibri"/>
                <a:cs typeface="Calibri"/>
              </a:rPr>
              <a:t>as</a:t>
            </a:r>
            <a:r>
              <a:rPr sz="1600" spc="-110" dirty="0">
                <a:solidFill>
                  <a:srgbClr val="676968"/>
                </a:solidFill>
                <a:highlight>
                  <a:srgbClr val="FFFF00"/>
                </a:highlight>
                <a:latin typeface="Calibri"/>
                <a:cs typeface="Calibri"/>
              </a:rPr>
              <a:t> </a:t>
            </a:r>
            <a:r>
              <a:rPr sz="1600" spc="15" dirty="0">
                <a:solidFill>
                  <a:srgbClr val="676968"/>
                </a:solidFill>
                <a:highlight>
                  <a:srgbClr val="FFFF00"/>
                </a:highlight>
                <a:latin typeface="Calibri"/>
                <a:cs typeface="Calibri"/>
              </a:rPr>
              <a:t>part</a:t>
            </a:r>
            <a:r>
              <a:rPr sz="1600" spc="-100" dirty="0">
                <a:solidFill>
                  <a:srgbClr val="676968"/>
                </a:solidFill>
                <a:highlight>
                  <a:srgbClr val="FFFF00"/>
                </a:highlight>
                <a:latin typeface="Calibri"/>
                <a:cs typeface="Calibri"/>
              </a:rPr>
              <a:t> </a:t>
            </a:r>
            <a:r>
              <a:rPr sz="1600" spc="15" dirty="0">
                <a:solidFill>
                  <a:srgbClr val="676968"/>
                </a:solidFill>
                <a:highlight>
                  <a:srgbClr val="FFFF00"/>
                </a:highlight>
                <a:latin typeface="Calibri"/>
                <a:cs typeface="Calibri"/>
              </a:rPr>
              <a:t>of</a:t>
            </a:r>
            <a:r>
              <a:rPr sz="1600" spc="-50" dirty="0">
                <a:solidFill>
                  <a:srgbClr val="676968"/>
                </a:solidFill>
                <a:highlight>
                  <a:srgbClr val="FFFF00"/>
                </a:highlight>
                <a:latin typeface="Calibri"/>
                <a:cs typeface="Calibri"/>
              </a:rPr>
              <a:t> </a:t>
            </a:r>
            <a:r>
              <a:rPr sz="1600" spc="15" dirty="0">
                <a:solidFill>
                  <a:srgbClr val="676968"/>
                </a:solidFill>
                <a:highlight>
                  <a:srgbClr val="FFFF00"/>
                </a:highlight>
                <a:latin typeface="Calibri"/>
                <a:cs typeface="Calibri"/>
              </a:rPr>
              <a:t>your</a:t>
            </a:r>
            <a:r>
              <a:rPr sz="1600" spc="-125" dirty="0">
                <a:solidFill>
                  <a:srgbClr val="676968"/>
                </a:solidFill>
                <a:highlight>
                  <a:srgbClr val="FFFF00"/>
                </a:highlight>
                <a:latin typeface="Calibri"/>
                <a:cs typeface="Calibri"/>
              </a:rPr>
              <a:t> </a:t>
            </a:r>
            <a:r>
              <a:rPr sz="1600" spc="10" dirty="0">
                <a:solidFill>
                  <a:srgbClr val="676968"/>
                </a:solidFill>
                <a:highlight>
                  <a:srgbClr val="FFFF00"/>
                </a:highlight>
                <a:latin typeface="Calibri"/>
                <a:cs typeface="Calibri"/>
              </a:rPr>
              <a:t>application</a:t>
            </a:r>
            <a:r>
              <a:rPr sz="1600" spc="-85" dirty="0">
                <a:solidFill>
                  <a:srgbClr val="676968"/>
                </a:solidFill>
                <a:highlight>
                  <a:srgbClr val="FFFF00"/>
                </a:highlight>
                <a:latin typeface="Calibri"/>
                <a:cs typeface="Calibri"/>
              </a:rPr>
              <a:t> </a:t>
            </a:r>
            <a:r>
              <a:rPr sz="1600" spc="-10" dirty="0">
                <a:solidFill>
                  <a:srgbClr val="676968"/>
                </a:solidFill>
                <a:highlight>
                  <a:srgbClr val="FFFF00"/>
                </a:highlight>
                <a:latin typeface="Calibri"/>
                <a:cs typeface="Calibri"/>
              </a:rPr>
              <a:t>packet.</a:t>
            </a:r>
            <a:r>
              <a:rPr lang="en-US" sz="1600" spc="-10" dirty="0">
                <a:solidFill>
                  <a:srgbClr val="676968"/>
                </a:solidFill>
                <a:highlight>
                  <a:srgbClr val="FFFF00"/>
                </a:highlight>
                <a:latin typeface="Calibri"/>
                <a:cs typeface="Calibri"/>
              </a:rPr>
              <a:t> </a:t>
            </a:r>
            <a:endParaRPr sz="1600" dirty="0">
              <a:highlight>
                <a:srgbClr val="FFFF00"/>
              </a:highlight>
              <a:latin typeface="Calibri"/>
              <a:cs typeface="Calibri"/>
            </a:endParaRPr>
          </a:p>
          <a:p>
            <a:pPr>
              <a:lnSpc>
                <a:spcPct val="100000"/>
              </a:lnSpc>
              <a:spcBef>
                <a:spcPts val="30"/>
              </a:spcBef>
              <a:buClr>
                <a:srgbClr val="676968"/>
              </a:buClr>
              <a:buFont typeface="Wingdings"/>
              <a:buChar char=""/>
            </a:pPr>
            <a:endParaRPr sz="1550" dirty="0">
              <a:latin typeface="Calibri"/>
              <a:cs typeface="Calibri"/>
            </a:endParaRPr>
          </a:p>
          <a:p>
            <a:pPr marL="297180" indent="-284480">
              <a:lnSpc>
                <a:spcPct val="100000"/>
              </a:lnSpc>
              <a:buFont typeface="Wingdings"/>
              <a:buChar char=""/>
              <a:tabLst>
                <a:tab pos="297180" algn="l"/>
              </a:tabLst>
            </a:pPr>
            <a:r>
              <a:rPr sz="1600" dirty="0">
                <a:solidFill>
                  <a:srgbClr val="676968"/>
                </a:solidFill>
                <a:latin typeface="Calibri"/>
                <a:cs typeface="Calibri"/>
              </a:rPr>
              <a:t>Check</a:t>
            </a:r>
            <a:r>
              <a:rPr sz="1600" spc="-50" dirty="0">
                <a:solidFill>
                  <a:srgbClr val="676968"/>
                </a:solidFill>
                <a:latin typeface="Calibri"/>
                <a:cs typeface="Calibri"/>
              </a:rPr>
              <a:t> </a:t>
            </a:r>
            <a:r>
              <a:rPr sz="1600" spc="15" dirty="0">
                <a:solidFill>
                  <a:srgbClr val="676968"/>
                </a:solidFill>
                <a:latin typeface="Calibri"/>
                <a:cs typeface="Calibri"/>
              </a:rPr>
              <a:t>your</a:t>
            </a:r>
            <a:r>
              <a:rPr sz="1600" spc="-40" dirty="0">
                <a:solidFill>
                  <a:srgbClr val="676968"/>
                </a:solidFill>
                <a:latin typeface="Calibri"/>
                <a:cs typeface="Calibri"/>
              </a:rPr>
              <a:t> </a:t>
            </a:r>
            <a:r>
              <a:rPr sz="1600" spc="10" dirty="0">
                <a:solidFill>
                  <a:srgbClr val="676968"/>
                </a:solidFill>
                <a:latin typeface="Calibri"/>
                <a:cs typeface="Calibri"/>
              </a:rPr>
              <a:t>application</a:t>
            </a:r>
            <a:r>
              <a:rPr sz="1600" spc="-165" dirty="0">
                <a:solidFill>
                  <a:srgbClr val="676968"/>
                </a:solidFill>
                <a:latin typeface="Calibri"/>
                <a:cs typeface="Calibri"/>
              </a:rPr>
              <a:t> </a:t>
            </a:r>
            <a:r>
              <a:rPr sz="1600" spc="5" dirty="0">
                <a:solidFill>
                  <a:srgbClr val="676968"/>
                </a:solidFill>
                <a:latin typeface="Calibri"/>
                <a:cs typeface="Calibri"/>
              </a:rPr>
              <a:t>status</a:t>
            </a:r>
            <a:r>
              <a:rPr sz="1600" spc="-110" dirty="0">
                <a:solidFill>
                  <a:srgbClr val="676968"/>
                </a:solidFill>
                <a:latin typeface="Calibri"/>
                <a:cs typeface="Calibri"/>
              </a:rPr>
              <a:t> </a:t>
            </a:r>
            <a:r>
              <a:rPr sz="1600" spc="10" dirty="0">
                <a:solidFill>
                  <a:srgbClr val="676968"/>
                </a:solidFill>
                <a:latin typeface="Calibri"/>
                <a:cs typeface="Calibri"/>
              </a:rPr>
              <a:t>online</a:t>
            </a:r>
            <a:r>
              <a:rPr sz="1600" spc="-120" dirty="0">
                <a:solidFill>
                  <a:srgbClr val="676968"/>
                </a:solidFill>
                <a:latin typeface="Calibri"/>
                <a:cs typeface="Calibri"/>
              </a:rPr>
              <a:t> </a:t>
            </a:r>
            <a:r>
              <a:rPr sz="1600" spc="15" dirty="0">
                <a:solidFill>
                  <a:srgbClr val="676968"/>
                </a:solidFill>
                <a:latin typeface="Calibri"/>
                <a:cs typeface="Calibri"/>
              </a:rPr>
              <a:t>or</a:t>
            </a:r>
            <a:r>
              <a:rPr sz="1600" spc="-120" dirty="0">
                <a:solidFill>
                  <a:srgbClr val="676968"/>
                </a:solidFill>
                <a:latin typeface="Calibri"/>
                <a:cs typeface="Calibri"/>
              </a:rPr>
              <a:t> </a:t>
            </a:r>
            <a:r>
              <a:rPr sz="1600" spc="-5" dirty="0">
                <a:solidFill>
                  <a:srgbClr val="676968"/>
                </a:solidFill>
                <a:latin typeface="Calibri"/>
                <a:cs typeface="Calibri"/>
              </a:rPr>
              <a:t>watch</a:t>
            </a:r>
            <a:r>
              <a:rPr sz="1600" spc="-85" dirty="0">
                <a:solidFill>
                  <a:srgbClr val="676968"/>
                </a:solidFill>
                <a:latin typeface="Calibri"/>
                <a:cs typeface="Calibri"/>
              </a:rPr>
              <a:t> </a:t>
            </a:r>
            <a:r>
              <a:rPr sz="1600" spc="5" dirty="0">
                <a:solidFill>
                  <a:srgbClr val="676968"/>
                </a:solidFill>
                <a:latin typeface="Calibri"/>
                <a:cs typeface="Calibri"/>
              </a:rPr>
              <a:t>for</a:t>
            </a:r>
            <a:r>
              <a:rPr sz="1600" spc="-35" dirty="0">
                <a:solidFill>
                  <a:srgbClr val="676968"/>
                </a:solidFill>
                <a:latin typeface="Calibri"/>
                <a:cs typeface="Calibri"/>
              </a:rPr>
              <a:t> </a:t>
            </a:r>
            <a:r>
              <a:rPr sz="1600" spc="10" dirty="0">
                <a:solidFill>
                  <a:srgbClr val="676968"/>
                </a:solidFill>
                <a:latin typeface="Calibri"/>
                <a:cs typeface="Calibri"/>
              </a:rPr>
              <a:t>e-mails</a:t>
            </a:r>
            <a:r>
              <a:rPr lang="en-US" sz="1600" spc="10" dirty="0">
                <a:solidFill>
                  <a:srgbClr val="676968"/>
                </a:solidFill>
                <a:latin typeface="Calibri"/>
                <a:cs typeface="Calibri"/>
              </a:rPr>
              <a:t> (check your junk folder)</a:t>
            </a:r>
            <a:r>
              <a:rPr sz="1600" spc="10" dirty="0">
                <a:solidFill>
                  <a:srgbClr val="676968"/>
                </a:solidFill>
                <a:latin typeface="Calibri"/>
                <a:cs typeface="Calibri"/>
              </a:rPr>
              <a:t>.</a:t>
            </a:r>
            <a:endParaRPr sz="1600" dirty="0">
              <a:latin typeface="Calibri"/>
              <a:cs typeface="Calibri"/>
            </a:endParaRPr>
          </a:p>
        </p:txBody>
      </p:sp>
      <p:sp>
        <p:nvSpPr>
          <p:cNvPr id="5" name="object 5"/>
          <p:cNvSpPr txBox="1"/>
          <p:nvPr/>
        </p:nvSpPr>
        <p:spPr>
          <a:xfrm>
            <a:off x="11082019" y="6462712"/>
            <a:ext cx="2190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21</a:t>
            </a:fld>
            <a:endParaRPr sz="1200" dirty="0">
              <a:latin typeface="Calibri"/>
              <a:cs typeface="Calibri"/>
            </a:endParaRPr>
          </a:p>
        </p:txBody>
      </p:sp>
      <p:sp>
        <p:nvSpPr>
          <p:cNvPr id="6" name="TextBox 5">
            <a:extLst>
              <a:ext uri="{FF2B5EF4-FFF2-40B4-BE49-F238E27FC236}">
                <a16:creationId xmlns:a16="http://schemas.microsoft.com/office/drawing/2014/main" id="{4CC0D8FD-0DBD-4AAA-ABD1-E41B68F144A9}"/>
              </a:ext>
            </a:extLst>
          </p:cNvPr>
          <p:cNvSpPr txBox="1"/>
          <p:nvPr/>
        </p:nvSpPr>
        <p:spPr>
          <a:xfrm>
            <a:off x="228600" y="3124200"/>
            <a:ext cx="1905000" cy="2585323"/>
          </a:xfrm>
          <a:prstGeom prst="rect">
            <a:avLst/>
          </a:prstGeom>
          <a:noFill/>
          <a:ln>
            <a:solidFill>
              <a:schemeClr val="tx1"/>
            </a:solidFill>
          </a:ln>
        </p:spPr>
        <p:txBody>
          <a:bodyPr wrap="square" rtlCol="0">
            <a:spAutoFit/>
          </a:bodyPr>
          <a:lstStyle/>
          <a:p>
            <a:r>
              <a:rPr lang="en-US" i="1" dirty="0">
                <a:solidFill>
                  <a:srgbClr val="FF0000"/>
                </a:solidFill>
              </a:rPr>
              <a:t>It is very important to print a copy of the announcement as it goes away when the job close.  You will need it to prepare for the interview.</a:t>
            </a:r>
          </a:p>
        </p:txBody>
      </p:sp>
      <p:cxnSp>
        <p:nvCxnSpPr>
          <p:cNvPr id="8" name="Straight Arrow Connector 7">
            <a:extLst>
              <a:ext uri="{FF2B5EF4-FFF2-40B4-BE49-F238E27FC236}">
                <a16:creationId xmlns:a16="http://schemas.microsoft.com/office/drawing/2014/main" id="{114E4A4E-84AA-47C0-AFFA-F358D4829F7C}"/>
              </a:ext>
            </a:extLst>
          </p:cNvPr>
          <p:cNvCxnSpPr/>
          <p:nvPr/>
        </p:nvCxnSpPr>
        <p:spPr>
          <a:xfrm>
            <a:off x="2209800" y="4953000"/>
            <a:ext cx="624839"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merican-flag-1459201553ppe – The Moderate Voi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11" y="1"/>
            <a:ext cx="12808300" cy="6858000"/>
          </a:xfrm>
        </p:spPr>
      </p:pic>
      <p:sp>
        <p:nvSpPr>
          <p:cNvPr id="5" name="TextBox 4"/>
          <p:cNvSpPr txBox="1"/>
          <p:nvPr/>
        </p:nvSpPr>
        <p:spPr>
          <a:xfrm>
            <a:off x="1676400" y="859065"/>
            <a:ext cx="9769642" cy="5139869"/>
          </a:xfrm>
          <a:prstGeom prst="rect">
            <a:avLst/>
          </a:prstGeom>
          <a:solidFill>
            <a:schemeClr val="bg1"/>
          </a:solidFill>
        </p:spPr>
        <p:txBody>
          <a:bodyPr wrap="square" rtlCol="0">
            <a:spAutoFit/>
          </a:bodyPr>
          <a:lstStyle/>
          <a:p>
            <a:pPr algn="ctr"/>
            <a:r>
              <a:rPr lang="en-US" sz="4000" b="1" u="sng" dirty="0">
                <a:solidFill>
                  <a:schemeClr val="accent1"/>
                </a:solidFill>
                <a:latin typeface="Calibri Light" panose="020F0302020204030204" pitchFamily="34" charset="0"/>
                <a:cs typeface="Calibri Light" panose="020F0302020204030204" pitchFamily="34" charset="0"/>
              </a:rPr>
              <a:t>For Additional Help</a:t>
            </a:r>
          </a:p>
          <a:p>
            <a:pPr algn="ctr"/>
            <a:r>
              <a:rPr lang="en-US" sz="2400" b="1" dirty="0">
                <a:latin typeface="Calibri Light" panose="020F0302020204030204" pitchFamily="34" charset="0"/>
                <a:cs typeface="Calibri Light" panose="020F0302020204030204" pitchFamily="34" charset="0"/>
              </a:rPr>
              <a:t>Go Government </a:t>
            </a:r>
            <a:endParaRPr lang="en-US" sz="2400" b="1" dirty="0">
              <a:latin typeface="Calibri Light" panose="020F0302020204030204" pitchFamily="34" charset="0"/>
              <a:cs typeface="Calibri Light" panose="020F0302020204030204" pitchFamily="34" charset="0"/>
              <a:hlinkClick r:id="rId4"/>
            </a:endParaRPr>
          </a:p>
          <a:p>
            <a:pPr algn="ctr"/>
            <a:r>
              <a:rPr lang="en-US" sz="2400" u="sng" dirty="0">
                <a:latin typeface="Calibri Light" panose="020F0302020204030204" pitchFamily="34" charset="0"/>
                <a:cs typeface="Calibri Light" panose="020F0302020204030204" pitchFamily="34" charset="0"/>
                <a:hlinkClick r:id="rId4"/>
              </a:rPr>
              <a:t>http://gogovernment.org</a:t>
            </a:r>
            <a:endParaRPr lang="en-US" sz="2400"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 </a:t>
            </a:r>
          </a:p>
          <a:p>
            <a:pPr algn="ctr"/>
            <a:r>
              <a:rPr lang="en-US" sz="2400" b="1" dirty="0">
                <a:latin typeface="Calibri Light" panose="020F0302020204030204" pitchFamily="34" charset="0"/>
                <a:cs typeface="Calibri Light" panose="020F0302020204030204" pitchFamily="34" charset="0"/>
              </a:rPr>
              <a:t>Partnership for Public Service</a:t>
            </a:r>
            <a:endParaRPr lang="en-US" sz="2400" dirty="0">
              <a:latin typeface="Calibri Light" panose="020F0302020204030204" pitchFamily="34" charset="0"/>
              <a:cs typeface="Calibri Light" panose="020F0302020204030204" pitchFamily="34" charset="0"/>
            </a:endParaRPr>
          </a:p>
          <a:p>
            <a:pPr algn="ctr"/>
            <a:r>
              <a:rPr lang="en-US" sz="2400" u="sng" dirty="0">
                <a:latin typeface="Calibri Light" panose="020F0302020204030204" pitchFamily="34" charset="0"/>
                <a:cs typeface="Calibri Light" panose="020F0302020204030204" pitchFamily="34" charset="0"/>
                <a:hlinkClick r:id="rId5"/>
              </a:rPr>
              <a:t>https://ourpublicservice.org/</a:t>
            </a:r>
            <a:endParaRPr lang="en-US" sz="2400" dirty="0">
              <a:latin typeface="Calibri Light" panose="020F0302020204030204" pitchFamily="34" charset="0"/>
              <a:cs typeface="Calibri Light" panose="020F0302020204030204" pitchFamily="34" charset="0"/>
            </a:endParaRPr>
          </a:p>
          <a:p>
            <a:pPr algn="ctr"/>
            <a:r>
              <a:rPr lang="en-US" sz="2400" u="sng" dirty="0">
                <a:latin typeface="Calibri Light" panose="020F0302020204030204" pitchFamily="34" charset="0"/>
                <a:cs typeface="Calibri Light" panose="020F0302020204030204" pitchFamily="34" charset="0"/>
                <a:hlinkClick r:id="rId6"/>
              </a:rPr>
              <a:t>https://bestplacestowork.org/</a:t>
            </a:r>
            <a:endParaRPr lang="en-US" sz="2400"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 </a:t>
            </a:r>
          </a:p>
          <a:p>
            <a:pPr algn="ctr"/>
            <a:r>
              <a:rPr lang="en-US" sz="2400" b="1" dirty="0">
                <a:latin typeface="Calibri Light" panose="020F0302020204030204" pitchFamily="34" charset="0"/>
                <a:cs typeface="Calibri Light" panose="020F0302020204030204" pitchFamily="34" charset="0"/>
              </a:rPr>
              <a:t>USAJOB</a:t>
            </a:r>
            <a:endParaRPr lang="en-US" sz="2400" dirty="0">
              <a:latin typeface="Calibri Light" panose="020F0302020204030204" pitchFamily="34" charset="0"/>
              <a:cs typeface="Calibri Light" panose="020F0302020204030204" pitchFamily="34" charset="0"/>
            </a:endParaRPr>
          </a:p>
          <a:p>
            <a:pPr algn="ctr"/>
            <a:r>
              <a:rPr lang="en-US" sz="2400" u="sng" dirty="0">
                <a:latin typeface="Calibri Light" panose="020F0302020204030204" pitchFamily="34" charset="0"/>
                <a:cs typeface="Calibri Light" panose="020F0302020204030204" pitchFamily="34" charset="0"/>
                <a:hlinkClick r:id="rId7"/>
              </a:rPr>
              <a:t>https://www.usajobs.gov/Help/how-to/</a:t>
            </a:r>
            <a:endParaRPr lang="en-US" sz="2400"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 </a:t>
            </a:r>
          </a:p>
          <a:p>
            <a:pPr algn="ctr"/>
            <a:r>
              <a:rPr lang="en-US" sz="2400" b="1" dirty="0">
                <a:latin typeface="Calibri Light" panose="020F0302020204030204" pitchFamily="34" charset="0"/>
                <a:cs typeface="Calibri Light" panose="020F0302020204030204" pitchFamily="34" charset="0"/>
              </a:rPr>
              <a:t>OPM</a:t>
            </a:r>
            <a:endParaRPr lang="en-US" sz="2400" dirty="0">
              <a:latin typeface="Calibri Light" panose="020F0302020204030204" pitchFamily="34" charset="0"/>
              <a:cs typeface="Calibri Light" panose="020F0302020204030204" pitchFamily="34" charset="0"/>
            </a:endParaRPr>
          </a:p>
          <a:p>
            <a:pPr algn="ctr"/>
            <a:r>
              <a:rPr lang="en-US" sz="2400" u="sng" dirty="0">
                <a:latin typeface="Calibri Light" panose="020F0302020204030204" pitchFamily="34" charset="0"/>
                <a:cs typeface="Calibri Light" panose="020F0302020204030204" pitchFamily="34" charset="0"/>
                <a:hlinkClick r:id="rId8"/>
              </a:rPr>
              <a:t>http://opm.gov</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2090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49446"/>
            <a:ext cx="10165080" cy="628377"/>
          </a:xfrm>
          <a:prstGeom prst="rect">
            <a:avLst/>
          </a:prstGeom>
        </p:spPr>
        <p:txBody>
          <a:bodyPr vert="horz" wrap="square" lIns="0" tIns="12700" rIns="0" bIns="0" rtlCol="0">
            <a:spAutoFit/>
          </a:bodyPr>
          <a:lstStyle/>
          <a:p>
            <a:pPr marL="12700">
              <a:lnSpc>
                <a:spcPct val="100000"/>
              </a:lnSpc>
              <a:spcBef>
                <a:spcPts val="100"/>
              </a:spcBef>
            </a:pPr>
            <a:r>
              <a:rPr lang="en-US" spc="-15" dirty="0"/>
              <a:t>Step 1--</a:t>
            </a:r>
            <a:r>
              <a:rPr spc="-15" dirty="0"/>
              <a:t>Create </a:t>
            </a:r>
            <a:r>
              <a:rPr spc="-5" dirty="0"/>
              <a:t>or </a:t>
            </a:r>
            <a:r>
              <a:rPr dirty="0"/>
              <a:t>Update </a:t>
            </a:r>
            <a:r>
              <a:rPr spc="-95" dirty="0"/>
              <a:t>Your </a:t>
            </a:r>
            <a:r>
              <a:rPr spc="10" dirty="0"/>
              <a:t>USAJOBS</a:t>
            </a:r>
            <a:r>
              <a:rPr spc="-140" dirty="0"/>
              <a:t> </a:t>
            </a:r>
            <a:r>
              <a:rPr spc="-15" dirty="0"/>
              <a:t>Account</a:t>
            </a:r>
          </a:p>
        </p:txBody>
      </p:sp>
      <p:sp>
        <p:nvSpPr>
          <p:cNvPr id="3" name="object 3"/>
          <p:cNvSpPr/>
          <p:nvPr/>
        </p:nvSpPr>
        <p:spPr>
          <a:xfrm>
            <a:off x="2834639" y="1513839"/>
            <a:ext cx="6177280" cy="121920"/>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sp>
        <p:nvSpPr>
          <p:cNvPr id="4" name="object 4"/>
          <p:cNvSpPr/>
          <p:nvPr/>
        </p:nvSpPr>
        <p:spPr>
          <a:xfrm>
            <a:off x="4155441" y="1859280"/>
            <a:ext cx="3667828" cy="4688660"/>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6893" y="347694"/>
            <a:ext cx="6850467" cy="628377"/>
          </a:xfrm>
          <a:prstGeom prst="rect">
            <a:avLst/>
          </a:prstGeom>
        </p:spPr>
        <p:txBody>
          <a:bodyPr vert="horz" wrap="square" lIns="0" tIns="12700" rIns="0" bIns="0" rtlCol="0">
            <a:spAutoFit/>
          </a:bodyPr>
          <a:lstStyle/>
          <a:p>
            <a:pPr marL="12700">
              <a:lnSpc>
                <a:spcPct val="100000"/>
              </a:lnSpc>
              <a:spcBef>
                <a:spcPts val="100"/>
              </a:spcBef>
            </a:pPr>
            <a:r>
              <a:rPr lang="en-US" dirty="0"/>
              <a:t>Step 2--</a:t>
            </a:r>
            <a:r>
              <a:rPr dirty="0"/>
              <a:t>Complete </a:t>
            </a:r>
            <a:r>
              <a:rPr spc="-95" dirty="0"/>
              <a:t>Your</a:t>
            </a:r>
            <a:r>
              <a:rPr spc="-110" dirty="0"/>
              <a:t> </a:t>
            </a:r>
            <a:r>
              <a:rPr spc="-25" dirty="0"/>
              <a:t>Profile</a:t>
            </a:r>
          </a:p>
        </p:txBody>
      </p:sp>
      <p:sp>
        <p:nvSpPr>
          <p:cNvPr id="3" name="object 3"/>
          <p:cNvSpPr/>
          <p:nvPr/>
        </p:nvSpPr>
        <p:spPr>
          <a:xfrm>
            <a:off x="2834639" y="1219200"/>
            <a:ext cx="6177280" cy="121920"/>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sp>
        <p:nvSpPr>
          <p:cNvPr id="4" name="object 4"/>
          <p:cNvSpPr/>
          <p:nvPr/>
        </p:nvSpPr>
        <p:spPr>
          <a:xfrm>
            <a:off x="2204720" y="1544320"/>
            <a:ext cx="3955957" cy="4237885"/>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6583680" y="1544320"/>
            <a:ext cx="3067024" cy="4239256"/>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1058" y="653327"/>
            <a:ext cx="5859115" cy="628377"/>
          </a:xfrm>
          <a:prstGeom prst="rect">
            <a:avLst/>
          </a:prstGeom>
        </p:spPr>
        <p:txBody>
          <a:bodyPr vert="horz" wrap="square" lIns="0" tIns="12700" rIns="0" bIns="0" rtlCol="0">
            <a:spAutoFit/>
          </a:bodyPr>
          <a:lstStyle/>
          <a:p>
            <a:pPr marL="12700">
              <a:lnSpc>
                <a:spcPct val="100000"/>
              </a:lnSpc>
              <a:spcBef>
                <a:spcPts val="100"/>
              </a:spcBef>
            </a:pPr>
            <a:r>
              <a:rPr dirty="0"/>
              <a:t>Complete </a:t>
            </a:r>
            <a:r>
              <a:rPr spc="-95" dirty="0"/>
              <a:t>Your </a:t>
            </a:r>
            <a:r>
              <a:rPr spc="-25" dirty="0"/>
              <a:t>Profile</a:t>
            </a:r>
            <a:r>
              <a:rPr dirty="0"/>
              <a:t> </a:t>
            </a:r>
            <a:r>
              <a:rPr sz="2250" dirty="0"/>
              <a:t>(</a:t>
            </a:r>
            <a:r>
              <a:rPr lang="en-US" sz="2250" dirty="0"/>
              <a:t>cont.</a:t>
            </a:r>
            <a:r>
              <a:rPr sz="2250" dirty="0"/>
              <a:t>)</a:t>
            </a:r>
          </a:p>
        </p:txBody>
      </p:sp>
      <p:sp>
        <p:nvSpPr>
          <p:cNvPr id="3" name="object 3"/>
          <p:cNvSpPr/>
          <p:nvPr/>
        </p:nvSpPr>
        <p:spPr>
          <a:xfrm>
            <a:off x="2834639" y="1391919"/>
            <a:ext cx="6177280" cy="121920"/>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grpSp>
        <p:nvGrpSpPr>
          <p:cNvPr id="4" name="object 4"/>
          <p:cNvGrpSpPr/>
          <p:nvPr/>
        </p:nvGrpSpPr>
        <p:grpSpPr>
          <a:xfrm>
            <a:off x="1859279" y="1747520"/>
            <a:ext cx="8717280" cy="4856480"/>
            <a:chOff x="1859279" y="1747520"/>
            <a:chExt cx="8717280" cy="4856480"/>
          </a:xfrm>
        </p:grpSpPr>
        <p:sp>
          <p:nvSpPr>
            <p:cNvPr id="5" name="object 5"/>
            <p:cNvSpPr/>
            <p:nvPr/>
          </p:nvSpPr>
          <p:spPr>
            <a:xfrm>
              <a:off x="1920240" y="1843819"/>
              <a:ext cx="3657599" cy="3622247"/>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889759" y="1778000"/>
              <a:ext cx="3718560" cy="3718560"/>
            </a:xfrm>
            <a:custGeom>
              <a:avLst/>
              <a:gdLst/>
              <a:ahLst/>
              <a:cxnLst/>
              <a:rect l="l" t="t" r="r" b="b"/>
              <a:pathLst>
                <a:path w="3718560" h="3718560">
                  <a:moveTo>
                    <a:pt x="0" y="0"/>
                  </a:moveTo>
                  <a:lnTo>
                    <a:pt x="3718560" y="0"/>
                  </a:lnTo>
                  <a:lnTo>
                    <a:pt x="3718560" y="3718560"/>
                  </a:lnTo>
                  <a:lnTo>
                    <a:pt x="0" y="3718560"/>
                  </a:lnTo>
                  <a:lnTo>
                    <a:pt x="0" y="0"/>
                  </a:lnTo>
                  <a:close/>
                </a:path>
              </a:pathLst>
            </a:custGeom>
            <a:ln w="60960">
              <a:solidFill>
                <a:srgbClr val="000000"/>
              </a:solidFill>
            </a:ln>
          </p:spPr>
          <p:txBody>
            <a:bodyPr wrap="square" lIns="0" tIns="0" rIns="0" bIns="0" rtlCol="0"/>
            <a:lstStyle/>
            <a:p>
              <a:endParaRPr dirty="0"/>
            </a:p>
          </p:txBody>
        </p:sp>
        <p:sp>
          <p:nvSpPr>
            <p:cNvPr id="7" name="object 7"/>
            <p:cNvSpPr/>
            <p:nvPr/>
          </p:nvSpPr>
          <p:spPr>
            <a:xfrm>
              <a:off x="4785360" y="2346960"/>
              <a:ext cx="3657610" cy="3657675"/>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4754879" y="2316480"/>
              <a:ext cx="3718560" cy="3718560"/>
            </a:xfrm>
            <a:custGeom>
              <a:avLst/>
              <a:gdLst/>
              <a:ahLst/>
              <a:cxnLst/>
              <a:rect l="l" t="t" r="r" b="b"/>
              <a:pathLst>
                <a:path w="3718559" h="3718560">
                  <a:moveTo>
                    <a:pt x="0" y="0"/>
                  </a:moveTo>
                  <a:lnTo>
                    <a:pt x="3718560" y="0"/>
                  </a:lnTo>
                  <a:lnTo>
                    <a:pt x="3718560" y="3718560"/>
                  </a:lnTo>
                  <a:lnTo>
                    <a:pt x="0" y="3718560"/>
                  </a:lnTo>
                  <a:lnTo>
                    <a:pt x="0" y="0"/>
                  </a:lnTo>
                  <a:close/>
                </a:path>
              </a:pathLst>
            </a:custGeom>
            <a:ln w="60960">
              <a:solidFill>
                <a:srgbClr val="000000"/>
              </a:solidFill>
            </a:ln>
          </p:spPr>
          <p:txBody>
            <a:bodyPr wrap="square" lIns="0" tIns="0" rIns="0" bIns="0" rtlCol="0"/>
            <a:lstStyle/>
            <a:p>
              <a:endParaRPr dirty="0"/>
            </a:p>
          </p:txBody>
        </p:sp>
        <p:sp>
          <p:nvSpPr>
            <p:cNvPr id="9" name="object 9"/>
            <p:cNvSpPr/>
            <p:nvPr/>
          </p:nvSpPr>
          <p:spPr>
            <a:xfrm>
              <a:off x="6858000" y="2885440"/>
              <a:ext cx="3659637" cy="3657599"/>
            </a:xfrm>
            <a:prstGeom prst="rect">
              <a:avLst/>
            </a:prstGeom>
            <a:blipFill>
              <a:blip r:embed="rId5" cstate="print"/>
              <a:stretch>
                <a:fillRect/>
              </a:stretch>
            </a:blipFill>
          </p:spPr>
          <p:txBody>
            <a:bodyPr wrap="square" lIns="0" tIns="0" rIns="0" bIns="0" rtlCol="0"/>
            <a:lstStyle/>
            <a:p>
              <a:endParaRPr dirty="0"/>
            </a:p>
          </p:txBody>
        </p:sp>
        <p:sp>
          <p:nvSpPr>
            <p:cNvPr id="10" name="object 10"/>
            <p:cNvSpPr/>
            <p:nvPr/>
          </p:nvSpPr>
          <p:spPr>
            <a:xfrm>
              <a:off x="6827520" y="2854960"/>
              <a:ext cx="3718560" cy="3718560"/>
            </a:xfrm>
            <a:custGeom>
              <a:avLst/>
              <a:gdLst/>
              <a:ahLst/>
              <a:cxnLst/>
              <a:rect l="l" t="t" r="r" b="b"/>
              <a:pathLst>
                <a:path w="3718559" h="3718559">
                  <a:moveTo>
                    <a:pt x="0" y="0"/>
                  </a:moveTo>
                  <a:lnTo>
                    <a:pt x="3718560" y="0"/>
                  </a:lnTo>
                  <a:lnTo>
                    <a:pt x="3718560" y="3718560"/>
                  </a:lnTo>
                  <a:lnTo>
                    <a:pt x="0" y="3718560"/>
                  </a:lnTo>
                  <a:lnTo>
                    <a:pt x="0" y="0"/>
                  </a:lnTo>
                  <a:close/>
                </a:path>
              </a:pathLst>
            </a:custGeom>
            <a:ln w="60960">
              <a:solidFill>
                <a:srgbClr val="000000"/>
              </a:solidFill>
            </a:ln>
          </p:spPr>
          <p:txBody>
            <a:bodyPr wrap="square" lIns="0" tIns="0" rIns="0" bIns="0" rtlCol="0"/>
            <a:lstStyle/>
            <a:p>
              <a:endParaRPr dirty="0"/>
            </a:p>
          </p:txBody>
        </p:sp>
      </p:gr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A7D4882B-8C3B-4548-8FE5-D5E36194EDE0}"/>
                  </a:ext>
                </a:extLst>
              </p:cNvPr>
              <p:cNvGraphicFramePr>
                <a:graphicFrameLocks noChangeAspect="1"/>
              </p:cNvGraphicFramePr>
              <p:nvPr>
                <p:extLst>
                  <p:ext uri="{D42A27DB-BD31-4B8C-83A1-F6EECF244321}">
                    <p14:modId xmlns:p14="http://schemas.microsoft.com/office/powerpoint/2010/main" val="2986556924"/>
                  </p:ext>
                </p:extLst>
              </p:nvPr>
            </p:nvGraphicFramePr>
            <p:xfrm>
              <a:off x="1372499" y="3280136"/>
              <a:ext cx="3048000" cy="1714500"/>
            </p:xfrm>
            <a:graphic>
              <a:graphicData uri="http://schemas.microsoft.com/office/powerpoint/2016/slidezoom">
                <pslz:sldZm>
                  <pslz:sldZmObj sldId="291" cId="0">
                    <pslz:zmPr id="{600E7AF2-4B44-4E48-B40B-1A997C0EA7C5}"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3" name="Slide Zoom 12">
                <a:hlinkClick r:id="rId7" action="ppaction://hlinksldjump"/>
                <a:extLst>
                  <a:ext uri="{FF2B5EF4-FFF2-40B4-BE49-F238E27FC236}">
                    <a16:creationId xmlns:a16="http://schemas.microsoft.com/office/drawing/2014/main" id="{A7D4882B-8C3B-4548-8FE5-D5E36194EDE0}"/>
                  </a:ext>
                </a:extLst>
              </p:cNvPr>
              <p:cNvPicPr>
                <a:picLocks noGrp="1" noRot="1" noChangeAspect="1" noMove="1" noResize="1" noEditPoints="1" noAdjustHandles="1" noChangeArrowheads="1" noChangeShapeType="1"/>
              </p:cNvPicPr>
              <p:nvPr/>
            </p:nvPicPr>
            <p:blipFill>
              <a:blip r:embed="rId8"/>
              <a:stretch>
                <a:fillRect/>
              </a:stretch>
            </p:blipFill>
            <p:spPr>
              <a:xfrm>
                <a:off x="1372499" y="3280136"/>
                <a:ext cx="3048000" cy="1714500"/>
              </a:xfrm>
              <a:prstGeom prst="rect">
                <a:avLst/>
              </a:prstGeom>
              <a:ln w="3175">
                <a:solidFill>
                  <a:prstClr val="ltGray"/>
                </a:solidFill>
              </a:ln>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649446"/>
            <a:ext cx="9522461" cy="628377"/>
          </a:xfrm>
          <a:prstGeom prst="rect">
            <a:avLst/>
          </a:prstGeom>
        </p:spPr>
        <p:txBody>
          <a:bodyPr vert="horz" wrap="square" lIns="0" tIns="12700" rIns="0" bIns="0" rtlCol="0">
            <a:spAutoFit/>
          </a:bodyPr>
          <a:lstStyle/>
          <a:p>
            <a:pPr marL="12700">
              <a:lnSpc>
                <a:spcPct val="100000"/>
              </a:lnSpc>
              <a:spcBef>
                <a:spcPts val="100"/>
              </a:spcBef>
            </a:pPr>
            <a:r>
              <a:rPr lang="en-US" spc="-15" dirty="0"/>
              <a:t>Step 3--</a:t>
            </a:r>
            <a:r>
              <a:rPr spc="-15" dirty="0"/>
              <a:t>Create </a:t>
            </a:r>
            <a:r>
              <a:rPr spc="10" dirty="0"/>
              <a:t>and </a:t>
            </a:r>
            <a:r>
              <a:rPr spc="-5" dirty="0"/>
              <a:t>Save </a:t>
            </a:r>
            <a:r>
              <a:rPr spc="-95" dirty="0"/>
              <a:t>Your </a:t>
            </a:r>
            <a:r>
              <a:rPr spc="5" dirty="0"/>
              <a:t>Job</a:t>
            </a:r>
            <a:r>
              <a:rPr spc="-120" dirty="0"/>
              <a:t> </a:t>
            </a:r>
            <a:r>
              <a:rPr spc="-5" dirty="0"/>
              <a:t>Searches</a:t>
            </a:r>
          </a:p>
        </p:txBody>
      </p:sp>
      <p:sp>
        <p:nvSpPr>
          <p:cNvPr id="3" name="object 3"/>
          <p:cNvSpPr/>
          <p:nvPr/>
        </p:nvSpPr>
        <p:spPr>
          <a:xfrm>
            <a:off x="2834639" y="1452880"/>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grpSp>
        <p:nvGrpSpPr>
          <p:cNvPr id="4" name="object 4"/>
          <p:cNvGrpSpPr/>
          <p:nvPr/>
        </p:nvGrpSpPr>
        <p:grpSpPr>
          <a:xfrm>
            <a:off x="1747202" y="1869440"/>
            <a:ext cx="8452485" cy="4309110"/>
            <a:chOff x="1747202" y="1869440"/>
            <a:chExt cx="8452485" cy="4309110"/>
          </a:xfrm>
        </p:grpSpPr>
        <p:sp>
          <p:nvSpPr>
            <p:cNvPr id="5" name="object 5"/>
            <p:cNvSpPr/>
            <p:nvPr/>
          </p:nvSpPr>
          <p:spPr>
            <a:xfrm>
              <a:off x="4348480" y="1869440"/>
              <a:ext cx="5851016" cy="430902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894839" y="2016765"/>
              <a:ext cx="1889760" cy="2011680"/>
            </a:xfrm>
            <a:custGeom>
              <a:avLst/>
              <a:gdLst/>
              <a:ahLst/>
              <a:cxnLst/>
              <a:rect l="l" t="t" r="r" b="b"/>
              <a:pathLst>
                <a:path w="1889760" h="2011679">
                  <a:moveTo>
                    <a:pt x="1574800" y="0"/>
                  </a:moveTo>
                  <a:lnTo>
                    <a:pt x="314960" y="0"/>
                  </a:lnTo>
                  <a:lnTo>
                    <a:pt x="268419" y="3414"/>
                  </a:lnTo>
                  <a:lnTo>
                    <a:pt x="223998" y="13334"/>
                  </a:lnTo>
                  <a:lnTo>
                    <a:pt x="182184" y="29272"/>
                  </a:lnTo>
                  <a:lnTo>
                    <a:pt x="143464" y="50740"/>
                  </a:lnTo>
                  <a:lnTo>
                    <a:pt x="108326" y="77252"/>
                  </a:lnTo>
                  <a:lnTo>
                    <a:pt x="77257" y="108321"/>
                  </a:lnTo>
                  <a:lnTo>
                    <a:pt x="50744" y="143459"/>
                  </a:lnTo>
                  <a:lnTo>
                    <a:pt x="29274" y="182178"/>
                  </a:lnTo>
                  <a:lnTo>
                    <a:pt x="13335" y="223993"/>
                  </a:lnTo>
                  <a:lnTo>
                    <a:pt x="3415" y="268416"/>
                  </a:lnTo>
                  <a:lnTo>
                    <a:pt x="0" y="314960"/>
                  </a:lnTo>
                  <a:lnTo>
                    <a:pt x="0" y="1696707"/>
                  </a:lnTo>
                  <a:lnTo>
                    <a:pt x="3415" y="1743251"/>
                  </a:lnTo>
                  <a:lnTo>
                    <a:pt x="13335" y="1787674"/>
                  </a:lnTo>
                  <a:lnTo>
                    <a:pt x="29274" y="1829490"/>
                  </a:lnTo>
                  <a:lnTo>
                    <a:pt x="50744" y="1868212"/>
                  </a:lnTo>
                  <a:lnTo>
                    <a:pt x="77257" y="1903351"/>
                  </a:lnTo>
                  <a:lnTo>
                    <a:pt x="108326" y="1934421"/>
                  </a:lnTo>
                  <a:lnTo>
                    <a:pt x="143464" y="1960935"/>
                  </a:lnTo>
                  <a:lnTo>
                    <a:pt x="182184" y="1982405"/>
                  </a:lnTo>
                  <a:lnTo>
                    <a:pt x="223998" y="1998344"/>
                  </a:lnTo>
                  <a:lnTo>
                    <a:pt x="268419" y="2008264"/>
                  </a:lnTo>
                  <a:lnTo>
                    <a:pt x="314960" y="2011680"/>
                  </a:lnTo>
                  <a:lnTo>
                    <a:pt x="1574800" y="2011680"/>
                  </a:lnTo>
                  <a:lnTo>
                    <a:pt x="1621340" y="2008264"/>
                  </a:lnTo>
                  <a:lnTo>
                    <a:pt x="1665761" y="1998344"/>
                  </a:lnTo>
                  <a:lnTo>
                    <a:pt x="1707575" y="1982405"/>
                  </a:lnTo>
                  <a:lnTo>
                    <a:pt x="1746295" y="1960935"/>
                  </a:lnTo>
                  <a:lnTo>
                    <a:pt x="1781433" y="1934421"/>
                  </a:lnTo>
                  <a:lnTo>
                    <a:pt x="1812502" y="1903351"/>
                  </a:lnTo>
                  <a:lnTo>
                    <a:pt x="1839015" y="1868212"/>
                  </a:lnTo>
                  <a:lnTo>
                    <a:pt x="1860485" y="1829490"/>
                  </a:lnTo>
                  <a:lnTo>
                    <a:pt x="1876424" y="1787674"/>
                  </a:lnTo>
                  <a:lnTo>
                    <a:pt x="1886344" y="1743251"/>
                  </a:lnTo>
                  <a:lnTo>
                    <a:pt x="1889760" y="1696707"/>
                  </a:lnTo>
                  <a:lnTo>
                    <a:pt x="1889760" y="314960"/>
                  </a:lnTo>
                  <a:lnTo>
                    <a:pt x="1886344" y="268416"/>
                  </a:lnTo>
                  <a:lnTo>
                    <a:pt x="1876424" y="223993"/>
                  </a:lnTo>
                  <a:lnTo>
                    <a:pt x="1860485" y="182178"/>
                  </a:lnTo>
                  <a:lnTo>
                    <a:pt x="1839015" y="143459"/>
                  </a:lnTo>
                  <a:lnTo>
                    <a:pt x="1812502" y="108321"/>
                  </a:lnTo>
                  <a:lnTo>
                    <a:pt x="1781433" y="77252"/>
                  </a:lnTo>
                  <a:lnTo>
                    <a:pt x="1746295" y="50740"/>
                  </a:lnTo>
                  <a:lnTo>
                    <a:pt x="1707575" y="29272"/>
                  </a:lnTo>
                  <a:lnTo>
                    <a:pt x="1665761" y="13334"/>
                  </a:lnTo>
                  <a:lnTo>
                    <a:pt x="1621340" y="3414"/>
                  </a:lnTo>
                  <a:lnTo>
                    <a:pt x="1574800" y="0"/>
                  </a:lnTo>
                  <a:close/>
                </a:path>
              </a:pathLst>
            </a:custGeom>
            <a:solidFill>
              <a:srgbClr val="DAE2F3"/>
            </a:solidFill>
          </p:spPr>
          <p:txBody>
            <a:bodyPr wrap="square" lIns="0" tIns="0" rIns="0" bIns="0" rtlCol="0"/>
            <a:lstStyle/>
            <a:p>
              <a:endParaRPr dirty="0"/>
            </a:p>
          </p:txBody>
        </p:sp>
        <p:sp>
          <p:nvSpPr>
            <p:cNvPr id="7" name="object 7"/>
            <p:cNvSpPr/>
            <p:nvPr/>
          </p:nvSpPr>
          <p:spPr>
            <a:xfrm>
              <a:off x="1894839" y="2016765"/>
              <a:ext cx="1889760" cy="2011680"/>
            </a:xfrm>
            <a:custGeom>
              <a:avLst/>
              <a:gdLst/>
              <a:ahLst/>
              <a:cxnLst/>
              <a:rect l="l" t="t" r="r" b="b"/>
              <a:pathLst>
                <a:path w="1889760" h="2011679">
                  <a:moveTo>
                    <a:pt x="0" y="314960"/>
                  </a:moveTo>
                  <a:lnTo>
                    <a:pt x="3415" y="268416"/>
                  </a:lnTo>
                  <a:lnTo>
                    <a:pt x="13335" y="223993"/>
                  </a:lnTo>
                  <a:lnTo>
                    <a:pt x="29274" y="182178"/>
                  </a:lnTo>
                  <a:lnTo>
                    <a:pt x="50744" y="143459"/>
                  </a:lnTo>
                  <a:lnTo>
                    <a:pt x="77257" y="108321"/>
                  </a:lnTo>
                  <a:lnTo>
                    <a:pt x="108326" y="77252"/>
                  </a:lnTo>
                  <a:lnTo>
                    <a:pt x="143464" y="50740"/>
                  </a:lnTo>
                  <a:lnTo>
                    <a:pt x="182184" y="29272"/>
                  </a:lnTo>
                  <a:lnTo>
                    <a:pt x="223998" y="13334"/>
                  </a:lnTo>
                  <a:lnTo>
                    <a:pt x="268419" y="3414"/>
                  </a:lnTo>
                  <a:lnTo>
                    <a:pt x="314960" y="0"/>
                  </a:lnTo>
                  <a:lnTo>
                    <a:pt x="1574800" y="0"/>
                  </a:lnTo>
                  <a:lnTo>
                    <a:pt x="1621340" y="3414"/>
                  </a:lnTo>
                  <a:lnTo>
                    <a:pt x="1665761" y="13334"/>
                  </a:lnTo>
                  <a:lnTo>
                    <a:pt x="1707575" y="29272"/>
                  </a:lnTo>
                  <a:lnTo>
                    <a:pt x="1746295" y="50740"/>
                  </a:lnTo>
                  <a:lnTo>
                    <a:pt x="1781433" y="77252"/>
                  </a:lnTo>
                  <a:lnTo>
                    <a:pt x="1812502" y="108321"/>
                  </a:lnTo>
                  <a:lnTo>
                    <a:pt x="1839015" y="143459"/>
                  </a:lnTo>
                  <a:lnTo>
                    <a:pt x="1860485" y="182178"/>
                  </a:lnTo>
                  <a:lnTo>
                    <a:pt x="1876424" y="223993"/>
                  </a:lnTo>
                  <a:lnTo>
                    <a:pt x="1886344" y="268416"/>
                  </a:lnTo>
                  <a:lnTo>
                    <a:pt x="1889760" y="314960"/>
                  </a:lnTo>
                  <a:lnTo>
                    <a:pt x="1889760" y="1696707"/>
                  </a:lnTo>
                  <a:lnTo>
                    <a:pt x="1886344" y="1743251"/>
                  </a:lnTo>
                  <a:lnTo>
                    <a:pt x="1876424" y="1787674"/>
                  </a:lnTo>
                  <a:lnTo>
                    <a:pt x="1860485" y="1829490"/>
                  </a:lnTo>
                  <a:lnTo>
                    <a:pt x="1839015" y="1868212"/>
                  </a:lnTo>
                  <a:lnTo>
                    <a:pt x="1812502" y="1903351"/>
                  </a:lnTo>
                  <a:lnTo>
                    <a:pt x="1781433" y="1934421"/>
                  </a:lnTo>
                  <a:lnTo>
                    <a:pt x="1746295" y="1960935"/>
                  </a:lnTo>
                  <a:lnTo>
                    <a:pt x="1707575" y="1982405"/>
                  </a:lnTo>
                  <a:lnTo>
                    <a:pt x="1665761" y="1998344"/>
                  </a:lnTo>
                  <a:lnTo>
                    <a:pt x="1621340" y="2008264"/>
                  </a:lnTo>
                  <a:lnTo>
                    <a:pt x="1574800" y="2011680"/>
                  </a:lnTo>
                  <a:lnTo>
                    <a:pt x="314960" y="2011680"/>
                  </a:lnTo>
                  <a:lnTo>
                    <a:pt x="268419" y="2008264"/>
                  </a:lnTo>
                  <a:lnTo>
                    <a:pt x="223998" y="1998344"/>
                  </a:lnTo>
                  <a:lnTo>
                    <a:pt x="182184" y="1982405"/>
                  </a:lnTo>
                  <a:lnTo>
                    <a:pt x="143464" y="1960935"/>
                  </a:lnTo>
                  <a:lnTo>
                    <a:pt x="108326" y="1934421"/>
                  </a:lnTo>
                  <a:lnTo>
                    <a:pt x="77257" y="1903351"/>
                  </a:lnTo>
                  <a:lnTo>
                    <a:pt x="50744" y="1868212"/>
                  </a:lnTo>
                  <a:lnTo>
                    <a:pt x="29274" y="1829490"/>
                  </a:lnTo>
                  <a:lnTo>
                    <a:pt x="13335" y="1787674"/>
                  </a:lnTo>
                  <a:lnTo>
                    <a:pt x="3415" y="1743251"/>
                  </a:lnTo>
                  <a:lnTo>
                    <a:pt x="0" y="1696707"/>
                  </a:lnTo>
                  <a:lnTo>
                    <a:pt x="0" y="314960"/>
                  </a:lnTo>
                  <a:close/>
                </a:path>
              </a:pathLst>
            </a:custGeom>
            <a:ln w="10172">
              <a:solidFill>
                <a:srgbClr val="2E5496"/>
              </a:solidFill>
            </a:ln>
          </p:spPr>
          <p:txBody>
            <a:bodyPr wrap="square" lIns="0" tIns="0" rIns="0" bIns="0" rtlCol="0"/>
            <a:lstStyle/>
            <a:p>
              <a:endParaRPr dirty="0"/>
            </a:p>
          </p:txBody>
        </p:sp>
        <p:sp>
          <p:nvSpPr>
            <p:cNvPr id="8" name="object 8"/>
            <p:cNvSpPr/>
            <p:nvPr/>
          </p:nvSpPr>
          <p:spPr>
            <a:xfrm>
              <a:off x="3784600" y="3530600"/>
              <a:ext cx="713740" cy="375285"/>
            </a:xfrm>
            <a:custGeom>
              <a:avLst/>
              <a:gdLst/>
              <a:ahLst/>
              <a:cxnLst/>
              <a:rect l="l" t="t" r="r" b="b"/>
              <a:pathLst>
                <a:path w="713739" h="375285">
                  <a:moveTo>
                    <a:pt x="0" y="0"/>
                  </a:moveTo>
                  <a:lnTo>
                    <a:pt x="713409" y="375145"/>
                  </a:lnTo>
                </a:path>
              </a:pathLst>
            </a:custGeom>
            <a:ln w="12700">
              <a:solidFill>
                <a:srgbClr val="4471C4"/>
              </a:solidFill>
            </a:ln>
          </p:spPr>
          <p:txBody>
            <a:bodyPr wrap="square" lIns="0" tIns="0" rIns="0" bIns="0" rtlCol="0"/>
            <a:lstStyle/>
            <a:p>
              <a:endParaRPr dirty="0"/>
            </a:p>
          </p:txBody>
        </p:sp>
        <p:sp>
          <p:nvSpPr>
            <p:cNvPr id="9" name="object 9"/>
            <p:cNvSpPr/>
            <p:nvPr/>
          </p:nvSpPr>
          <p:spPr>
            <a:xfrm>
              <a:off x="4409884" y="3830938"/>
              <a:ext cx="88265" cy="78740"/>
            </a:xfrm>
            <a:custGeom>
              <a:avLst/>
              <a:gdLst/>
              <a:ahLst/>
              <a:cxnLst/>
              <a:rect l="l" t="t" r="r" b="b"/>
              <a:pathLst>
                <a:path w="88264" h="78739">
                  <a:moveTo>
                    <a:pt x="41376" y="0"/>
                  </a:moveTo>
                  <a:lnTo>
                    <a:pt x="88125" y="74815"/>
                  </a:lnTo>
                  <a:lnTo>
                    <a:pt x="0" y="78676"/>
                  </a:lnTo>
                </a:path>
              </a:pathLst>
            </a:custGeom>
            <a:ln w="12700">
              <a:solidFill>
                <a:srgbClr val="4471C4"/>
              </a:solidFill>
            </a:ln>
          </p:spPr>
          <p:txBody>
            <a:bodyPr wrap="square" lIns="0" tIns="0" rIns="0" bIns="0" rtlCol="0"/>
            <a:lstStyle/>
            <a:p>
              <a:endParaRPr dirty="0"/>
            </a:p>
          </p:txBody>
        </p:sp>
        <p:sp>
          <p:nvSpPr>
            <p:cNvPr id="10" name="object 10"/>
            <p:cNvSpPr/>
            <p:nvPr/>
          </p:nvSpPr>
          <p:spPr>
            <a:xfrm>
              <a:off x="1752599" y="4302757"/>
              <a:ext cx="2214880" cy="660400"/>
            </a:xfrm>
            <a:custGeom>
              <a:avLst/>
              <a:gdLst/>
              <a:ahLst/>
              <a:cxnLst/>
              <a:rect l="l" t="t" r="r" b="b"/>
              <a:pathLst>
                <a:path w="2214879" h="660400">
                  <a:moveTo>
                    <a:pt x="2104809" y="0"/>
                  </a:moveTo>
                  <a:lnTo>
                    <a:pt x="110070" y="0"/>
                  </a:lnTo>
                  <a:lnTo>
                    <a:pt x="67224" y="8649"/>
                  </a:lnTo>
                  <a:lnTo>
                    <a:pt x="32237" y="32237"/>
                  </a:lnTo>
                  <a:lnTo>
                    <a:pt x="8649" y="67224"/>
                  </a:lnTo>
                  <a:lnTo>
                    <a:pt x="0" y="110070"/>
                  </a:lnTo>
                  <a:lnTo>
                    <a:pt x="0" y="550329"/>
                  </a:lnTo>
                  <a:lnTo>
                    <a:pt x="8649" y="593175"/>
                  </a:lnTo>
                  <a:lnTo>
                    <a:pt x="32237" y="628162"/>
                  </a:lnTo>
                  <a:lnTo>
                    <a:pt x="67224" y="651750"/>
                  </a:lnTo>
                  <a:lnTo>
                    <a:pt x="110070" y="660400"/>
                  </a:lnTo>
                  <a:lnTo>
                    <a:pt x="2104809" y="660400"/>
                  </a:lnTo>
                  <a:lnTo>
                    <a:pt x="2147655" y="651750"/>
                  </a:lnTo>
                  <a:lnTo>
                    <a:pt x="2182642" y="628162"/>
                  </a:lnTo>
                  <a:lnTo>
                    <a:pt x="2206230" y="593175"/>
                  </a:lnTo>
                  <a:lnTo>
                    <a:pt x="2214880" y="550329"/>
                  </a:lnTo>
                  <a:lnTo>
                    <a:pt x="2214880" y="110070"/>
                  </a:lnTo>
                  <a:lnTo>
                    <a:pt x="2206230" y="67224"/>
                  </a:lnTo>
                  <a:lnTo>
                    <a:pt x="2182642" y="32237"/>
                  </a:lnTo>
                  <a:lnTo>
                    <a:pt x="2147655" y="8649"/>
                  </a:lnTo>
                  <a:lnTo>
                    <a:pt x="2104809" y="0"/>
                  </a:lnTo>
                  <a:close/>
                </a:path>
              </a:pathLst>
            </a:custGeom>
            <a:solidFill>
              <a:srgbClr val="DAE2F3"/>
            </a:solidFill>
          </p:spPr>
          <p:txBody>
            <a:bodyPr wrap="square" lIns="0" tIns="0" rIns="0" bIns="0" rtlCol="0"/>
            <a:lstStyle/>
            <a:p>
              <a:endParaRPr dirty="0"/>
            </a:p>
          </p:txBody>
        </p:sp>
        <p:sp>
          <p:nvSpPr>
            <p:cNvPr id="11" name="object 11"/>
            <p:cNvSpPr/>
            <p:nvPr/>
          </p:nvSpPr>
          <p:spPr>
            <a:xfrm>
              <a:off x="1752599" y="4302757"/>
              <a:ext cx="2214880" cy="660400"/>
            </a:xfrm>
            <a:custGeom>
              <a:avLst/>
              <a:gdLst/>
              <a:ahLst/>
              <a:cxnLst/>
              <a:rect l="l" t="t" r="r" b="b"/>
              <a:pathLst>
                <a:path w="2214879" h="660400">
                  <a:moveTo>
                    <a:pt x="0" y="110070"/>
                  </a:moveTo>
                  <a:lnTo>
                    <a:pt x="8649" y="67224"/>
                  </a:lnTo>
                  <a:lnTo>
                    <a:pt x="32237" y="32237"/>
                  </a:lnTo>
                  <a:lnTo>
                    <a:pt x="67224" y="8649"/>
                  </a:lnTo>
                  <a:lnTo>
                    <a:pt x="110070" y="0"/>
                  </a:lnTo>
                  <a:lnTo>
                    <a:pt x="2104809" y="0"/>
                  </a:lnTo>
                  <a:lnTo>
                    <a:pt x="2147655" y="8649"/>
                  </a:lnTo>
                  <a:lnTo>
                    <a:pt x="2182642" y="32237"/>
                  </a:lnTo>
                  <a:lnTo>
                    <a:pt x="2206230" y="67224"/>
                  </a:lnTo>
                  <a:lnTo>
                    <a:pt x="2214880" y="110070"/>
                  </a:lnTo>
                  <a:lnTo>
                    <a:pt x="2214880" y="550329"/>
                  </a:lnTo>
                  <a:lnTo>
                    <a:pt x="2206230" y="593175"/>
                  </a:lnTo>
                  <a:lnTo>
                    <a:pt x="2182642" y="628162"/>
                  </a:lnTo>
                  <a:lnTo>
                    <a:pt x="2147655" y="651750"/>
                  </a:lnTo>
                  <a:lnTo>
                    <a:pt x="2104809" y="660400"/>
                  </a:lnTo>
                  <a:lnTo>
                    <a:pt x="110070" y="660400"/>
                  </a:lnTo>
                  <a:lnTo>
                    <a:pt x="67224" y="651750"/>
                  </a:lnTo>
                  <a:lnTo>
                    <a:pt x="32237" y="628162"/>
                  </a:lnTo>
                  <a:lnTo>
                    <a:pt x="8649" y="593175"/>
                  </a:lnTo>
                  <a:lnTo>
                    <a:pt x="0" y="550329"/>
                  </a:lnTo>
                  <a:lnTo>
                    <a:pt x="0" y="110070"/>
                  </a:lnTo>
                  <a:close/>
                </a:path>
              </a:pathLst>
            </a:custGeom>
            <a:ln w="10172">
              <a:solidFill>
                <a:srgbClr val="2E5496"/>
              </a:solidFill>
            </a:ln>
          </p:spPr>
          <p:txBody>
            <a:bodyPr wrap="square" lIns="0" tIns="0" rIns="0" bIns="0" rtlCol="0"/>
            <a:lstStyle/>
            <a:p>
              <a:endParaRPr dirty="0"/>
            </a:p>
          </p:txBody>
        </p:sp>
        <p:sp>
          <p:nvSpPr>
            <p:cNvPr id="12" name="object 12"/>
            <p:cNvSpPr/>
            <p:nvPr/>
          </p:nvSpPr>
          <p:spPr>
            <a:xfrm>
              <a:off x="3987800" y="4638039"/>
              <a:ext cx="471805" cy="147955"/>
            </a:xfrm>
            <a:custGeom>
              <a:avLst/>
              <a:gdLst/>
              <a:ahLst/>
              <a:cxnLst/>
              <a:rect l="l" t="t" r="r" b="b"/>
              <a:pathLst>
                <a:path w="471804" h="147954">
                  <a:moveTo>
                    <a:pt x="0" y="0"/>
                  </a:moveTo>
                  <a:lnTo>
                    <a:pt x="471576" y="147459"/>
                  </a:lnTo>
                </a:path>
              </a:pathLst>
            </a:custGeom>
            <a:ln w="12700">
              <a:solidFill>
                <a:srgbClr val="4471C4"/>
              </a:solidFill>
            </a:ln>
          </p:spPr>
          <p:txBody>
            <a:bodyPr wrap="square" lIns="0" tIns="0" rIns="0" bIns="0" rtlCol="0"/>
            <a:lstStyle/>
            <a:p>
              <a:endParaRPr dirty="0"/>
            </a:p>
          </p:txBody>
        </p:sp>
        <p:sp>
          <p:nvSpPr>
            <p:cNvPr id="13" name="object 13"/>
            <p:cNvSpPr/>
            <p:nvPr/>
          </p:nvSpPr>
          <p:spPr>
            <a:xfrm>
              <a:off x="4373392" y="4720327"/>
              <a:ext cx="86360" cy="85090"/>
            </a:xfrm>
            <a:custGeom>
              <a:avLst/>
              <a:gdLst/>
              <a:ahLst/>
              <a:cxnLst/>
              <a:rect l="l" t="t" r="r" b="b"/>
              <a:pathLst>
                <a:path w="86360" h="85089">
                  <a:moveTo>
                    <a:pt x="26530" y="0"/>
                  </a:moveTo>
                  <a:lnTo>
                    <a:pt x="85991" y="65163"/>
                  </a:lnTo>
                  <a:lnTo>
                    <a:pt x="0" y="84848"/>
                  </a:lnTo>
                </a:path>
              </a:pathLst>
            </a:custGeom>
            <a:ln w="12700">
              <a:solidFill>
                <a:srgbClr val="4471C4"/>
              </a:solidFill>
            </a:ln>
          </p:spPr>
          <p:txBody>
            <a:bodyPr wrap="square" lIns="0" tIns="0" rIns="0" bIns="0" rtlCol="0"/>
            <a:lstStyle/>
            <a:p>
              <a:endParaRPr dirty="0"/>
            </a:p>
          </p:txBody>
        </p:sp>
        <p:sp>
          <p:nvSpPr>
            <p:cNvPr id="14" name="object 14"/>
            <p:cNvSpPr/>
            <p:nvPr/>
          </p:nvSpPr>
          <p:spPr>
            <a:xfrm>
              <a:off x="1976119" y="5156202"/>
              <a:ext cx="1767839" cy="975360"/>
            </a:xfrm>
            <a:custGeom>
              <a:avLst/>
              <a:gdLst/>
              <a:ahLst/>
              <a:cxnLst/>
              <a:rect l="l" t="t" r="r" b="b"/>
              <a:pathLst>
                <a:path w="1767839" h="975360">
                  <a:moveTo>
                    <a:pt x="1605280" y="0"/>
                  </a:moveTo>
                  <a:lnTo>
                    <a:pt x="162560" y="0"/>
                  </a:lnTo>
                  <a:lnTo>
                    <a:pt x="119346" y="5807"/>
                  </a:lnTo>
                  <a:lnTo>
                    <a:pt x="80514" y="22194"/>
                  </a:lnTo>
                  <a:lnTo>
                    <a:pt x="47613" y="47613"/>
                  </a:lnTo>
                  <a:lnTo>
                    <a:pt x="22194" y="80514"/>
                  </a:lnTo>
                  <a:lnTo>
                    <a:pt x="5807" y="119346"/>
                  </a:lnTo>
                  <a:lnTo>
                    <a:pt x="0" y="162559"/>
                  </a:lnTo>
                  <a:lnTo>
                    <a:pt x="0" y="812800"/>
                  </a:lnTo>
                  <a:lnTo>
                    <a:pt x="5807" y="856013"/>
                  </a:lnTo>
                  <a:lnTo>
                    <a:pt x="22194" y="894845"/>
                  </a:lnTo>
                  <a:lnTo>
                    <a:pt x="47613" y="927746"/>
                  </a:lnTo>
                  <a:lnTo>
                    <a:pt x="80514" y="953165"/>
                  </a:lnTo>
                  <a:lnTo>
                    <a:pt x="119346" y="969552"/>
                  </a:lnTo>
                  <a:lnTo>
                    <a:pt x="162560" y="975360"/>
                  </a:lnTo>
                  <a:lnTo>
                    <a:pt x="1605280" y="975360"/>
                  </a:lnTo>
                  <a:lnTo>
                    <a:pt x="1648493" y="969552"/>
                  </a:lnTo>
                  <a:lnTo>
                    <a:pt x="1687325" y="953165"/>
                  </a:lnTo>
                  <a:lnTo>
                    <a:pt x="1720226" y="927746"/>
                  </a:lnTo>
                  <a:lnTo>
                    <a:pt x="1745645" y="894845"/>
                  </a:lnTo>
                  <a:lnTo>
                    <a:pt x="1762032" y="856013"/>
                  </a:lnTo>
                  <a:lnTo>
                    <a:pt x="1767839" y="812800"/>
                  </a:lnTo>
                  <a:lnTo>
                    <a:pt x="1767839" y="162559"/>
                  </a:lnTo>
                  <a:lnTo>
                    <a:pt x="1762032" y="119346"/>
                  </a:lnTo>
                  <a:lnTo>
                    <a:pt x="1745645" y="80514"/>
                  </a:lnTo>
                  <a:lnTo>
                    <a:pt x="1720226" y="47613"/>
                  </a:lnTo>
                  <a:lnTo>
                    <a:pt x="1687325" y="22194"/>
                  </a:lnTo>
                  <a:lnTo>
                    <a:pt x="1648493" y="5807"/>
                  </a:lnTo>
                  <a:lnTo>
                    <a:pt x="1605280" y="0"/>
                  </a:lnTo>
                  <a:close/>
                </a:path>
              </a:pathLst>
            </a:custGeom>
            <a:solidFill>
              <a:srgbClr val="DAE2F3"/>
            </a:solidFill>
          </p:spPr>
          <p:txBody>
            <a:bodyPr wrap="square" lIns="0" tIns="0" rIns="0" bIns="0" rtlCol="0"/>
            <a:lstStyle/>
            <a:p>
              <a:endParaRPr dirty="0"/>
            </a:p>
          </p:txBody>
        </p:sp>
        <p:sp>
          <p:nvSpPr>
            <p:cNvPr id="15" name="object 15"/>
            <p:cNvSpPr/>
            <p:nvPr/>
          </p:nvSpPr>
          <p:spPr>
            <a:xfrm>
              <a:off x="1976119" y="5156202"/>
              <a:ext cx="1767839" cy="975360"/>
            </a:xfrm>
            <a:custGeom>
              <a:avLst/>
              <a:gdLst/>
              <a:ahLst/>
              <a:cxnLst/>
              <a:rect l="l" t="t" r="r" b="b"/>
              <a:pathLst>
                <a:path w="1767839" h="975360">
                  <a:moveTo>
                    <a:pt x="0" y="162559"/>
                  </a:moveTo>
                  <a:lnTo>
                    <a:pt x="5807" y="119346"/>
                  </a:lnTo>
                  <a:lnTo>
                    <a:pt x="22194" y="80514"/>
                  </a:lnTo>
                  <a:lnTo>
                    <a:pt x="47613" y="47613"/>
                  </a:lnTo>
                  <a:lnTo>
                    <a:pt x="80514" y="22194"/>
                  </a:lnTo>
                  <a:lnTo>
                    <a:pt x="119346" y="5807"/>
                  </a:lnTo>
                  <a:lnTo>
                    <a:pt x="162560" y="0"/>
                  </a:lnTo>
                  <a:lnTo>
                    <a:pt x="1605280" y="0"/>
                  </a:lnTo>
                  <a:lnTo>
                    <a:pt x="1648493" y="5807"/>
                  </a:lnTo>
                  <a:lnTo>
                    <a:pt x="1687325" y="22194"/>
                  </a:lnTo>
                  <a:lnTo>
                    <a:pt x="1720226" y="47613"/>
                  </a:lnTo>
                  <a:lnTo>
                    <a:pt x="1745645" y="80514"/>
                  </a:lnTo>
                  <a:lnTo>
                    <a:pt x="1762032" y="119346"/>
                  </a:lnTo>
                  <a:lnTo>
                    <a:pt x="1767839" y="162559"/>
                  </a:lnTo>
                  <a:lnTo>
                    <a:pt x="1767839" y="812800"/>
                  </a:lnTo>
                  <a:lnTo>
                    <a:pt x="1762032" y="856013"/>
                  </a:lnTo>
                  <a:lnTo>
                    <a:pt x="1745645" y="894845"/>
                  </a:lnTo>
                  <a:lnTo>
                    <a:pt x="1720226" y="927746"/>
                  </a:lnTo>
                  <a:lnTo>
                    <a:pt x="1687325" y="953165"/>
                  </a:lnTo>
                  <a:lnTo>
                    <a:pt x="1648493" y="969552"/>
                  </a:lnTo>
                  <a:lnTo>
                    <a:pt x="1605280" y="975360"/>
                  </a:lnTo>
                  <a:lnTo>
                    <a:pt x="162560" y="975360"/>
                  </a:lnTo>
                  <a:lnTo>
                    <a:pt x="119346" y="969552"/>
                  </a:lnTo>
                  <a:lnTo>
                    <a:pt x="80514" y="953165"/>
                  </a:lnTo>
                  <a:lnTo>
                    <a:pt x="47613" y="927746"/>
                  </a:lnTo>
                  <a:lnTo>
                    <a:pt x="22194" y="894845"/>
                  </a:lnTo>
                  <a:lnTo>
                    <a:pt x="5807" y="856013"/>
                  </a:lnTo>
                  <a:lnTo>
                    <a:pt x="0" y="812800"/>
                  </a:lnTo>
                  <a:lnTo>
                    <a:pt x="0" y="162559"/>
                  </a:lnTo>
                  <a:close/>
                </a:path>
              </a:pathLst>
            </a:custGeom>
            <a:ln w="10172">
              <a:solidFill>
                <a:srgbClr val="2E528F"/>
              </a:solidFill>
            </a:ln>
          </p:spPr>
          <p:txBody>
            <a:bodyPr wrap="square" lIns="0" tIns="0" rIns="0" bIns="0" rtlCol="0"/>
            <a:lstStyle/>
            <a:p>
              <a:endParaRPr dirty="0"/>
            </a:p>
          </p:txBody>
        </p:sp>
      </p:grpSp>
      <p:sp>
        <p:nvSpPr>
          <p:cNvPr id="16" name="object 16"/>
          <p:cNvSpPr txBox="1"/>
          <p:nvPr/>
        </p:nvSpPr>
        <p:spPr>
          <a:xfrm>
            <a:off x="1807874" y="2016765"/>
            <a:ext cx="2002155" cy="4087594"/>
          </a:xfrm>
          <a:prstGeom prst="rect">
            <a:avLst/>
          </a:prstGeom>
        </p:spPr>
        <p:txBody>
          <a:bodyPr vert="horz" wrap="square" lIns="0" tIns="11430" rIns="0" bIns="0" rtlCol="0">
            <a:spAutoFit/>
          </a:bodyPr>
          <a:lstStyle/>
          <a:p>
            <a:pPr marR="45720" algn="ctr">
              <a:lnSpc>
                <a:spcPts val="1710"/>
              </a:lnSpc>
              <a:spcBef>
                <a:spcPts val="90"/>
              </a:spcBef>
            </a:pPr>
            <a:r>
              <a:rPr sz="1450" b="1" dirty="0">
                <a:solidFill>
                  <a:srgbClr val="FF0000"/>
                </a:solidFill>
                <a:latin typeface="Calibri"/>
                <a:cs typeface="Calibri"/>
              </a:rPr>
              <a:t>Don’t</a:t>
            </a:r>
            <a:r>
              <a:rPr sz="1450" b="1" spc="-114" dirty="0">
                <a:solidFill>
                  <a:srgbClr val="FF0000"/>
                </a:solidFill>
                <a:latin typeface="Calibri"/>
                <a:cs typeface="Calibri"/>
              </a:rPr>
              <a:t> </a:t>
            </a:r>
            <a:r>
              <a:rPr sz="1450" b="1" spc="-5" dirty="0">
                <a:solidFill>
                  <a:srgbClr val="FF0000"/>
                </a:solidFill>
                <a:latin typeface="Calibri"/>
                <a:cs typeface="Calibri"/>
              </a:rPr>
              <a:t>forget!</a:t>
            </a:r>
            <a:endParaRPr sz="1450" dirty="0">
              <a:latin typeface="Calibri"/>
              <a:cs typeface="Calibri"/>
            </a:endParaRPr>
          </a:p>
          <a:p>
            <a:pPr marL="270510" marR="305435" indent="-10795" algn="ctr">
              <a:lnSpc>
                <a:spcPts val="1680"/>
              </a:lnSpc>
              <a:spcBef>
                <a:spcPts val="75"/>
              </a:spcBef>
            </a:pPr>
            <a:r>
              <a:rPr sz="1450" spc="-20" dirty="0">
                <a:solidFill>
                  <a:srgbClr val="00517E"/>
                </a:solidFill>
                <a:latin typeface="Calibri"/>
                <a:cs typeface="Calibri"/>
              </a:rPr>
              <a:t>Give </a:t>
            </a:r>
            <a:r>
              <a:rPr sz="1450" spc="-10" dirty="0">
                <a:solidFill>
                  <a:srgbClr val="00517E"/>
                </a:solidFill>
                <a:latin typeface="Calibri"/>
                <a:cs typeface="Calibri"/>
              </a:rPr>
              <a:t>your </a:t>
            </a:r>
            <a:r>
              <a:rPr sz="1450" spc="-5" dirty="0">
                <a:solidFill>
                  <a:srgbClr val="00517E"/>
                </a:solidFill>
                <a:latin typeface="Calibri"/>
                <a:cs typeface="Calibri"/>
              </a:rPr>
              <a:t>saved  </a:t>
            </a:r>
            <a:r>
              <a:rPr sz="1450" dirty="0">
                <a:solidFill>
                  <a:srgbClr val="00517E"/>
                </a:solidFill>
                <a:latin typeface="Calibri"/>
                <a:cs typeface="Calibri"/>
              </a:rPr>
              <a:t>search</a:t>
            </a:r>
            <a:r>
              <a:rPr sz="1450" spc="-145" dirty="0">
                <a:solidFill>
                  <a:srgbClr val="00517E"/>
                </a:solidFill>
                <a:latin typeface="Calibri"/>
                <a:cs typeface="Calibri"/>
              </a:rPr>
              <a:t> </a:t>
            </a:r>
            <a:r>
              <a:rPr sz="1450" spc="-5" dirty="0">
                <a:solidFill>
                  <a:srgbClr val="00517E"/>
                </a:solidFill>
                <a:latin typeface="Calibri"/>
                <a:cs typeface="Calibri"/>
              </a:rPr>
              <a:t>a</a:t>
            </a:r>
            <a:r>
              <a:rPr sz="1450" spc="-80" dirty="0">
                <a:solidFill>
                  <a:srgbClr val="00517E"/>
                </a:solidFill>
                <a:latin typeface="Calibri"/>
                <a:cs typeface="Calibri"/>
              </a:rPr>
              <a:t> </a:t>
            </a:r>
            <a:r>
              <a:rPr sz="1450" spc="-20" dirty="0">
                <a:solidFill>
                  <a:srgbClr val="00517E"/>
                </a:solidFill>
                <a:latin typeface="Calibri"/>
                <a:cs typeface="Calibri"/>
              </a:rPr>
              <a:t>name</a:t>
            </a:r>
            <a:r>
              <a:rPr sz="1450" spc="-105" dirty="0">
                <a:solidFill>
                  <a:srgbClr val="00517E"/>
                </a:solidFill>
                <a:latin typeface="Calibri"/>
                <a:cs typeface="Calibri"/>
              </a:rPr>
              <a:t> </a:t>
            </a:r>
            <a:r>
              <a:rPr sz="1450" spc="-5" dirty="0">
                <a:solidFill>
                  <a:srgbClr val="00517E"/>
                </a:solidFill>
                <a:latin typeface="Calibri"/>
                <a:cs typeface="Calibri"/>
              </a:rPr>
              <a:t>that  </a:t>
            </a:r>
            <a:r>
              <a:rPr sz="1450" spc="-10" dirty="0">
                <a:solidFill>
                  <a:srgbClr val="00517E"/>
                </a:solidFill>
                <a:latin typeface="Calibri"/>
                <a:cs typeface="Calibri"/>
              </a:rPr>
              <a:t>will </a:t>
            </a:r>
            <a:r>
              <a:rPr sz="1450" dirty="0">
                <a:solidFill>
                  <a:srgbClr val="00517E"/>
                </a:solidFill>
                <a:latin typeface="Calibri"/>
                <a:cs typeface="Calibri"/>
              </a:rPr>
              <a:t>job </a:t>
            </a:r>
            <a:r>
              <a:rPr sz="1450" spc="-10" dirty="0">
                <a:solidFill>
                  <a:srgbClr val="00517E"/>
                </a:solidFill>
                <a:latin typeface="Calibri"/>
                <a:cs typeface="Calibri"/>
              </a:rPr>
              <a:t>your  </a:t>
            </a:r>
            <a:r>
              <a:rPr sz="1450" spc="-15" dirty="0">
                <a:solidFill>
                  <a:srgbClr val="00517E"/>
                </a:solidFill>
                <a:latin typeface="Calibri"/>
                <a:cs typeface="Calibri"/>
              </a:rPr>
              <a:t>memory </a:t>
            </a:r>
            <a:r>
              <a:rPr sz="1450" spc="-35" dirty="0">
                <a:solidFill>
                  <a:srgbClr val="00517E"/>
                </a:solidFill>
                <a:latin typeface="Calibri"/>
                <a:cs typeface="Calibri"/>
              </a:rPr>
              <a:t>later.</a:t>
            </a:r>
            <a:r>
              <a:rPr sz="1450" spc="-200" dirty="0">
                <a:solidFill>
                  <a:srgbClr val="00517E"/>
                </a:solidFill>
                <a:latin typeface="Calibri"/>
                <a:cs typeface="Calibri"/>
              </a:rPr>
              <a:t> </a:t>
            </a:r>
            <a:r>
              <a:rPr sz="1450" spc="-10" dirty="0">
                <a:solidFill>
                  <a:srgbClr val="00517E"/>
                </a:solidFill>
                <a:latin typeface="Calibri"/>
                <a:cs typeface="Calibri"/>
              </a:rPr>
              <a:t>Also,  </a:t>
            </a:r>
            <a:r>
              <a:rPr sz="1450" spc="-30" dirty="0">
                <a:solidFill>
                  <a:srgbClr val="00517E"/>
                </a:solidFill>
                <a:latin typeface="Calibri"/>
                <a:cs typeface="Calibri"/>
              </a:rPr>
              <a:t>be </a:t>
            </a:r>
            <a:r>
              <a:rPr sz="1450" spc="-25" dirty="0">
                <a:solidFill>
                  <a:srgbClr val="00517E"/>
                </a:solidFill>
                <a:latin typeface="Calibri"/>
                <a:cs typeface="Calibri"/>
              </a:rPr>
              <a:t>sure </a:t>
            </a:r>
            <a:r>
              <a:rPr sz="1450" spc="-10" dirty="0">
                <a:solidFill>
                  <a:srgbClr val="00517E"/>
                </a:solidFill>
                <a:latin typeface="Calibri"/>
                <a:cs typeface="Calibri"/>
              </a:rPr>
              <a:t>to</a:t>
            </a:r>
            <a:r>
              <a:rPr sz="1450" spc="-114" dirty="0">
                <a:solidFill>
                  <a:srgbClr val="00517E"/>
                </a:solidFill>
                <a:latin typeface="Calibri"/>
                <a:cs typeface="Calibri"/>
              </a:rPr>
              <a:t> </a:t>
            </a:r>
            <a:r>
              <a:rPr sz="1450" spc="-5" dirty="0">
                <a:solidFill>
                  <a:srgbClr val="00517E"/>
                </a:solidFill>
                <a:latin typeface="Calibri"/>
                <a:cs typeface="Calibri"/>
              </a:rPr>
              <a:t>select</a:t>
            </a:r>
            <a:endParaRPr sz="1450" dirty="0">
              <a:latin typeface="Calibri"/>
              <a:cs typeface="Calibri"/>
            </a:endParaRPr>
          </a:p>
          <a:p>
            <a:pPr marL="219710" marR="260985" indent="-3175" algn="ctr">
              <a:lnSpc>
                <a:spcPts val="1680"/>
              </a:lnSpc>
            </a:pPr>
            <a:r>
              <a:rPr sz="1450" spc="-10" dirty="0">
                <a:solidFill>
                  <a:srgbClr val="00517E"/>
                </a:solidFill>
                <a:latin typeface="Calibri"/>
                <a:cs typeface="Calibri"/>
              </a:rPr>
              <a:t>how</a:t>
            </a:r>
            <a:r>
              <a:rPr sz="1450" spc="-100" dirty="0">
                <a:solidFill>
                  <a:srgbClr val="00517E"/>
                </a:solidFill>
                <a:latin typeface="Calibri"/>
                <a:cs typeface="Calibri"/>
              </a:rPr>
              <a:t> </a:t>
            </a:r>
            <a:r>
              <a:rPr sz="1450" spc="10" dirty="0">
                <a:solidFill>
                  <a:srgbClr val="00517E"/>
                </a:solidFill>
                <a:latin typeface="Calibri"/>
                <a:cs typeface="Calibri"/>
              </a:rPr>
              <a:t>often</a:t>
            </a:r>
            <a:r>
              <a:rPr sz="1450" spc="-135" dirty="0">
                <a:solidFill>
                  <a:srgbClr val="00517E"/>
                </a:solidFill>
                <a:latin typeface="Calibri"/>
                <a:cs typeface="Calibri"/>
              </a:rPr>
              <a:t> </a:t>
            </a:r>
            <a:r>
              <a:rPr sz="1450" dirty="0">
                <a:solidFill>
                  <a:srgbClr val="00517E"/>
                </a:solidFill>
                <a:latin typeface="Calibri"/>
                <a:cs typeface="Calibri"/>
              </a:rPr>
              <a:t>you</a:t>
            </a:r>
            <a:r>
              <a:rPr sz="1450" spc="-140" dirty="0">
                <a:solidFill>
                  <a:srgbClr val="00517E"/>
                </a:solidFill>
                <a:latin typeface="Calibri"/>
                <a:cs typeface="Calibri"/>
              </a:rPr>
              <a:t> </a:t>
            </a:r>
            <a:r>
              <a:rPr sz="1450" spc="-20" dirty="0">
                <a:solidFill>
                  <a:srgbClr val="00517E"/>
                </a:solidFill>
                <a:latin typeface="Calibri"/>
                <a:cs typeface="Calibri"/>
              </a:rPr>
              <a:t>want  </a:t>
            </a:r>
            <a:r>
              <a:rPr sz="1450" spc="-10" dirty="0">
                <a:solidFill>
                  <a:srgbClr val="00517E"/>
                </a:solidFill>
                <a:latin typeface="Calibri"/>
                <a:cs typeface="Calibri"/>
              </a:rPr>
              <a:t>to </a:t>
            </a:r>
            <a:r>
              <a:rPr sz="1450" spc="-30" dirty="0">
                <a:solidFill>
                  <a:srgbClr val="00517E"/>
                </a:solidFill>
                <a:latin typeface="Calibri"/>
                <a:cs typeface="Calibri"/>
              </a:rPr>
              <a:t>be </a:t>
            </a:r>
            <a:r>
              <a:rPr sz="1450" spc="-5" dirty="0">
                <a:solidFill>
                  <a:srgbClr val="00517E"/>
                </a:solidFill>
                <a:latin typeface="Calibri"/>
                <a:cs typeface="Calibri"/>
              </a:rPr>
              <a:t>notified </a:t>
            </a:r>
            <a:r>
              <a:rPr sz="1450" spc="15" dirty="0">
                <a:solidFill>
                  <a:srgbClr val="00517E"/>
                </a:solidFill>
                <a:latin typeface="Calibri"/>
                <a:cs typeface="Calibri"/>
              </a:rPr>
              <a:t>of</a:t>
            </a:r>
            <a:r>
              <a:rPr sz="1450" spc="-245" dirty="0">
                <a:solidFill>
                  <a:srgbClr val="00517E"/>
                </a:solidFill>
                <a:latin typeface="Calibri"/>
                <a:cs typeface="Calibri"/>
              </a:rPr>
              <a:t> </a:t>
            </a:r>
            <a:r>
              <a:rPr sz="1450" spc="-75" dirty="0">
                <a:solidFill>
                  <a:srgbClr val="00517E"/>
                </a:solidFill>
                <a:latin typeface="Calibri"/>
                <a:cs typeface="Calibri"/>
              </a:rPr>
              <a:t>new  </a:t>
            </a:r>
            <a:r>
              <a:rPr sz="1450" spc="-10" dirty="0">
                <a:solidFill>
                  <a:srgbClr val="00517E"/>
                </a:solidFill>
                <a:latin typeface="Calibri"/>
                <a:cs typeface="Calibri"/>
              </a:rPr>
              <a:t>jobs!</a:t>
            </a:r>
            <a:endParaRPr sz="1450" dirty="0">
              <a:latin typeface="Calibri"/>
              <a:cs typeface="Calibri"/>
            </a:endParaRPr>
          </a:p>
          <a:p>
            <a:pPr>
              <a:lnSpc>
                <a:spcPct val="100000"/>
              </a:lnSpc>
            </a:pPr>
            <a:endParaRPr sz="1400" dirty="0">
              <a:latin typeface="Calibri"/>
              <a:cs typeface="Calibri"/>
            </a:endParaRPr>
          </a:p>
          <a:p>
            <a:pPr>
              <a:lnSpc>
                <a:spcPct val="100000"/>
              </a:lnSpc>
              <a:spcBef>
                <a:spcPts val="20"/>
              </a:spcBef>
            </a:pPr>
            <a:endParaRPr sz="1400" dirty="0">
              <a:latin typeface="Calibri"/>
              <a:cs typeface="Calibri"/>
            </a:endParaRPr>
          </a:p>
          <a:p>
            <a:pPr marL="12700" marR="5080" indent="-3175" algn="ctr">
              <a:lnSpc>
                <a:spcPts val="1680"/>
              </a:lnSpc>
              <a:spcBef>
                <a:spcPts val="5"/>
              </a:spcBef>
            </a:pPr>
            <a:r>
              <a:rPr sz="1450" dirty="0">
                <a:solidFill>
                  <a:srgbClr val="00517E"/>
                </a:solidFill>
                <a:latin typeface="Calibri"/>
                <a:cs typeface="Calibri"/>
              </a:rPr>
              <a:t>Click </a:t>
            </a:r>
            <a:r>
              <a:rPr sz="1450" spc="10" dirty="0">
                <a:solidFill>
                  <a:srgbClr val="00517E"/>
                </a:solidFill>
                <a:latin typeface="Calibri"/>
                <a:cs typeface="Calibri"/>
              </a:rPr>
              <a:t>on </a:t>
            </a:r>
            <a:r>
              <a:rPr sz="1450" spc="-20" dirty="0">
                <a:solidFill>
                  <a:srgbClr val="00517E"/>
                </a:solidFill>
                <a:latin typeface="Calibri"/>
                <a:cs typeface="Calibri"/>
              </a:rPr>
              <a:t>the </a:t>
            </a:r>
            <a:r>
              <a:rPr sz="1450" dirty="0">
                <a:solidFill>
                  <a:srgbClr val="00517E"/>
                </a:solidFill>
                <a:latin typeface="Calibri"/>
                <a:cs typeface="Calibri"/>
              </a:rPr>
              <a:t>job </a:t>
            </a:r>
            <a:r>
              <a:rPr sz="1450" spc="-15" dirty="0">
                <a:solidFill>
                  <a:srgbClr val="00517E"/>
                </a:solidFill>
                <a:latin typeface="Calibri"/>
                <a:cs typeface="Calibri"/>
              </a:rPr>
              <a:t>title </a:t>
            </a:r>
            <a:r>
              <a:rPr sz="1450" spc="20" dirty="0">
                <a:solidFill>
                  <a:srgbClr val="00517E"/>
                </a:solidFill>
                <a:latin typeface="Calibri"/>
                <a:cs typeface="Calibri"/>
              </a:rPr>
              <a:t>for  </a:t>
            </a:r>
            <a:r>
              <a:rPr sz="1450" spc="-15" dirty="0">
                <a:solidFill>
                  <a:srgbClr val="00517E"/>
                </a:solidFill>
                <a:latin typeface="Calibri"/>
                <a:cs typeface="Calibri"/>
              </a:rPr>
              <a:t>more </a:t>
            </a:r>
            <a:r>
              <a:rPr sz="1450" spc="-10" dirty="0">
                <a:solidFill>
                  <a:srgbClr val="00517E"/>
                </a:solidFill>
                <a:latin typeface="Calibri"/>
                <a:cs typeface="Calibri"/>
              </a:rPr>
              <a:t>detailed</a:t>
            </a:r>
            <a:r>
              <a:rPr sz="1450" spc="-250" dirty="0">
                <a:solidFill>
                  <a:srgbClr val="00517E"/>
                </a:solidFill>
                <a:latin typeface="Calibri"/>
                <a:cs typeface="Calibri"/>
              </a:rPr>
              <a:t> </a:t>
            </a:r>
            <a:r>
              <a:rPr sz="1450" spc="-15" dirty="0">
                <a:solidFill>
                  <a:srgbClr val="00517E"/>
                </a:solidFill>
                <a:latin typeface="Calibri"/>
                <a:cs typeface="Calibri"/>
              </a:rPr>
              <a:t>information.</a:t>
            </a:r>
            <a:endParaRPr sz="1450" dirty="0">
              <a:latin typeface="Calibri"/>
              <a:cs typeface="Calibri"/>
            </a:endParaRPr>
          </a:p>
          <a:p>
            <a:pPr>
              <a:lnSpc>
                <a:spcPct val="100000"/>
              </a:lnSpc>
            </a:pPr>
            <a:endParaRPr sz="1400" dirty="0">
              <a:latin typeface="Calibri"/>
              <a:cs typeface="Calibri"/>
            </a:endParaRPr>
          </a:p>
          <a:p>
            <a:pPr marL="255904" marR="243204" algn="ctr">
              <a:lnSpc>
                <a:spcPts val="1680"/>
              </a:lnSpc>
              <a:spcBef>
                <a:spcPts val="1210"/>
              </a:spcBef>
            </a:pPr>
            <a:r>
              <a:rPr sz="1400" b="1" spc="5" dirty="0">
                <a:solidFill>
                  <a:srgbClr val="FF0000"/>
                </a:solidFill>
                <a:latin typeface="Calibri"/>
                <a:cs typeface="Calibri"/>
              </a:rPr>
              <a:t>Pay </a:t>
            </a:r>
            <a:r>
              <a:rPr sz="1400" b="1" spc="-20" dirty="0">
                <a:solidFill>
                  <a:srgbClr val="FF0000"/>
                </a:solidFill>
                <a:latin typeface="Calibri"/>
                <a:cs typeface="Calibri"/>
              </a:rPr>
              <a:t>attention </a:t>
            </a:r>
            <a:r>
              <a:rPr sz="1400" b="1" spc="-15" dirty="0">
                <a:solidFill>
                  <a:srgbClr val="FF0000"/>
                </a:solidFill>
                <a:latin typeface="Calibri"/>
                <a:cs typeface="Calibri"/>
              </a:rPr>
              <a:t>to</a:t>
            </a:r>
            <a:r>
              <a:rPr sz="1400" b="1" spc="-229" dirty="0">
                <a:solidFill>
                  <a:srgbClr val="FF0000"/>
                </a:solidFill>
                <a:latin typeface="Calibri"/>
                <a:cs typeface="Calibri"/>
              </a:rPr>
              <a:t> </a:t>
            </a:r>
            <a:r>
              <a:rPr lang="en-US" sz="1400" b="1" spc="-229" dirty="0">
                <a:solidFill>
                  <a:srgbClr val="FF0000"/>
                </a:solidFill>
                <a:latin typeface="Calibri"/>
                <a:cs typeface="Calibri"/>
              </a:rPr>
              <a:t> </a:t>
            </a:r>
            <a:r>
              <a:rPr sz="1400" b="1" spc="-5" dirty="0">
                <a:solidFill>
                  <a:srgbClr val="FF0000"/>
                </a:solidFill>
                <a:latin typeface="Calibri"/>
                <a:cs typeface="Calibri"/>
              </a:rPr>
              <a:t>the  </a:t>
            </a:r>
            <a:r>
              <a:rPr sz="1400" b="1" dirty="0">
                <a:solidFill>
                  <a:srgbClr val="FF0000"/>
                </a:solidFill>
                <a:latin typeface="Calibri"/>
                <a:cs typeface="Calibri"/>
              </a:rPr>
              <a:t>location(s),</a:t>
            </a:r>
            <a:r>
              <a:rPr sz="1400" b="1" spc="-155" dirty="0">
                <a:solidFill>
                  <a:srgbClr val="FF0000"/>
                </a:solidFill>
                <a:latin typeface="Calibri"/>
                <a:cs typeface="Calibri"/>
              </a:rPr>
              <a:t> </a:t>
            </a:r>
            <a:r>
              <a:rPr sz="1400" b="1" spc="5" dirty="0">
                <a:solidFill>
                  <a:srgbClr val="FF0000"/>
                </a:solidFill>
                <a:latin typeface="Calibri"/>
                <a:cs typeface="Calibri"/>
              </a:rPr>
              <a:t>open</a:t>
            </a:r>
            <a:endParaRPr sz="1400" dirty="0">
              <a:latin typeface="Calibri"/>
              <a:cs typeface="Calibri"/>
            </a:endParaRPr>
          </a:p>
          <a:p>
            <a:pPr marL="296545" marR="297180" indent="12700" algn="ctr">
              <a:lnSpc>
                <a:spcPts val="1680"/>
              </a:lnSpc>
            </a:pPr>
            <a:r>
              <a:rPr sz="1400" b="1" spc="-10" dirty="0">
                <a:solidFill>
                  <a:srgbClr val="FF0000"/>
                </a:solidFill>
                <a:latin typeface="Calibri"/>
                <a:cs typeface="Calibri"/>
              </a:rPr>
              <a:t>period </a:t>
            </a:r>
            <a:r>
              <a:rPr sz="1400" b="1" spc="10" dirty="0">
                <a:solidFill>
                  <a:srgbClr val="FF0000"/>
                </a:solidFill>
                <a:latin typeface="Calibri"/>
                <a:cs typeface="Calibri"/>
              </a:rPr>
              <a:t>and  </a:t>
            </a:r>
            <a:r>
              <a:rPr sz="1400" b="1" spc="-10" dirty="0">
                <a:solidFill>
                  <a:srgbClr val="FF0000"/>
                </a:solidFill>
                <a:latin typeface="Calibri"/>
                <a:cs typeface="Calibri"/>
              </a:rPr>
              <a:t>employment</a:t>
            </a:r>
            <a:r>
              <a:rPr lang="en-US" sz="1400" b="1" spc="-10" dirty="0">
                <a:solidFill>
                  <a:srgbClr val="FF0000"/>
                </a:solidFill>
                <a:latin typeface="Calibri"/>
                <a:cs typeface="Calibri"/>
              </a:rPr>
              <a:t> </a:t>
            </a:r>
            <a:r>
              <a:rPr sz="1400" b="1" spc="-195" dirty="0">
                <a:solidFill>
                  <a:srgbClr val="FF0000"/>
                </a:solidFill>
                <a:latin typeface="Calibri"/>
                <a:cs typeface="Calibri"/>
              </a:rPr>
              <a:t> </a:t>
            </a:r>
            <a:r>
              <a:rPr sz="1400" b="1" dirty="0">
                <a:solidFill>
                  <a:srgbClr val="FF0000"/>
                </a:solidFill>
                <a:latin typeface="Calibri"/>
                <a:cs typeface="Calibri"/>
              </a:rPr>
              <a:t>type!</a:t>
            </a:r>
            <a:endParaRPr sz="1400" dirty="0">
              <a:latin typeface="Calibri"/>
              <a:cs typeface="Calibri"/>
            </a:endParaRPr>
          </a:p>
        </p:txBody>
      </p:sp>
      <p:grpSp>
        <p:nvGrpSpPr>
          <p:cNvPr id="17" name="object 17"/>
          <p:cNvGrpSpPr/>
          <p:nvPr/>
        </p:nvGrpSpPr>
        <p:grpSpPr>
          <a:xfrm>
            <a:off x="3737609" y="5156605"/>
            <a:ext cx="3152775" cy="831850"/>
            <a:chOff x="3737609" y="5156605"/>
            <a:chExt cx="3152775" cy="831850"/>
          </a:xfrm>
        </p:grpSpPr>
        <p:sp>
          <p:nvSpPr>
            <p:cNvPr id="18" name="object 18"/>
            <p:cNvSpPr/>
            <p:nvPr/>
          </p:nvSpPr>
          <p:spPr>
            <a:xfrm>
              <a:off x="3743959" y="5162955"/>
              <a:ext cx="751840" cy="479425"/>
            </a:xfrm>
            <a:custGeom>
              <a:avLst/>
              <a:gdLst/>
              <a:ahLst/>
              <a:cxnLst/>
              <a:rect l="l" t="t" r="r" b="b"/>
              <a:pathLst>
                <a:path w="751839" h="479425">
                  <a:moveTo>
                    <a:pt x="0" y="479018"/>
                  </a:moveTo>
                  <a:lnTo>
                    <a:pt x="751230" y="0"/>
                  </a:lnTo>
                </a:path>
              </a:pathLst>
            </a:custGeom>
            <a:ln w="12699">
              <a:solidFill>
                <a:srgbClr val="4471C4"/>
              </a:solidFill>
            </a:ln>
          </p:spPr>
          <p:txBody>
            <a:bodyPr wrap="square" lIns="0" tIns="0" rIns="0" bIns="0" rtlCol="0"/>
            <a:lstStyle/>
            <a:p>
              <a:endParaRPr dirty="0"/>
            </a:p>
          </p:txBody>
        </p:sp>
        <p:sp>
          <p:nvSpPr>
            <p:cNvPr id="19" name="object 19"/>
            <p:cNvSpPr/>
            <p:nvPr/>
          </p:nvSpPr>
          <p:spPr>
            <a:xfrm>
              <a:off x="4407044" y="5162961"/>
              <a:ext cx="88265" cy="78740"/>
            </a:xfrm>
            <a:custGeom>
              <a:avLst/>
              <a:gdLst/>
              <a:ahLst/>
              <a:cxnLst/>
              <a:rect l="l" t="t" r="r" b="b"/>
              <a:pathLst>
                <a:path w="88264" h="78739">
                  <a:moveTo>
                    <a:pt x="47802" y="78447"/>
                  </a:moveTo>
                  <a:lnTo>
                    <a:pt x="88150" y="0"/>
                  </a:lnTo>
                  <a:lnTo>
                    <a:pt x="0" y="3492"/>
                  </a:lnTo>
                </a:path>
              </a:pathLst>
            </a:custGeom>
            <a:ln w="12699">
              <a:solidFill>
                <a:srgbClr val="4471C4"/>
              </a:solidFill>
            </a:ln>
          </p:spPr>
          <p:txBody>
            <a:bodyPr wrap="square" lIns="0" tIns="0" rIns="0" bIns="0" rtlCol="0"/>
            <a:lstStyle/>
            <a:p>
              <a:endParaRPr dirty="0"/>
            </a:p>
          </p:txBody>
        </p:sp>
        <p:sp>
          <p:nvSpPr>
            <p:cNvPr id="20" name="object 20"/>
            <p:cNvSpPr/>
            <p:nvPr/>
          </p:nvSpPr>
          <p:spPr>
            <a:xfrm>
              <a:off x="3743959" y="5494113"/>
              <a:ext cx="713740" cy="153035"/>
            </a:xfrm>
            <a:custGeom>
              <a:avLst/>
              <a:gdLst/>
              <a:ahLst/>
              <a:cxnLst/>
              <a:rect l="l" t="t" r="r" b="b"/>
              <a:pathLst>
                <a:path w="713739" h="153035">
                  <a:moveTo>
                    <a:pt x="0" y="152501"/>
                  </a:moveTo>
                  <a:lnTo>
                    <a:pt x="713295" y="0"/>
                  </a:lnTo>
                </a:path>
              </a:pathLst>
            </a:custGeom>
            <a:ln w="12700">
              <a:solidFill>
                <a:srgbClr val="4471C4"/>
              </a:solidFill>
            </a:ln>
          </p:spPr>
          <p:txBody>
            <a:bodyPr wrap="square" lIns="0" tIns="0" rIns="0" bIns="0" rtlCol="0"/>
            <a:lstStyle/>
            <a:p>
              <a:endParaRPr dirty="0"/>
            </a:p>
          </p:txBody>
        </p:sp>
        <p:sp>
          <p:nvSpPr>
            <p:cNvPr id="21" name="object 21"/>
            <p:cNvSpPr/>
            <p:nvPr/>
          </p:nvSpPr>
          <p:spPr>
            <a:xfrm>
              <a:off x="4373449" y="5466580"/>
              <a:ext cx="83820" cy="86995"/>
            </a:xfrm>
            <a:custGeom>
              <a:avLst/>
              <a:gdLst/>
              <a:ahLst/>
              <a:cxnLst/>
              <a:rect l="l" t="t" r="r" b="b"/>
              <a:pathLst>
                <a:path w="83820" h="86995">
                  <a:moveTo>
                    <a:pt x="18592" y="86931"/>
                  </a:moveTo>
                  <a:lnTo>
                    <a:pt x="83807" y="27533"/>
                  </a:lnTo>
                  <a:lnTo>
                    <a:pt x="0" y="0"/>
                  </a:lnTo>
                </a:path>
              </a:pathLst>
            </a:custGeom>
            <a:ln w="12700">
              <a:solidFill>
                <a:srgbClr val="4471C4"/>
              </a:solidFill>
            </a:ln>
          </p:spPr>
          <p:txBody>
            <a:bodyPr wrap="square" lIns="0" tIns="0" rIns="0" bIns="0" rtlCol="0"/>
            <a:lstStyle/>
            <a:p>
              <a:endParaRPr dirty="0"/>
            </a:p>
          </p:txBody>
        </p:sp>
        <p:sp>
          <p:nvSpPr>
            <p:cNvPr id="22" name="object 22"/>
            <p:cNvSpPr/>
            <p:nvPr/>
          </p:nvSpPr>
          <p:spPr>
            <a:xfrm>
              <a:off x="3743959" y="5806439"/>
              <a:ext cx="3140075" cy="134620"/>
            </a:xfrm>
            <a:custGeom>
              <a:avLst/>
              <a:gdLst/>
              <a:ahLst/>
              <a:cxnLst/>
              <a:rect l="l" t="t" r="r" b="b"/>
              <a:pathLst>
                <a:path w="3140075" h="134620">
                  <a:moveTo>
                    <a:pt x="0" y="0"/>
                  </a:moveTo>
                  <a:lnTo>
                    <a:pt x="3140049" y="134404"/>
                  </a:lnTo>
                </a:path>
              </a:pathLst>
            </a:custGeom>
            <a:ln w="12700">
              <a:solidFill>
                <a:srgbClr val="4471C4"/>
              </a:solidFill>
            </a:ln>
          </p:spPr>
          <p:txBody>
            <a:bodyPr wrap="square" lIns="0" tIns="0" rIns="0" bIns="0" rtlCol="0"/>
            <a:lstStyle/>
            <a:p>
              <a:endParaRPr dirty="0"/>
            </a:p>
          </p:txBody>
        </p:sp>
        <p:sp>
          <p:nvSpPr>
            <p:cNvPr id="23" name="object 23"/>
            <p:cNvSpPr/>
            <p:nvPr/>
          </p:nvSpPr>
          <p:spPr>
            <a:xfrm>
              <a:off x="6805974" y="5893170"/>
              <a:ext cx="78105" cy="88900"/>
            </a:xfrm>
            <a:custGeom>
              <a:avLst/>
              <a:gdLst/>
              <a:ahLst/>
              <a:cxnLst/>
              <a:rect l="l" t="t" r="r" b="b"/>
              <a:pathLst>
                <a:path w="78104" h="88900">
                  <a:moveTo>
                    <a:pt x="3809" y="0"/>
                  </a:moveTo>
                  <a:lnTo>
                    <a:pt x="78041" y="47675"/>
                  </a:lnTo>
                  <a:lnTo>
                    <a:pt x="0" y="88823"/>
                  </a:lnTo>
                </a:path>
              </a:pathLst>
            </a:custGeom>
            <a:ln w="12700">
              <a:solidFill>
                <a:srgbClr val="4471C4"/>
              </a:solidFill>
            </a:ln>
          </p:spPr>
          <p:txBody>
            <a:bodyPr wrap="square" lIns="0" tIns="0" rIns="0" bIns="0" rtlCol="0"/>
            <a:lstStyle/>
            <a:p>
              <a:endParaRPr dirty="0"/>
            </a:p>
          </p:txBody>
        </p:sp>
      </p:gr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4640" y="649446"/>
            <a:ext cx="7223760" cy="628377"/>
          </a:xfrm>
          <a:prstGeom prst="rect">
            <a:avLst/>
          </a:prstGeom>
        </p:spPr>
        <p:txBody>
          <a:bodyPr vert="horz" wrap="square" lIns="0" tIns="12700" rIns="0" bIns="0" rtlCol="0">
            <a:spAutoFit/>
          </a:bodyPr>
          <a:lstStyle/>
          <a:p>
            <a:pPr marL="12700">
              <a:lnSpc>
                <a:spcPct val="100000"/>
              </a:lnSpc>
              <a:spcBef>
                <a:spcPts val="100"/>
              </a:spcBef>
            </a:pPr>
            <a:r>
              <a:rPr lang="en-US" spc="-15" dirty="0"/>
              <a:t>Step 3 </a:t>
            </a:r>
            <a:r>
              <a:rPr lang="en-US" sz="2000" dirty="0"/>
              <a:t>(cont.) </a:t>
            </a:r>
            <a:r>
              <a:rPr lang="en-US" spc="-15" dirty="0"/>
              <a:t>--</a:t>
            </a:r>
            <a:r>
              <a:rPr spc="-15" dirty="0"/>
              <a:t>Mastering </a:t>
            </a:r>
            <a:r>
              <a:rPr spc="10" dirty="0"/>
              <a:t>USAJOBS</a:t>
            </a:r>
            <a:endParaRPr sz="2250" dirty="0"/>
          </a:p>
        </p:txBody>
      </p:sp>
      <p:sp>
        <p:nvSpPr>
          <p:cNvPr id="3" name="object 3"/>
          <p:cNvSpPr/>
          <p:nvPr/>
        </p:nvSpPr>
        <p:spPr>
          <a:xfrm>
            <a:off x="2834639" y="1402080"/>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sp>
        <p:nvSpPr>
          <p:cNvPr id="4" name="object 4"/>
          <p:cNvSpPr/>
          <p:nvPr/>
        </p:nvSpPr>
        <p:spPr>
          <a:xfrm>
            <a:off x="3429000" y="1676400"/>
            <a:ext cx="6234159" cy="4512280"/>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6" name="TextBox 5">
            <a:extLst>
              <a:ext uri="{FF2B5EF4-FFF2-40B4-BE49-F238E27FC236}">
                <a16:creationId xmlns:a16="http://schemas.microsoft.com/office/drawing/2014/main" id="{89AD77A8-04B6-40FF-9396-85654B99FD61}"/>
              </a:ext>
            </a:extLst>
          </p:cNvPr>
          <p:cNvSpPr txBox="1"/>
          <p:nvPr/>
        </p:nvSpPr>
        <p:spPr>
          <a:xfrm>
            <a:off x="381000" y="1676400"/>
            <a:ext cx="2286000" cy="3416320"/>
          </a:xfrm>
          <a:prstGeom prst="rect">
            <a:avLst/>
          </a:prstGeom>
          <a:noFill/>
          <a:ln>
            <a:solidFill>
              <a:schemeClr val="tx1"/>
            </a:solidFill>
          </a:ln>
        </p:spPr>
        <p:txBody>
          <a:bodyPr wrap="square" rtlCol="0">
            <a:spAutoFit/>
          </a:bodyPr>
          <a:lstStyle/>
          <a:p>
            <a:r>
              <a:rPr lang="en-US" i="1" dirty="0">
                <a:solidFill>
                  <a:srgbClr val="FF0000"/>
                </a:solidFill>
                <a:highlight>
                  <a:srgbClr val="FFFF00"/>
                </a:highlight>
              </a:rPr>
              <a:t>Make sure you are applying to the correct hiring path.  Sometimes jobs are listed under multiple pathways WITH DIFFERENT POSITION NUMBERS.  Be sure to check that you are applying to the “right” path that you are eligible for.</a:t>
            </a:r>
          </a:p>
        </p:txBody>
      </p:sp>
      <p:sp>
        <p:nvSpPr>
          <p:cNvPr id="7" name="Oval 6">
            <a:extLst>
              <a:ext uri="{FF2B5EF4-FFF2-40B4-BE49-F238E27FC236}">
                <a16:creationId xmlns:a16="http://schemas.microsoft.com/office/drawing/2014/main" id="{852323C5-C36E-4061-BAEC-800FF80C1382}"/>
              </a:ext>
            </a:extLst>
          </p:cNvPr>
          <p:cNvSpPr/>
          <p:nvPr/>
        </p:nvSpPr>
        <p:spPr>
          <a:xfrm>
            <a:off x="3352800" y="1631474"/>
            <a:ext cx="6629400" cy="4083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AB9BDFA5-93EA-4167-9CE6-095DAF152563}"/>
              </a:ext>
            </a:extLst>
          </p:cNvPr>
          <p:cNvCxnSpPr/>
          <p:nvPr/>
        </p:nvCxnSpPr>
        <p:spPr>
          <a:xfrm>
            <a:off x="2667000" y="2057400"/>
            <a:ext cx="11430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9051" y="601346"/>
            <a:ext cx="6673215" cy="635000"/>
          </a:xfrm>
          <a:prstGeom prst="rect">
            <a:avLst/>
          </a:prstGeom>
        </p:spPr>
        <p:txBody>
          <a:bodyPr vert="horz" wrap="square" lIns="0" tIns="12700" rIns="0" bIns="0" rtlCol="0">
            <a:spAutoFit/>
          </a:bodyPr>
          <a:lstStyle/>
          <a:p>
            <a:pPr marL="12700">
              <a:lnSpc>
                <a:spcPct val="100000"/>
              </a:lnSpc>
              <a:spcBef>
                <a:spcPts val="100"/>
              </a:spcBef>
            </a:pPr>
            <a:r>
              <a:rPr spc="-5" dirty="0"/>
              <a:t>Use </a:t>
            </a:r>
            <a:r>
              <a:rPr spc="-20" dirty="0"/>
              <a:t>Filters to </a:t>
            </a:r>
            <a:r>
              <a:rPr spc="-15" dirty="0"/>
              <a:t>Narrow the</a:t>
            </a:r>
            <a:r>
              <a:rPr spc="-50" dirty="0"/>
              <a:t> </a:t>
            </a:r>
            <a:r>
              <a:rPr spc="-15" dirty="0"/>
              <a:t>Results</a:t>
            </a:r>
          </a:p>
        </p:txBody>
      </p:sp>
      <p:sp>
        <p:nvSpPr>
          <p:cNvPr id="3" name="object 3"/>
          <p:cNvSpPr txBox="1"/>
          <p:nvPr/>
        </p:nvSpPr>
        <p:spPr>
          <a:xfrm>
            <a:off x="11109959" y="6525669"/>
            <a:ext cx="168275"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39</a:t>
            </a:r>
            <a:endParaRPr sz="1200" dirty="0">
              <a:latin typeface="Calibri"/>
              <a:cs typeface="Calibri"/>
            </a:endParaRPr>
          </a:p>
        </p:txBody>
      </p:sp>
      <p:sp>
        <p:nvSpPr>
          <p:cNvPr id="4" name="object 4"/>
          <p:cNvSpPr/>
          <p:nvPr/>
        </p:nvSpPr>
        <p:spPr>
          <a:xfrm>
            <a:off x="2834639" y="1513839"/>
            <a:ext cx="6177280" cy="121920"/>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grpSp>
        <p:nvGrpSpPr>
          <p:cNvPr id="5" name="object 5"/>
          <p:cNvGrpSpPr/>
          <p:nvPr/>
        </p:nvGrpSpPr>
        <p:grpSpPr>
          <a:xfrm>
            <a:off x="1778000" y="1920239"/>
            <a:ext cx="3881754" cy="4210050"/>
            <a:chOff x="1778000" y="1920239"/>
            <a:chExt cx="3881754" cy="4210050"/>
          </a:xfrm>
        </p:grpSpPr>
        <p:sp>
          <p:nvSpPr>
            <p:cNvPr id="6" name="object 6"/>
            <p:cNvSpPr/>
            <p:nvPr/>
          </p:nvSpPr>
          <p:spPr>
            <a:xfrm>
              <a:off x="1778000" y="1920239"/>
              <a:ext cx="3873982" cy="4209707"/>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3693160" y="4282436"/>
              <a:ext cx="1960880" cy="1686560"/>
            </a:xfrm>
            <a:custGeom>
              <a:avLst/>
              <a:gdLst/>
              <a:ahLst/>
              <a:cxnLst/>
              <a:rect l="l" t="t" r="r" b="b"/>
              <a:pathLst>
                <a:path w="1960879" h="1686560">
                  <a:moveTo>
                    <a:pt x="1679778" y="0"/>
                  </a:moveTo>
                  <a:lnTo>
                    <a:pt x="281101" y="0"/>
                  </a:lnTo>
                  <a:lnTo>
                    <a:pt x="235506" y="3679"/>
                  </a:lnTo>
                  <a:lnTo>
                    <a:pt x="192253" y="14331"/>
                  </a:lnTo>
                  <a:lnTo>
                    <a:pt x="151920" y="31376"/>
                  </a:lnTo>
                  <a:lnTo>
                    <a:pt x="115088" y="54237"/>
                  </a:lnTo>
                  <a:lnTo>
                    <a:pt x="82334" y="82334"/>
                  </a:lnTo>
                  <a:lnTo>
                    <a:pt x="54237" y="115088"/>
                  </a:lnTo>
                  <a:lnTo>
                    <a:pt x="31376" y="151920"/>
                  </a:lnTo>
                  <a:lnTo>
                    <a:pt x="14331" y="192253"/>
                  </a:lnTo>
                  <a:lnTo>
                    <a:pt x="3679" y="235506"/>
                  </a:lnTo>
                  <a:lnTo>
                    <a:pt x="0" y="281101"/>
                  </a:lnTo>
                  <a:lnTo>
                    <a:pt x="0" y="1405470"/>
                  </a:lnTo>
                  <a:lnTo>
                    <a:pt x="3679" y="1451065"/>
                  </a:lnTo>
                  <a:lnTo>
                    <a:pt x="14331" y="1494318"/>
                  </a:lnTo>
                  <a:lnTo>
                    <a:pt x="31376" y="1534649"/>
                  </a:lnTo>
                  <a:lnTo>
                    <a:pt x="54237" y="1571480"/>
                  </a:lnTo>
                  <a:lnTo>
                    <a:pt x="82334" y="1604232"/>
                  </a:lnTo>
                  <a:lnTo>
                    <a:pt x="115088" y="1632327"/>
                  </a:lnTo>
                  <a:lnTo>
                    <a:pt x="151920" y="1655186"/>
                  </a:lnTo>
                  <a:lnTo>
                    <a:pt x="192253" y="1672230"/>
                  </a:lnTo>
                  <a:lnTo>
                    <a:pt x="235506" y="1682881"/>
                  </a:lnTo>
                  <a:lnTo>
                    <a:pt x="281101" y="1686559"/>
                  </a:lnTo>
                  <a:lnTo>
                    <a:pt x="1679778" y="1686559"/>
                  </a:lnTo>
                  <a:lnTo>
                    <a:pt x="1725373" y="1682881"/>
                  </a:lnTo>
                  <a:lnTo>
                    <a:pt x="1768626" y="1672230"/>
                  </a:lnTo>
                  <a:lnTo>
                    <a:pt x="1808959" y="1655186"/>
                  </a:lnTo>
                  <a:lnTo>
                    <a:pt x="1845791" y="1632327"/>
                  </a:lnTo>
                  <a:lnTo>
                    <a:pt x="1878545" y="1604232"/>
                  </a:lnTo>
                  <a:lnTo>
                    <a:pt x="1906642" y="1571480"/>
                  </a:lnTo>
                  <a:lnTo>
                    <a:pt x="1929503" y="1534649"/>
                  </a:lnTo>
                  <a:lnTo>
                    <a:pt x="1946548" y="1494318"/>
                  </a:lnTo>
                  <a:lnTo>
                    <a:pt x="1957200" y="1451065"/>
                  </a:lnTo>
                  <a:lnTo>
                    <a:pt x="1960880" y="1405470"/>
                  </a:lnTo>
                  <a:lnTo>
                    <a:pt x="1960880" y="281101"/>
                  </a:lnTo>
                  <a:lnTo>
                    <a:pt x="1957200" y="235506"/>
                  </a:lnTo>
                  <a:lnTo>
                    <a:pt x="1946548" y="192253"/>
                  </a:lnTo>
                  <a:lnTo>
                    <a:pt x="1929503" y="151920"/>
                  </a:lnTo>
                  <a:lnTo>
                    <a:pt x="1906642" y="115088"/>
                  </a:lnTo>
                  <a:lnTo>
                    <a:pt x="1878545" y="82334"/>
                  </a:lnTo>
                  <a:lnTo>
                    <a:pt x="1845791" y="54237"/>
                  </a:lnTo>
                  <a:lnTo>
                    <a:pt x="1808959" y="31376"/>
                  </a:lnTo>
                  <a:lnTo>
                    <a:pt x="1768626" y="14331"/>
                  </a:lnTo>
                  <a:lnTo>
                    <a:pt x="1725373" y="3679"/>
                  </a:lnTo>
                  <a:lnTo>
                    <a:pt x="1679778" y="0"/>
                  </a:lnTo>
                  <a:close/>
                </a:path>
              </a:pathLst>
            </a:custGeom>
            <a:solidFill>
              <a:srgbClr val="DAE2F3"/>
            </a:solidFill>
          </p:spPr>
          <p:txBody>
            <a:bodyPr wrap="square" lIns="0" tIns="0" rIns="0" bIns="0" rtlCol="0"/>
            <a:lstStyle/>
            <a:p>
              <a:endParaRPr dirty="0"/>
            </a:p>
          </p:txBody>
        </p:sp>
        <p:sp>
          <p:nvSpPr>
            <p:cNvPr id="8" name="object 8"/>
            <p:cNvSpPr/>
            <p:nvPr/>
          </p:nvSpPr>
          <p:spPr>
            <a:xfrm>
              <a:off x="3693160" y="4282436"/>
              <a:ext cx="1960880" cy="1686560"/>
            </a:xfrm>
            <a:custGeom>
              <a:avLst/>
              <a:gdLst/>
              <a:ahLst/>
              <a:cxnLst/>
              <a:rect l="l" t="t" r="r" b="b"/>
              <a:pathLst>
                <a:path w="1960879" h="1686560">
                  <a:moveTo>
                    <a:pt x="0" y="281101"/>
                  </a:moveTo>
                  <a:lnTo>
                    <a:pt x="3679" y="235506"/>
                  </a:lnTo>
                  <a:lnTo>
                    <a:pt x="14331" y="192253"/>
                  </a:lnTo>
                  <a:lnTo>
                    <a:pt x="31376" y="151920"/>
                  </a:lnTo>
                  <a:lnTo>
                    <a:pt x="54237" y="115088"/>
                  </a:lnTo>
                  <a:lnTo>
                    <a:pt x="82334" y="82334"/>
                  </a:lnTo>
                  <a:lnTo>
                    <a:pt x="115088" y="54237"/>
                  </a:lnTo>
                  <a:lnTo>
                    <a:pt x="151920" y="31376"/>
                  </a:lnTo>
                  <a:lnTo>
                    <a:pt x="192253" y="14331"/>
                  </a:lnTo>
                  <a:lnTo>
                    <a:pt x="235506" y="3679"/>
                  </a:lnTo>
                  <a:lnTo>
                    <a:pt x="281101" y="0"/>
                  </a:lnTo>
                  <a:lnTo>
                    <a:pt x="1679778" y="0"/>
                  </a:lnTo>
                  <a:lnTo>
                    <a:pt x="1725373" y="3679"/>
                  </a:lnTo>
                  <a:lnTo>
                    <a:pt x="1768626" y="14331"/>
                  </a:lnTo>
                  <a:lnTo>
                    <a:pt x="1808959" y="31376"/>
                  </a:lnTo>
                  <a:lnTo>
                    <a:pt x="1845791" y="54237"/>
                  </a:lnTo>
                  <a:lnTo>
                    <a:pt x="1878545" y="82334"/>
                  </a:lnTo>
                  <a:lnTo>
                    <a:pt x="1906642" y="115088"/>
                  </a:lnTo>
                  <a:lnTo>
                    <a:pt x="1929503" y="151920"/>
                  </a:lnTo>
                  <a:lnTo>
                    <a:pt x="1946548" y="192253"/>
                  </a:lnTo>
                  <a:lnTo>
                    <a:pt x="1957200" y="235506"/>
                  </a:lnTo>
                  <a:lnTo>
                    <a:pt x="1960880" y="281101"/>
                  </a:lnTo>
                  <a:lnTo>
                    <a:pt x="1960880" y="1405470"/>
                  </a:lnTo>
                  <a:lnTo>
                    <a:pt x="1957200" y="1451065"/>
                  </a:lnTo>
                  <a:lnTo>
                    <a:pt x="1946548" y="1494318"/>
                  </a:lnTo>
                  <a:lnTo>
                    <a:pt x="1929503" y="1534649"/>
                  </a:lnTo>
                  <a:lnTo>
                    <a:pt x="1906642" y="1571480"/>
                  </a:lnTo>
                  <a:lnTo>
                    <a:pt x="1878545" y="1604232"/>
                  </a:lnTo>
                  <a:lnTo>
                    <a:pt x="1845791" y="1632327"/>
                  </a:lnTo>
                  <a:lnTo>
                    <a:pt x="1808959" y="1655186"/>
                  </a:lnTo>
                  <a:lnTo>
                    <a:pt x="1768626" y="1672230"/>
                  </a:lnTo>
                  <a:lnTo>
                    <a:pt x="1725373" y="1682881"/>
                  </a:lnTo>
                  <a:lnTo>
                    <a:pt x="1679778" y="1686559"/>
                  </a:lnTo>
                  <a:lnTo>
                    <a:pt x="281101" y="1686559"/>
                  </a:lnTo>
                  <a:lnTo>
                    <a:pt x="235506" y="1682881"/>
                  </a:lnTo>
                  <a:lnTo>
                    <a:pt x="192253" y="1672230"/>
                  </a:lnTo>
                  <a:lnTo>
                    <a:pt x="151920" y="1655186"/>
                  </a:lnTo>
                  <a:lnTo>
                    <a:pt x="115088" y="1632327"/>
                  </a:lnTo>
                  <a:lnTo>
                    <a:pt x="82334" y="1604232"/>
                  </a:lnTo>
                  <a:lnTo>
                    <a:pt x="54237" y="1571480"/>
                  </a:lnTo>
                  <a:lnTo>
                    <a:pt x="31376" y="1534649"/>
                  </a:lnTo>
                  <a:lnTo>
                    <a:pt x="14331" y="1494318"/>
                  </a:lnTo>
                  <a:lnTo>
                    <a:pt x="3679" y="1451065"/>
                  </a:lnTo>
                  <a:lnTo>
                    <a:pt x="0" y="1405470"/>
                  </a:lnTo>
                  <a:lnTo>
                    <a:pt x="0" y="281101"/>
                  </a:lnTo>
                  <a:close/>
                </a:path>
              </a:pathLst>
            </a:custGeom>
            <a:ln w="10172">
              <a:solidFill>
                <a:srgbClr val="00517E"/>
              </a:solidFill>
            </a:ln>
          </p:spPr>
          <p:txBody>
            <a:bodyPr wrap="square" lIns="0" tIns="0" rIns="0" bIns="0" rtlCol="0"/>
            <a:lstStyle/>
            <a:p>
              <a:endParaRPr dirty="0"/>
            </a:p>
          </p:txBody>
        </p:sp>
        <p:sp>
          <p:nvSpPr>
            <p:cNvPr id="9" name="object 9"/>
            <p:cNvSpPr/>
            <p:nvPr/>
          </p:nvSpPr>
          <p:spPr>
            <a:xfrm>
              <a:off x="5378297" y="4578680"/>
              <a:ext cx="50800" cy="10160"/>
            </a:xfrm>
            <a:custGeom>
              <a:avLst/>
              <a:gdLst/>
              <a:ahLst/>
              <a:cxnLst/>
              <a:rect l="l" t="t" r="r" b="b"/>
              <a:pathLst>
                <a:path w="50800" h="10160">
                  <a:moveTo>
                    <a:pt x="50800" y="0"/>
                  </a:moveTo>
                  <a:lnTo>
                    <a:pt x="0" y="0"/>
                  </a:lnTo>
                  <a:lnTo>
                    <a:pt x="0" y="10147"/>
                  </a:lnTo>
                  <a:lnTo>
                    <a:pt x="50800" y="10147"/>
                  </a:lnTo>
                  <a:lnTo>
                    <a:pt x="50800" y="0"/>
                  </a:lnTo>
                  <a:close/>
                </a:path>
              </a:pathLst>
            </a:custGeom>
            <a:solidFill>
              <a:srgbClr val="5680C9"/>
            </a:solidFill>
          </p:spPr>
          <p:txBody>
            <a:bodyPr wrap="square" lIns="0" tIns="0" rIns="0" bIns="0" rtlCol="0"/>
            <a:lstStyle/>
            <a:p>
              <a:endParaRPr dirty="0"/>
            </a:p>
          </p:txBody>
        </p:sp>
      </p:grpSp>
      <p:sp>
        <p:nvSpPr>
          <p:cNvPr id="10" name="object 10"/>
          <p:cNvSpPr txBox="1"/>
          <p:nvPr/>
        </p:nvSpPr>
        <p:spPr>
          <a:xfrm>
            <a:off x="3851673" y="4362768"/>
            <a:ext cx="1646555" cy="1464310"/>
          </a:xfrm>
          <a:prstGeom prst="rect">
            <a:avLst/>
          </a:prstGeom>
        </p:spPr>
        <p:txBody>
          <a:bodyPr vert="horz" wrap="square" lIns="0" tIns="11430" rIns="0" bIns="0" rtlCol="0">
            <a:spAutoFit/>
          </a:bodyPr>
          <a:lstStyle/>
          <a:p>
            <a:pPr algn="ctr">
              <a:lnSpc>
                <a:spcPct val="100000"/>
              </a:lnSpc>
              <a:spcBef>
                <a:spcPts val="90"/>
              </a:spcBef>
            </a:pPr>
            <a:r>
              <a:rPr sz="1450" b="1" spc="10" dirty="0">
                <a:solidFill>
                  <a:srgbClr val="00517E"/>
                </a:solidFill>
                <a:latin typeface="Calibri"/>
                <a:cs typeface="Calibri"/>
              </a:rPr>
              <a:t>Check</a:t>
            </a:r>
            <a:r>
              <a:rPr sz="1450" b="1" spc="-75" dirty="0">
                <a:solidFill>
                  <a:srgbClr val="00517E"/>
                </a:solidFill>
                <a:latin typeface="Calibri"/>
                <a:cs typeface="Calibri"/>
              </a:rPr>
              <a:t> </a:t>
            </a:r>
            <a:r>
              <a:rPr sz="1450" b="1" spc="-15" dirty="0">
                <a:solidFill>
                  <a:srgbClr val="00517E"/>
                </a:solidFill>
                <a:latin typeface="Calibri"/>
                <a:cs typeface="Calibri"/>
              </a:rPr>
              <a:t>all</a:t>
            </a:r>
            <a:r>
              <a:rPr sz="1450" b="1" spc="-135" dirty="0">
                <a:solidFill>
                  <a:srgbClr val="00517E"/>
                </a:solidFill>
                <a:latin typeface="Calibri"/>
                <a:cs typeface="Calibri"/>
              </a:rPr>
              <a:t> </a:t>
            </a:r>
            <a:r>
              <a:rPr sz="1450" b="1" spc="-5" dirty="0">
                <a:solidFill>
                  <a:srgbClr val="00517E"/>
                </a:solidFill>
                <a:latin typeface="Calibri"/>
                <a:cs typeface="Calibri"/>
              </a:rPr>
              <a:t>that</a:t>
            </a:r>
            <a:r>
              <a:rPr sz="1450" b="1" spc="-120" dirty="0">
                <a:solidFill>
                  <a:srgbClr val="00517E"/>
                </a:solidFill>
                <a:latin typeface="Calibri"/>
                <a:cs typeface="Calibri"/>
              </a:rPr>
              <a:t> </a:t>
            </a:r>
            <a:r>
              <a:rPr sz="1450" b="1" u="sng" spc="-10" dirty="0">
                <a:solidFill>
                  <a:srgbClr val="00517E"/>
                </a:solidFill>
                <a:uFill>
                  <a:solidFill>
                    <a:srgbClr val="00517E"/>
                  </a:solidFill>
                </a:uFill>
                <a:latin typeface="Calibri"/>
                <a:cs typeface="Calibri"/>
              </a:rPr>
              <a:t>apply</a:t>
            </a:r>
            <a:r>
              <a:rPr sz="1450" b="1" spc="-10" dirty="0">
                <a:solidFill>
                  <a:srgbClr val="5680C9"/>
                </a:solidFill>
                <a:latin typeface="Calibri"/>
                <a:cs typeface="Calibri"/>
              </a:rPr>
              <a:t>.</a:t>
            </a:r>
            <a:endParaRPr sz="1450" dirty="0">
              <a:latin typeface="Calibri"/>
              <a:cs typeface="Calibri"/>
            </a:endParaRPr>
          </a:p>
          <a:p>
            <a:pPr marR="7620" algn="ctr">
              <a:lnSpc>
                <a:spcPts val="1710"/>
              </a:lnSpc>
              <a:spcBef>
                <a:spcPts val="1140"/>
              </a:spcBef>
            </a:pPr>
            <a:r>
              <a:rPr sz="1450" b="1" u="sng" spc="-5" dirty="0">
                <a:solidFill>
                  <a:srgbClr val="FF0000"/>
                </a:solidFill>
                <a:uFill>
                  <a:solidFill>
                    <a:srgbClr val="FF0000"/>
                  </a:solidFill>
                </a:uFill>
                <a:latin typeface="Calibri"/>
                <a:cs typeface="Calibri"/>
              </a:rPr>
              <a:t>Remember</a:t>
            </a:r>
            <a:r>
              <a:rPr sz="1450" b="1" spc="-5" dirty="0">
                <a:solidFill>
                  <a:srgbClr val="FF0000"/>
                </a:solidFill>
                <a:latin typeface="Calibri"/>
                <a:cs typeface="Calibri"/>
              </a:rPr>
              <a:t>:</a:t>
            </a:r>
            <a:endParaRPr sz="1450" dirty="0">
              <a:latin typeface="Calibri"/>
              <a:cs typeface="Calibri"/>
            </a:endParaRPr>
          </a:p>
          <a:p>
            <a:pPr marL="12700" marR="5080" indent="-15875" algn="ctr">
              <a:lnSpc>
                <a:spcPts val="1680"/>
              </a:lnSpc>
              <a:spcBef>
                <a:spcPts val="75"/>
              </a:spcBef>
            </a:pPr>
            <a:r>
              <a:rPr sz="1450" spc="10" dirty="0">
                <a:solidFill>
                  <a:srgbClr val="00517E"/>
                </a:solidFill>
                <a:latin typeface="Calibri"/>
                <a:cs typeface="Calibri"/>
              </a:rPr>
              <a:t>If </a:t>
            </a:r>
            <a:r>
              <a:rPr sz="1450" dirty="0">
                <a:solidFill>
                  <a:srgbClr val="00517E"/>
                </a:solidFill>
                <a:latin typeface="Calibri"/>
                <a:cs typeface="Calibri"/>
              </a:rPr>
              <a:t>you </a:t>
            </a:r>
            <a:r>
              <a:rPr sz="1450" spc="-5" dirty="0">
                <a:solidFill>
                  <a:srgbClr val="00517E"/>
                </a:solidFill>
                <a:latin typeface="Calibri"/>
                <a:cs typeface="Calibri"/>
              </a:rPr>
              <a:t>are </a:t>
            </a:r>
            <a:r>
              <a:rPr sz="1450" spc="-30" dirty="0">
                <a:solidFill>
                  <a:srgbClr val="00517E"/>
                </a:solidFill>
                <a:latin typeface="Calibri"/>
                <a:cs typeface="Calibri"/>
              </a:rPr>
              <a:t>unsure  </a:t>
            </a:r>
            <a:r>
              <a:rPr sz="1450" spc="-10" dirty="0">
                <a:solidFill>
                  <a:srgbClr val="00517E"/>
                </a:solidFill>
                <a:latin typeface="Calibri"/>
                <a:cs typeface="Calibri"/>
              </a:rPr>
              <a:t>what to </a:t>
            </a:r>
            <a:r>
              <a:rPr sz="1450" spc="-5" dirty="0">
                <a:solidFill>
                  <a:srgbClr val="00517E"/>
                </a:solidFill>
                <a:latin typeface="Calibri"/>
                <a:cs typeface="Calibri"/>
              </a:rPr>
              <a:t>select </a:t>
            </a:r>
            <a:r>
              <a:rPr sz="1450" spc="-15" dirty="0">
                <a:solidFill>
                  <a:srgbClr val="00517E"/>
                </a:solidFill>
                <a:latin typeface="Calibri"/>
                <a:cs typeface="Calibri"/>
              </a:rPr>
              <a:t>in </a:t>
            </a:r>
            <a:r>
              <a:rPr sz="1450" spc="-20" dirty="0">
                <a:solidFill>
                  <a:srgbClr val="00517E"/>
                </a:solidFill>
                <a:latin typeface="Calibri"/>
                <a:cs typeface="Calibri"/>
              </a:rPr>
              <a:t>this  </a:t>
            </a:r>
            <a:r>
              <a:rPr sz="1450" spc="15" dirty="0">
                <a:solidFill>
                  <a:srgbClr val="00517E"/>
                </a:solidFill>
                <a:latin typeface="Calibri"/>
                <a:cs typeface="Calibri"/>
              </a:rPr>
              <a:t>or</a:t>
            </a:r>
            <a:r>
              <a:rPr sz="1450" spc="-260" dirty="0">
                <a:solidFill>
                  <a:srgbClr val="00517E"/>
                </a:solidFill>
                <a:latin typeface="Calibri"/>
                <a:cs typeface="Calibri"/>
              </a:rPr>
              <a:t> </a:t>
            </a:r>
            <a:r>
              <a:rPr sz="1450" spc="-10" dirty="0">
                <a:solidFill>
                  <a:srgbClr val="00517E"/>
                </a:solidFill>
                <a:latin typeface="Calibri"/>
                <a:cs typeface="Calibri"/>
              </a:rPr>
              <a:t>any other </a:t>
            </a:r>
            <a:r>
              <a:rPr sz="1450" spc="-15" dirty="0">
                <a:solidFill>
                  <a:srgbClr val="00517E"/>
                </a:solidFill>
                <a:latin typeface="Calibri"/>
                <a:cs typeface="Calibri"/>
              </a:rPr>
              <a:t>category,  </a:t>
            </a:r>
            <a:r>
              <a:rPr sz="1450" spc="-5" dirty="0">
                <a:solidFill>
                  <a:srgbClr val="00517E"/>
                </a:solidFill>
                <a:latin typeface="Calibri"/>
                <a:cs typeface="Calibri"/>
              </a:rPr>
              <a:t>leave </a:t>
            </a:r>
            <a:r>
              <a:rPr sz="1450" spc="-15" dirty="0">
                <a:solidFill>
                  <a:srgbClr val="00517E"/>
                </a:solidFill>
                <a:latin typeface="Calibri"/>
                <a:cs typeface="Calibri"/>
              </a:rPr>
              <a:t>it</a:t>
            </a:r>
            <a:r>
              <a:rPr sz="1450" spc="-190" dirty="0">
                <a:solidFill>
                  <a:srgbClr val="00517E"/>
                </a:solidFill>
                <a:latin typeface="Calibri"/>
                <a:cs typeface="Calibri"/>
              </a:rPr>
              <a:t> </a:t>
            </a:r>
            <a:r>
              <a:rPr sz="1450" spc="-20" dirty="0">
                <a:solidFill>
                  <a:srgbClr val="00517E"/>
                </a:solidFill>
                <a:latin typeface="Calibri"/>
                <a:cs typeface="Calibri"/>
              </a:rPr>
              <a:t>blank.</a:t>
            </a:r>
            <a:endParaRPr sz="1450" dirty="0">
              <a:latin typeface="Calibri"/>
              <a:cs typeface="Calibri"/>
            </a:endParaRPr>
          </a:p>
        </p:txBody>
      </p:sp>
      <p:grpSp>
        <p:nvGrpSpPr>
          <p:cNvPr id="11" name="object 11"/>
          <p:cNvGrpSpPr/>
          <p:nvPr/>
        </p:nvGrpSpPr>
        <p:grpSpPr>
          <a:xfrm>
            <a:off x="3279720" y="1920239"/>
            <a:ext cx="2907665" cy="4210050"/>
            <a:chOff x="3279720" y="1920239"/>
            <a:chExt cx="2907665" cy="4210050"/>
          </a:xfrm>
        </p:grpSpPr>
        <p:sp>
          <p:nvSpPr>
            <p:cNvPr id="12" name="object 12"/>
            <p:cNvSpPr/>
            <p:nvPr/>
          </p:nvSpPr>
          <p:spPr>
            <a:xfrm>
              <a:off x="3286071" y="4290701"/>
              <a:ext cx="414655" cy="361315"/>
            </a:xfrm>
            <a:custGeom>
              <a:avLst/>
              <a:gdLst/>
              <a:ahLst/>
              <a:cxnLst/>
              <a:rect l="l" t="t" r="r" b="b"/>
              <a:pathLst>
                <a:path w="414654" h="361314">
                  <a:moveTo>
                    <a:pt x="414108" y="360997"/>
                  </a:moveTo>
                  <a:lnTo>
                    <a:pt x="0" y="0"/>
                  </a:lnTo>
                </a:path>
              </a:pathLst>
            </a:custGeom>
            <a:ln w="12700">
              <a:solidFill>
                <a:srgbClr val="4471C4"/>
              </a:solidFill>
            </a:ln>
          </p:spPr>
          <p:txBody>
            <a:bodyPr wrap="square" lIns="0" tIns="0" rIns="0" bIns="0" rtlCol="0"/>
            <a:lstStyle/>
            <a:p>
              <a:endParaRPr dirty="0"/>
            </a:p>
          </p:txBody>
        </p:sp>
        <p:sp>
          <p:nvSpPr>
            <p:cNvPr id="13" name="object 13"/>
            <p:cNvSpPr/>
            <p:nvPr/>
          </p:nvSpPr>
          <p:spPr>
            <a:xfrm>
              <a:off x="3286070" y="4290703"/>
              <a:ext cx="86995" cy="83820"/>
            </a:xfrm>
            <a:custGeom>
              <a:avLst/>
              <a:gdLst/>
              <a:ahLst/>
              <a:cxnLst/>
              <a:rect l="l" t="t" r="r" b="b"/>
              <a:pathLst>
                <a:path w="86995" h="83820">
                  <a:moveTo>
                    <a:pt x="28232" y="83578"/>
                  </a:moveTo>
                  <a:lnTo>
                    <a:pt x="0" y="0"/>
                  </a:lnTo>
                  <a:lnTo>
                    <a:pt x="86652" y="16573"/>
                  </a:lnTo>
                </a:path>
              </a:pathLst>
            </a:custGeom>
            <a:ln w="12699">
              <a:solidFill>
                <a:srgbClr val="4471C4"/>
              </a:solidFill>
            </a:ln>
          </p:spPr>
          <p:txBody>
            <a:bodyPr wrap="square" lIns="0" tIns="0" rIns="0" bIns="0" rtlCol="0"/>
            <a:lstStyle/>
            <a:p>
              <a:endParaRPr dirty="0"/>
            </a:p>
          </p:txBody>
        </p:sp>
        <p:sp>
          <p:nvSpPr>
            <p:cNvPr id="14" name="object 14"/>
            <p:cNvSpPr/>
            <p:nvPr/>
          </p:nvSpPr>
          <p:spPr>
            <a:xfrm>
              <a:off x="6014719" y="1920239"/>
              <a:ext cx="0" cy="4210050"/>
            </a:xfrm>
            <a:custGeom>
              <a:avLst/>
              <a:gdLst/>
              <a:ahLst/>
              <a:cxnLst/>
              <a:rect l="l" t="t" r="r" b="b"/>
              <a:pathLst>
                <a:path h="4210050">
                  <a:moveTo>
                    <a:pt x="0" y="0"/>
                  </a:moveTo>
                  <a:lnTo>
                    <a:pt x="0" y="4210050"/>
                  </a:lnTo>
                </a:path>
              </a:pathLst>
            </a:custGeom>
            <a:ln w="20320">
              <a:solidFill>
                <a:srgbClr val="A4A4A4"/>
              </a:solidFill>
            </a:ln>
          </p:spPr>
          <p:txBody>
            <a:bodyPr wrap="square" lIns="0" tIns="0" rIns="0" bIns="0" rtlCol="0"/>
            <a:lstStyle/>
            <a:p>
              <a:endParaRPr dirty="0"/>
            </a:p>
          </p:txBody>
        </p:sp>
        <p:sp>
          <p:nvSpPr>
            <p:cNvPr id="15" name="object 15"/>
            <p:cNvSpPr/>
            <p:nvPr/>
          </p:nvSpPr>
          <p:spPr>
            <a:xfrm>
              <a:off x="5654039" y="3755081"/>
              <a:ext cx="523240" cy="993140"/>
            </a:xfrm>
            <a:custGeom>
              <a:avLst/>
              <a:gdLst/>
              <a:ahLst/>
              <a:cxnLst/>
              <a:rect l="l" t="t" r="r" b="b"/>
              <a:pathLst>
                <a:path w="523239" h="993139">
                  <a:moveTo>
                    <a:pt x="0" y="992974"/>
                  </a:moveTo>
                  <a:lnTo>
                    <a:pt x="522820" y="0"/>
                  </a:lnTo>
                </a:path>
              </a:pathLst>
            </a:custGeom>
            <a:ln w="12700">
              <a:solidFill>
                <a:srgbClr val="4471C4"/>
              </a:solidFill>
            </a:ln>
          </p:spPr>
          <p:txBody>
            <a:bodyPr wrap="square" lIns="0" tIns="0" rIns="0" bIns="0" rtlCol="0"/>
            <a:lstStyle/>
            <a:p>
              <a:endParaRPr dirty="0"/>
            </a:p>
          </p:txBody>
        </p:sp>
        <p:sp>
          <p:nvSpPr>
            <p:cNvPr id="16" name="object 16"/>
            <p:cNvSpPr/>
            <p:nvPr/>
          </p:nvSpPr>
          <p:spPr>
            <a:xfrm>
              <a:off x="6102036" y="3755081"/>
              <a:ext cx="78740" cy="88265"/>
            </a:xfrm>
            <a:custGeom>
              <a:avLst/>
              <a:gdLst/>
              <a:ahLst/>
              <a:cxnLst/>
              <a:rect l="l" t="t" r="r" b="b"/>
              <a:pathLst>
                <a:path w="78739" h="88264">
                  <a:moveTo>
                    <a:pt x="78663" y="88137"/>
                  </a:moveTo>
                  <a:lnTo>
                    <a:pt x="74828" y="0"/>
                  </a:lnTo>
                  <a:lnTo>
                    <a:pt x="0" y="46723"/>
                  </a:lnTo>
                </a:path>
              </a:pathLst>
            </a:custGeom>
            <a:ln w="12700">
              <a:solidFill>
                <a:srgbClr val="4471C4"/>
              </a:solidFill>
            </a:ln>
          </p:spPr>
          <p:txBody>
            <a:bodyPr wrap="square" lIns="0" tIns="0" rIns="0" bIns="0" rtlCol="0"/>
            <a:lstStyle/>
            <a:p>
              <a:endParaRPr dirty="0"/>
            </a:p>
          </p:txBody>
        </p:sp>
      </p:grpSp>
      <p:sp>
        <p:nvSpPr>
          <p:cNvPr id="17" name="object 17"/>
          <p:cNvSpPr/>
          <p:nvPr/>
        </p:nvSpPr>
        <p:spPr>
          <a:xfrm>
            <a:off x="6289040" y="1910079"/>
            <a:ext cx="3932751" cy="4220153"/>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649446"/>
            <a:ext cx="9141462" cy="628377"/>
          </a:xfrm>
          <a:prstGeom prst="rect">
            <a:avLst/>
          </a:prstGeom>
        </p:spPr>
        <p:txBody>
          <a:bodyPr vert="horz" wrap="square" lIns="0" tIns="12700" rIns="0" bIns="0" rtlCol="0">
            <a:spAutoFit/>
          </a:bodyPr>
          <a:lstStyle/>
          <a:p>
            <a:pPr marL="12700">
              <a:lnSpc>
                <a:spcPct val="100000"/>
              </a:lnSpc>
              <a:spcBef>
                <a:spcPts val="100"/>
              </a:spcBef>
            </a:pPr>
            <a:r>
              <a:rPr lang="en-US" spc="-15" dirty="0"/>
              <a:t>Step 4-- </a:t>
            </a:r>
            <a:r>
              <a:rPr spc="-15" dirty="0"/>
              <a:t>Create </a:t>
            </a:r>
            <a:r>
              <a:rPr spc="10" dirty="0"/>
              <a:t>and </a:t>
            </a:r>
            <a:r>
              <a:rPr spc="-25" dirty="0"/>
              <a:t>Store </a:t>
            </a:r>
            <a:r>
              <a:rPr spc="-5" dirty="0"/>
              <a:t>Résumés </a:t>
            </a:r>
            <a:r>
              <a:rPr spc="10" dirty="0"/>
              <a:t>and</a:t>
            </a:r>
            <a:r>
              <a:rPr spc="-260" dirty="0"/>
              <a:t> </a:t>
            </a:r>
            <a:r>
              <a:rPr spc="-45" dirty="0"/>
              <a:t>CVs</a:t>
            </a:r>
          </a:p>
        </p:txBody>
      </p:sp>
      <p:grpSp>
        <p:nvGrpSpPr>
          <p:cNvPr id="3" name="object 3"/>
          <p:cNvGrpSpPr/>
          <p:nvPr/>
        </p:nvGrpSpPr>
        <p:grpSpPr>
          <a:xfrm>
            <a:off x="1656079" y="1561613"/>
            <a:ext cx="7355840" cy="4588278"/>
            <a:chOff x="1879600" y="640080"/>
            <a:chExt cx="8158480" cy="5770880"/>
          </a:xfrm>
        </p:grpSpPr>
        <p:sp>
          <p:nvSpPr>
            <p:cNvPr id="4" name="object 4"/>
            <p:cNvSpPr/>
            <p:nvPr/>
          </p:nvSpPr>
          <p:spPr>
            <a:xfrm>
              <a:off x="2834639" y="1452880"/>
              <a:ext cx="6177280" cy="111760"/>
            </a:xfrm>
            <a:custGeom>
              <a:avLst/>
              <a:gdLst/>
              <a:ahLst/>
              <a:cxnLst/>
              <a:rect l="l" t="t" r="r" b="b"/>
              <a:pathLst>
                <a:path w="6177280" h="111759">
                  <a:moveTo>
                    <a:pt x="6177279" y="0"/>
                  </a:moveTo>
                  <a:lnTo>
                    <a:pt x="0" y="0"/>
                  </a:lnTo>
                  <a:lnTo>
                    <a:pt x="0" y="111760"/>
                  </a:lnTo>
                  <a:lnTo>
                    <a:pt x="6177279" y="111760"/>
                  </a:lnTo>
                  <a:lnTo>
                    <a:pt x="6177279" y="0"/>
                  </a:lnTo>
                  <a:close/>
                </a:path>
              </a:pathLst>
            </a:custGeom>
            <a:solidFill>
              <a:srgbClr val="BE0D40"/>
            </a:solidFill>
          </p:spPr>
          <p:txBody>
            <a:bodyPr wrap="square" lIns="0" tIns="0" rIns="0" bIns="0" rtlCol="0"/>
            <a:lstStyle/>
            <a:p>
              <a:endParaRPr dirty="0"/>
            </a:p>
          </p:txBody>
        </p:sp>
        <p:sp>
          <p:nvSpPr>
            <p:cNvPr id="5" name="object 5"/>
            <p:cNvSpPr/>
            <p:nvPr/>
          </p:nvSpPr>
          <p:spPr>
            <a:xfrm>
              <a:off x="1879600" y="640080"/>
              <a:ext cx="8158479" cy="5770879"/>
            </a:xfrm>
            <a:prstGeom prst="rect">
              <a:avLst/>
            </a:prstGeom>
            <a:blipFill>
              <a:blip r:embed="rId3" cstate="print"/>
              <a:stretch>
                <a:fillRect/>
              </a:stretch>
            </a:blipFill>
          </p:spPr>
          <p:txBody>
            <a:bodyPr wrap="square" lIns="0" tIns="0" rIns="0" bIns="0" rtlCol="0"/>
            <a:lstStyle/>
            <a:p>
              <a:endParaRPr dirty="0"/>
            </a:p>
          </p:txBody>
        </p:sp>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7" name="Oval 6">
            <a:extLst>
              <a:ext uri="{FF2B5EF4-FFF2-40B4-BE49-F238E27FC236}">
                <a16:creationId xmlns:a16="http://schemas.microsoft.com/office/drawing/2014/main" id="{A6D294DD-10AF-4334-B832-029BD0D5EC25}"/>
              </a:ext>
            </a:extLst>
          </p:cNvPr>
          <p:cNvSpPr/>
          <p:nvPr/>
        </p:nvSpPr>
        <p:spPr>
          <a:xfrm>
            <a:off x="1000759" y="2926007"/>
            <a:ext cx="4495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EAC3E75-758A-4F18-9CB2-5F3ABA405B6F}"/>
              </a:ext>
            </a:extLst>
          </p:cNvPr>
          <p:cNvSpPr txBox="1"/>
          <p:nvPr/>
        </p:nvSpPr>
        <p:spPr>
          <a:xfrm>
            <a:off x="6248400" y="2677304"/>
            <a:ext cx="2971800" cy="2031325"/>
          </a:xfrm>
          <a:prstGeom prst="rect">
            <a:avLst/>
          </a:prstGeom>
          <a:noFill/>
        </p:spPr>
        <p:txBody>
          <a:bodyPr wrap="square" rtlCol="0">
            <a:spAutoFit/>
          </a:bodyPr>
          <a:lstStyle/>
          <a:p>
            <a:r>
              <a:rPr lang="en-US" i="1" dirty="0">
                <a:solidFill>
                  <a:srgbClr val="FF0000"/>
                </a:solidFill>
                <a:highlight>
                  <a:srgbClr val="FFFF00"/>
                </a:highlight>
              </a:rPr>
              <a:t>Please note, for most jobs on USAJOBS, you are </a:t>
            </a:r>
            <a:r>
              <a:rPr lang="en-US" i="1" u="sng" dirty="0">
                <a:solidFill>
                  <a:srgbClr val="FF0000"/>
                </a:solidFill>
                <a:highlight>
                  <a:srgbClr val="FFFF00"/>
                </a:highlight>
              </a:rPr>
              <a:t>FAR </a:t>
            </a:r>
            <a:r>
              <a:rPr lang="en-US" i="1" dirty="0">
                <a:solidFill>
                  <a:srgbClr val="FF0000"/>
                </a:solidFill>
                <a:highlight>
                  <a:srgbClr val="FFFF00"/>
                </a:highlight>
              </a:rPr>
              <a:t>better using the Resume builder outlined in  other slides rather than loading your resume (not always true for Pathways programs)</a:t>
            </a:r>
          </a:p>
        </p:txBody>
      </p:sp>
      <p:cxnSp>
        <p:nvCxnSpPr>
          <p:cNvPr id="10" name="Straight Arrow Connector 9">
            <a:extLst>
              <a:ext uri="{FF2B5EF4-FFF2-40B4-BE49-F238E27FC236}">
                <a16:creationId xmlns:a16="http://schemas.microsoft.com/office/drawing/2014/main" id="{E871EF07-9D13-4C04-91C1-4F1E69395EAB}"/>
              </a:ext>
            </a:extLst>
          </p:cNvPr>
          <p:cNvCxnSpPr>
            <a:cxnSpLocks/>
          </p:cNvCxnSpPr>
          <p:nvPr/>
        </p:nvCxnSpPr>
        <p:spPr>
          <a:xfrm flipV="1">
            <a:off x="5301936" y="3048000"/>
            <a:ext cx="946464"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bject 4">
            <a:extLst>
              <a:ext uri="{FF2B5EF4-FFF2-40B4-BE49-F238E27FC236}">
                <a16:creationId xmlns:a16="http://schemas.microsoft.com/office/drawing/2014/main" id="{BC3B8787-A23C-4DAE-9618-F74E8122C2ED}"/>
              </a:ext>
            </a:extLst>
          </p:cNvPr>
          <p:cNvSpPr/>
          <p:nvPr/>
        </p:nvSpPr>
        <p:spPr>
          <a:xfrm>
            <a:off x="1981200" y="1561613"/>
            <a:ext cx="7030719" cy="74146"/>
          </a:xfrm>
          <a:custGeom>
            <a:avLst/>
            <a:gdLst/>
            <a:ahLst/>
            <a:cxnLst/>
            <a:rect l="l" t="t" r="r" b="b"/>
            <a:pathLst>
              <a:path w="6177280" h="121919">
                <a:moveTo>
                  <a:pt x="6177279" y="0"/>
                </a:moveTo>
                <a:lnTo>
                  <a:pt x="0" y="0"/>
                </a:lnTo>
                <a:lnTo>
                  <a:pt x="0" y="121920"/>
                </a:lnTo>
                <a:lnTo>
                  <a:pt x="6177279" y="121920"/>
                </a:lnTo>
                <a:lnTo>
                  <a:pt x="6177279" y="0"/>
                </a:lnTo>
                <a:close/>
              </a:path>
            </a:pathLst>
          </a:custGeom>
          <a:solidFill>
            <a:srgbClr val="BE0D40"/>
          </a:solidFill>
        </p:spPr>
        <p:txBody>
          <a:bodyPr wrap="square" lIns="0" tIns="0" rIns="0" bIns="0" rtlCol="0"/>
          <a:lstStyle/>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3274</TotalTime>
  <Words>1006</Words>
  <Application>Microsoft Office PowerPoint</Application>
  <PresentationFormat>Widescreen</PresentationFormat>
  <Paragraphs>172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Calibri Light</vt:lpstr>
      <vt:lpstr>Wingdings</vt:lpstr>
      <vt:lpstr>Office Theme</vt:lpstr>
      <vt:lpstr>PowerPoint Presentation</vt:lpstr>
      <vt:lpstr>Mastering USAJOBS</vt:lpstr>
      <vt:lpstr>Step 1--Create or Update Your USAJOBS Account</vt:lpstr>
      <vt:lpstr>Step 2--Complete Your Profile</vt:lpstr>
      <vt:lpstr>Complete Your Profile (cont.)</vt:lpstr>
      <vt:lpstr>Step 3--Create and Save Your Job Searches</vt:lpstr>
      <vt:lpstr>Step 3 (cont.) --Mastering USAJOBS</vt:lpstr>
      <vt:lpstr>Use Filters to Narrow the Results</vt:lpstr>
      <vt:lpstr>Step 4-- Create and Store Résumés and CVs</vt:lpstr>
      <vt:lpstr>Step 4 (cont.)--Create and Store Critical Documents</vt:lpstr>
      <vt:lpstr>Step 5—VERY IMPORTANT Create Your Federal Resume</vt:lpstr>
      <vt:lpstr>Step 5 (cont.)--Create a Master/Composite Résumé</vt:lpstr>
      <vt:lpstr>Federal Résumé Format: Sample (note formatting like this is not needed if you use the resume builder, but you should remember to put relevant content)</vt:lpstr>
      <vt:lpstr>Federal Résumé Format: Sample (con ’t) (formatting not needed if you use USAJOBS resume builder, but content recommendations are the same)</vt:lpstr>
      <vt:lpstr>Federal Résumé Format: Sample</vt:lpstr>
      <vt:lpstr>Step 6--Job Announcements &amp; Applying to Jobs</vt:lpstr>
      <vt:lpstr>Step 6 (cont.)--Submit Your Application</vt:lpstr>
      <vt:lpstr>Step 6--Submit Your Application (cont.)</vt:lpstr>
      <vt:lpstr>Step 6 (cont.)--Submit Your Application</vt:lpstr>
      <vt:lpstr>Submit Your Application (cont.)</vt:lpstr>
      <vt:lpstr>Applying to Jobs: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Kamille</dc:creator>
  <cp:lastModifiedBy>Korbel Career Center</cp:lastModifiedBy>
  <cp:revision>12</cp:revision>
  <cp:lastPrinted>2021-06-07T20:47:38Z</cp:lastPrinted>
  <dcterms:created xsi:type="dcterms:W3CDTF">2021-01-21T15:30:27Z</dcterms:created>
  <dcterms:modified xsi:type="dcterms:W3CDTF">2021-06-22T16:33:44Z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2020-11-05T00:00:00Z</vt:filetime>
  </property>
  <property fmtid="{D5CDD505-2E9C-101B-9397-08002B2CF9AE}" pid="3" name="Creator">
    <vt:lpwstr>Acrobat PDFMaker 20 for PowerPoint</vt:lpwstr>
  </property>
  <property fmtid="{D5CDD505-2E9C-101B-9397-08002B2CF9AE}" pid="4" name="LastSaved">
    <vt:filetime>2021-01-21T00:00:00Z</vt:filetime>
  </property>
</Properties>
</file>