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7" r:id="rId5"/>
    <p:sldId id="284" r:id="rId6"/>
    <p:sldId id="282" r:id="rId7"/>
    <p:sldId id="286"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145E6C-DBD3-409A-9A41-EB0369A297B9}"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172541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145E6C-DBD3-409A-9A41-EB0369A297B9}"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94094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145E6C-DBD3-409A-9A41-EB0369A297B9}"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346085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145E6C-DBD3-409A-9A41-EB0369A297B9}"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210179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145E6C-DBD3-409A-9A41-EB0369A297B9}"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178875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145E6C-DBD3-409A-9A41-EB0369A297B9}"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50592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145E6C-DBD3-409A-9A41-EB0369A297B9}"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391031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145E6C-DBD3-409A-9A41-EB0369A297B9}"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134838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45E6C-DBD3-409A-9A41-EB0369A297B9}"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134265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145E6C-DBD3-409A-9A41-EB0369A297B9}"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276476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145E6C-DBD3-409A-9A41-EB0369A297B9}"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C8F16-99C2-4B7A-B6F9-256EA3B02E7B}" type="slidenum">
              <a:rPr lang="en-US" smtClean="0"/>
              <a:t>‹#›</a:t>
            </a:fld>
            <a:endParaRPr lang="en-US"/>
          </a:p>
        </p:txBody>
      </p:sp>
    </p:spTree>
    <p:extLst>
      <p:ext uri="{BB962C8B-B14F-4D97-AF65-F5344CB8AC3E}">
        <p14:creationId xmlns:p14="http://schemas.microsoft.com/office/powerpoint/2010/main" val="377137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45E6C-DBD3-409A-9A41-EB0369A297B9}" type="datetimeFigureOut">
              <a:rPr lang="en-US" smtClean="0"/>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C8F16-99C2-4B7A-B6F9-256EA3B02E7B}" type="slidenum">
              <a:rPr lang="en-US" smtClean="0"/>
              <a:t>‹#›</a:t>
            </a:fld>
            <a:endParaRPr lang="en-US"/>
          </a:p>
        </p:txBody>
      </p:sp>
    </p:spTree>
    <p:extLst>
      <p:ext uri="{BB962C8B-B14F-4D97-AF65-F5344CB8AC3E}">
        <p14:creationId xmlns:p14="http://schemas.microsoft.com/office/powerpoint/2010/main" val="21811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sz="4000" dirty="0"/>
              <a:t>Student Worker Orientation Program</a:t>
            </a:r>
            <a:br>
              <a:rPr lang="en-US" sz="4000" dirty="0"/>
            </a:br>
            <a:r>
              <a:rPr lang="en-US" sz="4000" dirty="0"/>
              <a:t> at Mercy College</a:t>
            </a:r>
            <a:r>
              <a:rPr lang="en-US" dirty="0"/>
              <a:t>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9848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Keeping track for Federal Work Study Funds (cont’d.)</a:t>
            </a:r>
          </a:p>
        </p:txBody>
      </p:sp>
      <p:sp>
        <p:nvSpPr>
          <p:cNvPr id="3" name="Content Placeholder 2"/>
          <p:cNvSpPr>
            <a:spLocks noGrp="1"/>
          </p:cNvSpPr>
          <p:nvPr>
            <p:ph idx="1"/>
          </p:nvPr>
        </p:nvSpPr>
        <p:spPr/>
        <p:txBody>
          <a:bodyPr>
            <a:normAutofit lnSpcReduction="10000"/>
          </a:bodyPr>
          <a:lstStyle/>
          <a:p>
            <a:r>
              <a:rPr lang="en-US" dirty="0"/>
              <a:t>Students may wish to develop an excel spreadsheet to show their total</a:t>
            </a:r>
          </a:p>
          <a:p>
            <a:pPr marL="0" indent="0">
              <a:buNone/>
            </a:pPr>
            <a:r>
              <a:rPr lang="en-US" dirty="0"/>
              <a:t>    eligibility funds and subtract the gross amount</a:t>
            </a:r>
          </a:p>
          <a:p>
            <a:pPr marL="0" indent="0">
              <a:buNone/>
            </a:pPr>
            <a:r>
              <a:rPr lang="en-US" dirty="0"/>
              <a:t>    earned each pay period.</a:t>
            </a:r>
          </a:p>
          <a:p>
            <a:r>
              <a:rPr lang="en-US" b="1" i="1" u="sng" dirty="0"/>
              <a:t>Gross funds </a:t>
            </a:r>
            <a:r>
              <a:rPr lang="en-US" dirty="0"/>
              <a:t>are $$$ received before taxes.</a:t>
            </a:r>
          </a:p>
          <a:p>
            <a:r>
              <a:rPr lang="en-US" b="1" i="1" u="sng" dirty="0"/>
              <a:t>Net funds </a:t>
            </a:r>
            <a:r>
              <a:rPr lang="en-US" dirty="0"/>
              <a:t>are $$$ received after taxes.</a:t>
            </a:r>
          </a:p>
          <a:p>
            <a:r>
              <a:rPr lang="en-US" dirty="0"/>
              <a:t>Keep your final year end pay stub and add the</a:t>
            </a:r>
          </a:p>
          <a:p>
            <a:pPr marL="0" indent="0">
              <a:buNone/>
            </a:pPr>
            <a:r>
              <a:rPr lang="en-US" dirty="0"/>
              <a:t>    Gross funds to the new year gross funds</a:t>
            </a:r>
          </a:p>
        </p:txBody>
      </p:sp>
    </p:spTree>
    <p:extLst>
      <p:ext uri="{BB962C8B-B14F-4D97-AF65-F5344CB8AC3E}">
        <p14:creationId xmlns:p14="http://schemas.microsoft.com/office/powerpoint/2010/main" val="229455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Work Study End</a:t>
            </a:r>
          </a:p>
        </p:txBody>
      </p:sp>
      <p:sp>
        <p:nvSpPr>
          <p:cNvPr id="3" name="Content Placeholder 2"/>
          <p:cNvSpPr>
            <a:spLocks noGrp="1"/>
          </p:cNvSpPr>
          <p:nvPr>
            <p:ph idx="1"/>
          </p:nvPr>
        </p:nvSpPr>
        <p:spPr/>
        <p:txBody>
          <a:bodyPr>
            <a:normAutofit lnSpcReduction="10000"/>
          </a:bodyPr>
          <a:lstStyle/>
          <a:p>
            <a:r>
              <a:rPr lang="en-US" dirty="0"/>
              <a:t>Students work study will end when students have exhausted their Federal Work Study eligibility  funds for the academic year.</a:t>
            </a:r>
          </a:p>
          <a:p>
            <a:r>
              <a:rPr lang="en-US" dirty="0"/>
              <a:t>Students should know how many hours they can work before their funds are exhausted.</a:t>
            </a:r>
          </a:p>
          <a:p>
            <a:r>
              <a:rPr lang="en-US" dirty="0"/>
              <a:t>Students receive pay according to the pay schedule and may direct deposit their check.</a:t>
            </a:r>
          </a:p>
          <a:p>
            <a:r>
              <a:rPr lang="en-US" dirty="0"/>
              <a:t>If not direct deposit, the student’s checks are mailed to the address on their W-4 form.</a:t>
            </a:r>
          </a:p>
        </p:txBody>
      </p:sp>
    </p:spTree>
    <p:extLst>
      <p:ext uri="{BB962C8B-B14F-4D97-AF65-F5344CB8AC3E}">
        <p14:creationId xmlns:p14="http://schemas.microsoft.com/office/powerpoint/2010/main" val="386441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hours</a:t>
            </a:r>
          </a:p>
        </p:txBody>
      </p:sp>
      <p:sp>
        <p:nvSpPr>
          <p:cNvPr id="3" name="Content Placeholder 2"/>
          <p:cNvSpPr>
            <a:spLocks noGrp="1"/>
          </p:cNvSpPr>
          <p:nvPr>
            <p:ph idx="1"/>
          </p:nvPr>
        </p:nvSpPr>
        <p:spPr/>
        <p:txBody>
          <a:bodyPr>
            <a:normAutofit/>
          </a:bodyPr>
          <a:lstStyle/>
          <a:p>
            <a:r>
              <a:rPr lang="en-US" dirty="0"/>
              <a:t>Students are not allowed to work more than</a:t>
            </a:r>
          </a:p>
          <a:p>
            <a:pPr marL="0" indent="0">
              <a:buNone/>
            </a:pPr>
            <a:r>
              <a:rPr lang="en-US" dirty="0"/>
              <a:t>    17 hours a week during the semester. </a:t>
            </a:r>
          </a:p>
          <a:p>
            <a:r>
              <a:rPr lang="en-US" dirty="0"/>
              <a:t>If a student works more than 5 hours in a day, they are required to take a 30 minute break.</a:t>
            </a:r>
          </a:p>
          <a:p>
            <a:r>
              <a:rPr lang="en-US" dirty="0"/>
              <a:t>Students are not allowed to work when the</a:t>
            </a:r>
          </a:p>
          <a:p>
            <a:pPr marL="0" indent="0">
              <a:buNone/>
            </a:pPr>
            <a:r>
              <a:rPr lang="en-US" dirty="0"/>
              <a:t>    college is closed and do not receive pay for</a:t>
            </a:r>
          </a:p>
          <a:p>
            <a:pPr marL="0" indent="0">
              <a:buNone/>
            </a:pPr>
            <a:r>
              <a:rPr lang="en-US" dirty="0"/>
              <a:t>    holidays, sick or vacation time off.       	 </a:t>
            </a:r>
          </a:p>
        </p:txBody>
      </p:sp>
    </p:spTree>
    <p:extLst>
      <p:ext uri="{BB962C8B-B14F-4D97-AF65-F5344CB8AC3E}">
        <p14:creationId xmlns:p14="http://schemas.microsoft.com/office/powerpoint/2010/main" val="1388693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time worked </a:t>
            </a:r>
          </a:p>
        </p:txBody>
      </p:sp>
      <p:sp>
        <p:nvSpPr>
          <p:cNvPr id="3" name="Content Placeholder 2"/>
          <p:cNvSpPr>
            <a:spLocks noGrp="1"/>
          </p:cNvSpPr>
          <p:nvPr>
            <p:ph idx="1"/>
          </p:nvPr>
        </p:nvSpPr>
        <p:spPr/>
        <p:txBody>
          <a:bodyPr>
            <a:normAutofit lnSpcReduction="10000"/>
          </a:bodyPr>
          <a:lstStyle/>
          <a:p>
            <a:r>
              <a:rPr lang="en-US" dirty="0"/>
              <a:t>Once  a student’s new or rehire papers are</a:t>
            </a:r>
          </a:p>
          <a:p>
            <a:pPr marL="0" indent="0">
              <a:buNone/>
            </a:pPr>
            <a:r>
              <a:rPr lang="en-US" dirty="0"/>
              <a:t>    processed, payroll will issue instructions on         	how to report time worked.</a:t>
            </a:r>
          </a:p>
          <a:p>
            <a:r>
              <a:rPr lang="en-US" dirty="0"/>
              <a:t>Students need to enter their time worked and have their supervisor approve their time by the due date in order to assure</a:t>
            </a:r>
          </a:p>
          <a:p>
            <a:pPr marL="0" indent="0">
              <a:buNone/>
            </a:pPr>
            <a:r>
              <a:rPr lang="en-US" dirty="0"/>
              <a:t>    timely reporting of their hours worked.</a:t>
            </a:r>
          </a:p>
          <a:p>
            <a:r>
              <a:rPr lang="en-US" dirty="0"/>
              <a:t>Students should not work more than 17hours in a work week.</a:t>
            </a:r>
          </a:p>
        </p:txBody>
      </p:sp>
    </p:spTree>
    <p:extLst>
      <p:ext uri="{BB962C8B-B14F-4D97-AF65-F5344CB8AC3E}">
        <p14:creationId xmlns:p14="http://schemas.microsoft.com/office/powerpoint/2010/main" val="77636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your assignment ends</a:t>
            </a:r>
          </a:p>
        </p:txBody>
      </p:sp>
      <p:sp>
        <p:nvSpPr>
          <p:cNvPr id="3" name="Content Placeholder 2"/>
          <p:cNvSpPr>
            <a:spLocks noGrp="1"/>
          </p:cNvSpPr>
          <p:nvPr>
            <p:ph idx="1"/>
          </p:nvPr>
        </p:nvSpPr>
        <p:spPr/>
        <p:txBody>
          <a:bodyPr>
            <a:normAutofit fontScale="92500" lnSpcReduction="20000"/>
          </a:bodyPr>
          <a:lstStyle/>
          <a:p>
            <a:r>
              <a:rPr lang="en-US" dirty="0"/>
              <a:t>When your work study funds are exhausted and your assignment ends, it is important</a:t>
            </a:r>
          </a:p>
          <a:p>
            <a:pPr marL="0" indent="0">
              <a:buNone/>
            </a:pPr>
            <a:r>
              <a:rPr lang="en-US" dirty="0"/>
              <a:t>    to be evaluated by your supervisor so that </a:t>
            </a:r>
          </a:p>
          <a:p>
            <a:pPr marL="0" indent="0">
              <a:buNone/>
            </a:pPr>
            <a:r>
              <a:rPr lang="en-US" dirty="0"/>
              <a:t>    you will understand the value of your work.</a:t>
            </a:r>
          </a:p>
          <a:p>
            <a:r>
              <a:rPr lang="en-US" dirty="0"/>
              <a:t>Evaluations give you the opportunity to know what skills you have and what skills you can improve upon.</a:t>
            </a:r>
          </a:p>
          <a:p>
            <a:r>
              <a:rPr lang="en-US" dirty="0"/>
              <a:t>Evaluations are also important if you continue to be eligible for work study and are rehired in the new academic year. This evaluation may entitle you to a salary increase. </a:t>
            </a:r>
          </a:p>
        </p:txBody>
      </p:sp>
    </p:spTree>
    <p:extLst>
      <p:ext uri="{BB962C8B-B14F-4D97-AF65-F5344CB8AC3E}">
        <p14:creationId xmlns:p14="http://schemas.microsoft.com/office/powerpoint/2010/main" val="127357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Tips of maximizing your value as a Student Worker</a:t>
            </a:r>
          </a:p>
        </p:txBody>
      </p:sp>
      <p:sp>
        <p:nvSpPr>
          <p:cNvPr id="3" name="Content Placeholder 2"/>
          <p:cNvSpPr>
            <a:spLocks noGrp="1"/>
          </p:cNvSpPr>
          <p:nvPr>
            <p:ph idx="1"/>
          </p:nvPr>
        </p:nvSpPr>
        <p:spPr/>
        <p:txBody>
          <a:bodyPr>
            <a:normAutofit/>
          </a:bodyPr>
          <a:lstStyle/>
          <a:p>
            <a:r>
              <a:rPr lang="en-US" dirty="0"/>
              <a:t>Reliability – Success is showing up!</a:t>
            </a:r>
          </a:p>
          <a:p>
            <a:r>
              <a:rPr lang="en-US" dirty="0"/>
              <a:t>Be sure you are committed to your work.</a:t>
            </a:r>
          </a:p>
          <a:p>
            <a:r>
              <a:rPr lang="en-US" dirty="0"/>
              <a:t>Arrive at your scheduled time.</a:t>
            </a:r>
          </a:p>
          <a:p>
            <a:r>
              <a:rPr lang="en-US" dirty="0"/>
              <a:t>If you must be absent have the name and number of your supervisor and call to let them know you will not be able to come to work or that you will be late for work and the reason.</a:t>
            </a:r>
          </a:p>
        </p:txBody>
      </p:sp>
    </p:spTree>
    <p:extLst>
      <p:ext uri="{BB962C8B-B14F-4D97-AF65-F5344CB8AC3E}">
        <p14:creationId xmlns:p14="http://schemas.microsoft.com/office/powerpoint/2010/main" val="111492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Service</a:t>
            </a:r>
          </a:p>
        </p:txBody>
      </p:sp>
      <p:sp>
        <p:nvSpPr>
          <p:cNvPr id="3" name="Content Placeholder 2"/>
          <p:cNvSpPr>
            <a:spLocks noGrp="1"/>
          </p:cNvSpPr>
          <p:nvPr>
            <p:ph idx="1"/>
          </p:nvPr>
        </p:nvSpPr>
        <p:spPr>
          <a:xfrm>
            <a:off x="457200" y="1600199"/>
            <a:ext cx="8229600" cy="4480560"/>
          </a:xfrm>
        </p:spPr>
        <p:txBody>
          <a:bodyPr>
            <a:normAutofit fontScale="92500" lnSpcReduction="10000"/>
          </a:bodyPr>
          <a:lstStyle/>
          <a:p>
            <a:r>
              <a:rPr lang="en-US" dirty="0"/>
              <a:t>How you treat others is part of your success</a:t>
            </a:r>
          </a:p>
          <a:p>
            <a:pPr marL="0" indent="0">
              <a:buNone/>
            </a:pPr>
            <a:r>
              <a:rPr lang="en-US" dirty="0"/>
              <a:t>   at Mercy College. </a:t>
            </a:r>
          </a:p>
          <a:p>
            <a:r>
              <a:rPr lang="en-US" dirty="0"/>
              <a:t> You will meet other students, faculty and staff and being courteous in person and on the phone is an important part of customer service. </a:t>
            </a:r>
          </a:p>
          <a:p>
            <a:r>
              <a:rPr lang="en-US" dirty="0"/>
              <a:t> Treat all people you meet with respect and courtesy even if  you are having a bad day.  Leave your personal life and problems at the door. </a:t>
            </a:r>
          </a:p>
          <a:p>
            <a:r>
              <a:rPr lang="en-US" dirty="0"/>
              <a:t>When you arrive to work, work!	</a:t>
            </a:r>
          </a:p>
        </p:txBody>
      </p:sp>
    </p:spTree>
    <p:extLst>
      <p:ext uri="{BB962C8B-B14F-4D97-AF65-F5344CB8AC3E}">
        <p14:creationId xmlns:p14="http://schemas.microsoft.com/office/powerpoint/2010/main" val="2379366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For Success</a:t>
            </a:r>
          </a:p>
        </p:txBody>
      </p:sp>
      <p:sp>
        <p:nvSpPr>
          <p:cNvPr id="3" name="Content Placeholder 2"/>
          <p:cNvSpPr>
            <a:spLocks noGrp="1"/>
          </p:cNvSpPr>
          <p:nvPr>
            <p:ph idx="1"/>
          </p:nvPr>
        </p:nvSpPr>
        <p:spPr/>
        <p:txBody>
          <a:bodyPr>
            <a:normAutofit fontScale="92500"/>
          </a:bodyPr>
          <a:lstStyle/>
          <a:p>
            <a:r>
              <a:rPr lang="en-US" dirty="0"/>
              <a:t>It is important to show respect for your position in the manner of how you appear at your job.</a:t>
            </a:r>
          </a:p>
          <a:p>
            <a:r>
              <a:rPr lang="en-US" dirty="0"/>
              <a:t>Dress For Success is a phrase people use to</a:t>
            </a:r>
          </a:p>
          <a:p>
            <a:pPr marL="0" indent="0">
              <a:buNone/>
            </a:pPr>
            <a:r>
              <a:rPr lang="en-US" dirty="0"/>
              <a:t>    educate employees on how their appearance</a:t>
            </a:r>
          </a:p>
          <a:p>
            <a:pPr marL="0" indent="0">
              <a:buNone/>
            </a:pPr>
            <a:r>
              <a:rPr lang="en-US" dirty="0"/>
              <a:t>    matters in the world of work.</a:t>
            </a:r>
          </a:p>
          <a:p>
            <a:r>
              <a:rPr lang="en-US" dirty="0"/>
              <a:t>See what the other people in the office are</a:t>
            </a:r>
          </a:p>
          <a:p>
            <a:pPr marL="0" indent="0">
              <a:buNone/>
            </a:pPr>
            <a:r>
              <a:rPr lang="en-US" dirty="0"/>
              <a:t>    wearing and leave your jeans and sneakers home.</a:t>
            </a:r>
          </a:p>
          <a:p>
            <a:endParaRPr lang="en-US" dirty="0"/>
          </a:p>
        </p:txBody>
      </p:sp>
    </p:spTree>
    <p:extLst>
      <p:ext uri="{BB962C8B-B14F-4D97-AF65-F5344CB8AC3E}">
        <p14:creationId xmlns:p14="http://schemas.microsoft.com/office/powerpoint/2010/main" val="129880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Don’ts</a:t>
            </a:r>
          </a:p>
        </p:txBody>
      </p:sp>
      <p:sp>
        <p:nvSpPr>
          <p:cNvPr id="3" name="Content Placeholder 2"/>
          <p:cNvSpPr>
            <a:spLocks noGrp="1"/>
          </p:cNvSpPr>
          <p:nvPr>
            <p:ph idx="1"/>
          </p:nvPr>
        </p:nvSpPr>
        <p:spPr/>
        <p:txBody>
          <a:bodyPr>
            <a:normAutofit lnSpcReduction="10000"/>
          </a:bodyPr>
          <a:lstStyle/>
          <a:p>
            <a:r>
              <a:rPr lang="en-US" dirty="0"/>
              <a:t>Don’t invite your friends to visit you at work</a:t>
            </a:r>
          </a:p>
          <a:p>
            <a:r>
              <a:rPr lang="en-US" dirty="0"/>
              <a:t>Don’t use the phone or computer for personal</a:t>
            </a:r>
          </a:p>
          <a:p>
            <a:pPr marL="0" indent="0">
              <a:buNone/>
            </a:pPr>
            <a:r>
              <a:rPr lang="en-US" dirty="0"/>
              <a:t>    use.</a:t>
            </a:r>
          </a:p>
          <a:p>
            <a:r>
              <a:rPr lang="en-US" dirty="0"/>
              <a:t>Don’t use inappropriate language.</a:t>
            </a:r>
          </a:p>
          <a:p>
            <a:r>
              <a:rPr lang="en-US" dirty="0"/>
              <a:t>Don’t eat at your desk.</a:t>
            </a:r>
          </a:p>
          <a:p>
            <a:r>
              <a:rPr lang="en-US" dirty="0"/>
              <a:t>Don’t violate confidentiality.</a:t>
            </a:r>
          </a:p>
          <a:p>
            <a:r>
              <a:rPr lang="en-US" dirty="0"/>
              <a:t>Don’t fail to do your job.</a:t>
            </a:r>
          </a:p>
          <a:p>
            <a:r>
              <a:rPr lang="en-US" dirty="0"/>
              <a:t>Don’t let your GPA drop below 3.0</a:t>
            </a:r>
            <a:r>
              <a:rPr lang="en-US" dirty="0">
                <a:sym typeface="Wingdings" pitchFamily="2" charset="2"/>
              </a:rPr>
              <a:t></a:t>
            </a:r>
            <a:endParaRPr lang="en-US" dirty="0"/>
          </a:p>
          <a:p>
            <a:endParaRPr lang="en-US" dirty="0"/>
          </a:p>
        </p:txBody>
      </p:sp>
    </p:spTree>
    <p:extLst>
      <p:ext uri="{BB962C8B-B14F-4D97-AF65-F5344CB8AC3E}">
        <p14:creationId xmlns:p14="http://schemas.microsoft.com/office/powerpoint/2010/main" val="2408446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disciplinary actions and termination</a:t>
            </a:r>
          </a:p>
        </p:txBody>
      </p:sp>
      <p:sp>
        <p:nvSpPr>
          <p:cNvPr id="3" name="Content Placeholder 2"/>
          <p:cNvSpPr>
            <a:spLocks noGrp="1"/>
          </p:cNvSpPr>
          <p:nvPr>
            <p:ph idx="1"/>
          </p:nvPr>
        </p:nvSpPr>
        <p:spPr/>
        <p:txBody>
          <a:bodyPr>
            <a:normAutofit lnSpcReduction="10000"/>
          </a:bodyPr>
          <a:lstStyle/>
          <a:p>
            <a:r>
              <a:rPr lang="en-US" dirty="0"/>
              <a:t>Inappropriate behavior</a:t>
            </a:r>
          </a:p>
          <a:p>
            <a:r>
              <a:rPr lang="en-US" dirty="0"/>
              <a:t>Excessive lateness and/or absence</a:t>
            </a:r>
          </a:p>
          <a:p>
            <a:r>
              <a:rPr lang="en-US" dirty="0"/>
              <a:t>Violation of confidentiality</a:t>
            </a:r>
          </a:p>
          <a:p>
            <a:r>
              <a:rPr lang="en-US" dirty="0"/>
              <a:t>Failure to carry out your job responsibilities</a:t>
            </a:r>
          </a:p>
          <a:p>
            <a:r>
              <a:rPr lang="en-US" dirty="0"/>
              <a:t>Falsifying  your timecard</a:t>
            </a:r>
          </a:p>
          <a:p>
            <a:r>
              <a:rPr lang="en-US" dirty="0"/>
              <a:t>Academic Probation – low GPA!</a:t>
            </a:r>
          </a:p>
          <a:p>
            <a:r>
              <a:rPr lang="en-US" dirty="0"/>
              <a:t>If your GPA is below a 2.5 you will not be eligible for rehire in the next academic year.</a:t>
            </a:r>
          </a:p>
        </p:txBody>
      </p:sp>
    </p:spTree>
    <p:extLst>
      <p:ext uri="{BB962C8B-B14F-4D97-AF65-F5344CB8AC3E}">
        <p14:creationId xmlns:p14="http://schemas.microsoft.com/office/powerpoint/2010/main" val="276377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Orientation Overview</a:t>
            </a:r>
          </a:p>
        </p:txBody>
      </p:sp>
      <p:sp>
        <p:nvSpPr>
          <p:cNvPr id="3" name="Content Placeholder 2"/>
          <p:cNvSpPr>
            <a:spLocks noGrp="1"/>
          </p:cNvSpPr>
          <p:nvPr>
            <p:ph idx="1"/>
          </p:nvPr>
        </p:nvSpPr>
        <p:spPr/>
        <p:txBody>
          <a:bodyPr/>
          <a:lstStyle/>
          <a:p>
            <a:pPr>
              <a:buFont typeface="Wingdings" pitchFamily="2" charset="2"/>
              <a:buChar char="§"/>
            </a:pPr>
            <a:r>
              <a:rPr lang="en-US" dirty="0"/>
              <a:t>Introduction to the Federal Work Study</a:t>
            </a:r>
          </a:p>
          <a:p>
            <a:pPr marL="0" indent="0">
              <a:buNone/>
            </a:pPr>
            <a:r>
              <a:rPr lang="en-US" dirty="0"/>
              <a:t>    Program</a:t>
            </a:r>
          </a:p>
          <a:p>
            <a:pPr>
              <a:buFont typeface="Wingdings" pitchFamily="2" charset="2"/>
              <a:buChar char="§"/>
            </a:pPr>
            <a:r>
              <a:rPr lang="en-US" dirty="0"/>
              <a:t>Definition of  Work Study</a:t>
            </a:r>
          </a:p>
          <a:p>
            <a:pPr>
              <a:buFont typeface="Wingdings" pitchFamily="2" charset="2"/>
              <a:buChar char="§"/>
            </a:pPr>
            <a:r>
              <a:rPr lang="en-US" dirty="0"/>
              <a:t>Student Worker General Information</a:t>
            </a:r>
          </a:p>
          <a:p>
            <a:pPr>
              <a:buFont typeface="Wingdings" pitchFamily="2" charset="2"/>
              <a:buChar char="§"/>
            </a:pPr>
            <a:r>
              <a:rPr lang="en-US" dirty="0"/>
              <a:t>Guidelines for being a successful student worker</a:t>
            </a:r>
          </a:p>
          <a:p>
            <a:pPr>
              <a:buFont typeface="Wingdings" pitchFamily="2" charset="2"/>
              <a:buChar char="§"/>
            </a:pPr>
            <a:r>
              <a:rPr lang="en-US" dirty="0"/>
              <a:t>Customer Service</a:t>
            </a:r>
          </a:p>
        </p:txBody>
      </p:sp>
    </p:spTree>
    <p:extLst>
      <p:ext uri="{BB962C8B-B14F-4D97-AF65-F5344CB8AC3E}">
        <p14:creationId xmlns:p14="http://schemas.microsoft.com/office/powerpoint/2010/main" val="3831830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
        <p:nvSpPr>
          <p:cNvPr id="3" name="Content Placeholder 2"/>
          <p:cNvSpPr>
            <a:spLocks noGrp="1"/>
          </p:cNvSpPr>
          <p:nvPr>
            <p:ph idx="1"/>
          </p:nvPr>
        </p:nvSpPr>
        <p:spPr/>
        <p:txBody>
          <a:bodyPr/>
          <a:lstStyle/>
          <a:p>
            <a:r>
              <a:rPr lang="en-US" dirty="0"/>
              <a:t>If you have any questions, you are free to contact your Office of Enrollment Counselor</a:t>
            </a:r>
          </a:p>
          <a:p>
            <a:r>
              <a:rPr lang="en-US" dirty="0"/>
              <a:t>Best of luck with your Federal Work Study application.</a:t>
            </a:r>
          </a:p>
          <a:p>
            <a:r>
              <a:rPr lang="en-US" dirty="0"/>
              <a:t>We wish you continued success in your college studies.</a:t>
            </a:r>
          </a:p>
        </p:txBody>
      </p:sp>
    </p:spTree>
    <p:extLst>
      <p:ext uri="{BB962C8B-B14F-4D97-AF65-F5344CB8AC3E}">
        <p14:creationId xmlns:p14="http://schemas.microsoft.com/office/powerpoint/2010/main" val="2310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Work Study</a:t>
            </a:r>
          </a:p>
        </p:txBody>
      </p:sp>
      <p:sp>
        <p:nvSpPr>
          <p:cNvPr id="3" name="Content Placeholder 2"/>
          <p:cNvSpPr>
            <a:spLocks noGrp="1"/>
          </p:cNvSpPr>
          <p:nvPr>
            <p:ph idx="1"/>
          </p:nvPr>
        </p:nvSpPr>
        <p:spPr/>
        <p:txBody>
          <a:bodyPr>
            <a:normAutofit lnSpcReduction="10000"/>
          </a:bodyPr>
          <a:lstStyle/>
          <a:p>
            <a:r>
              <a:rPr lang="en-US" dirty="0"/>
              <a:t>The Federal Work Study Program is a federally granted program that provides financial assistance to undergraduates allowing them to earn money to assist with the cost of their education.</a:t>
            </a:r>
          </a:p>
          <a:p>
            <a:r>
              <a:rPr lang="en-US" dirty="0"/>
              <a:t>Students who have completed their FAFSA and received Federal Work Study on their Financial Award Letter are eligible to apply for the competitive positions in </a:t>
            </a:r>
            <a:r>
              <a:rPr lang="en-US"/>
              <a:t>the program.</a:t>
            </a:r>
          </a:p>
        </p:txBody>
      </p:sp>
    </p:spTree>
    <p:extLst>
      <p:ext uri="{BB962C8B-B14F-4D97-AF65-F5344CB8AC3E}">
        <p14:creationId xmlns:p14="http://schemas.microsoft.com/office/powerpoint/2010/main" val="314094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apply for Federal Work Study Positions</a:t>
            </a:r>
          </a:p>
        </p:txBody>
      </p:sp>
      <p:sp>
        <p:nvSpPr>
          <p:cNvPr id="3" name="Content Placeholder 2"/>
          <p:cNvSpPr>
            <a:spLocks noGrp="1"/>
          </p:cNvSpPr>
          <p:nvPr>
            <p:ph idx="1"/>
          </p:nvPr>
        </p:nvSpPr>
        <p:spPr/>
        <p:txBody>
          <a:bodyPr/>
          <a:lstStyle/>
          <a:p>
            <a:r>
              <a:rPr lang="en-US" dirty="0"/>
              <a:t>Students who have received the Federal Work Study Award need to login to Handshake, our on-line job board.</a:t>
            </a:r>
          </a:p>
          <a:p>
            <a:r>
              <a:rPr lang="en-US" dirty="0"/>
              <a:t>Once registered, students need to complete a Federal Work Study application which is located on career.mercy.edu under the work study tab and upload it into their documents on Handshake.</a:t>
            </a:r>
          </a:p>
        </p:txBody>
      </p:sp>
    </p:spTree>
    <p:extLst>
      <p:ext uri="{BB962C8B-B14F-4D97-AF65-F5344CB8AC3E}">
        <p14:creationId xmlns:p14="http://schemas.microsoft.com/office/powerpoint/2010/main" val="1893591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apply for Federal Work Study positions</a:t>
            </a:r>
          </a:p>
        </p:txBody>
      </p:sp>
      <p:sp>
        <p:nvSpPr>
          <p:cNvPr id="3" name="Content Placeholder 2"/>
          <p:cNvSpPr>
            <a:spLocks noGrp="1"/>
          </p:cNvSpPr>
          <p:nvPr>
            <p:ph idx="1"/>
          </p:nvPr>
        </p:nvSpPr>
        <p:spPr/>
        <p:txBody>
          <a:bodyPr>
            <a:normAutofit fontScale="92500" lnSpcReduction="20000"/>
          </a:bodyPr>
          <a:lstStyle/>
          <a:p>
            <a:r>
              <a:rPr lang="en-US" dirty="0"/>
              <a:t>Students need to create a resume; samples may be found on career.mercy.edu under “write a resume/cover letter”</a:t>
            </a:r>
          </a:p>
          <a:p>
            <a:r>
              <a:rPr lang="en-US" dirty="0"/>
              <a:t>The students resume needs to be approved by a college career coach before they will be able to apply for a federal work study position.</a:t>
            </a:r>
          </a:p>
          <a:p>
            <a:r>
              <a:rPr lang="en-US" dirty="0"/>
              <a:t>Once the student’s Federal Work study application and resume are approved by a career coach, the student will be able to apply for the Federal Work study positions posted on Handshake</a:t>
            </a:r>
          </a:p>
        </p:txBody>
      </p:sp>
    </p:spTree>
    <p:extLst>
      <p:ext uri="{BB962C8B-B14F-4D97-AF65-F5344CB8AC3E}">
        <p14:creationId xmlns:p14="http://schemas.microsoft.com/office/powerpoint/2010/main" val="52616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Applying for Federal Work Study Positions</a:t>
            </a:r>
          </a:p>
        </p:txBody>
      </p:sp>
      <p:sp>
        <p:nvSpPr>
          <p:cNvPr id="3" name="Content Placeholder 2"/>
          <p:cNvSpPr>
            <a:spLocks noGrp="1"/>
          </p:cNvSpPr>
          <p:nvPr>
            <p:ph idx="1"/>
          </p:nvPr>
        </p:nvSpPr>
        <p:spPr/>
        <p:txBody>
          <a:bodyPr>
            <a:normAutofit fontScale="85000" lnSpcReduction="20000"/>
          </a:bodyPr>
          <a:lstStyle/>
          <a:p>
            <a:r>
              <a:rPr lang="en-US" dirty="0"/>
              <a:t>After the student has applied to the Federal Work Study position or positions, they are interested in, their application goes directly to the hiring supervisor for review.  If the student has the hours and skills the supervisor is seeking in their candidate, they will call or e-mail the student for a time to come in and interview for the position.</a:t>
            </a:r>
          </a:p>
          <a:p>
            <a:r>
              <a:rPr lang="en-US" dirty="0"/>
              <a:t>These are very competitive positions and students who are eligible for Federal Work Study are not guaranteed a position.  Supervisors will offer positions to the candidate they believe to be best suited for the open position.</a:t>
            </a:r>
          </a:p>
        </p:txBody>
      </p:sp>
    </p:spTree>
    <p:extLst>
      <p:ext uri="{BB962C8B-B14F-4D97-AF65-F5344CB8AC3E}">
        <p14:creationId xmlns:p14="http://schemas.microsoft.com/office/powerpoint/2010/main" val="180463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Mercy College Student Workforce</a:t>
            </a:r>
          </a:p>
        </p:txBody>
      </p:sp>
      <p:sp>
        <p:nvSpPr>
          <p:cNvPr id="3" name="Content Placeholder 2"/>
          <p:cNvSpPr>
            <a:spLocks noGrp="1"/>
          </p:cNvSpPr>
          <p:nvPr>
            <p:ph idx="1"/>
          </p:nvPr>
        </p:nvSpPr>
        <p:spPr/>
        <p:txBody>
          <a:bodyPr/>
          <a:lstStyle/>
          <a:p>
            <a:r>
              <a:rPr lang="en-US" dirty="0"/>
              <a:t>Student Workers assist in almost every office</a:t>
            </a:r>
          </a:p>
          <a:p>
            <a:pPr marL="0" indent="0">
              <a:buNone/>
            </a:pPr>
            <a:r>
              <a:rPr lang="en-US" dirty="0"/>
              <a:t>    and department of the college performing a</a:t>
            </a:r>
          </a:p>
          <a:p>
            <a:pPr marL="0" indent="0">
              <a:buNone/>
            </a:pPr>
            <a:r>
              <a:rPr lang="en-US" dirty="0"/>
              <a:t>    variety of tasks that are important to running      	the college. </a:t>
            </a:r>
          </a:p>
          <a:p>
            <a:r>
              <a:rPr lang="en-US" dirty="0"/>
              <a:t>Most students develop relationships on the job with staff members and other students that last throughout their college career.</a:t>
            </a:r>
          </a:p>
        </p:txBody>
      </p:sp>
    </p:spTree>
    <p:extLst>
      <p:ext uri="{BB962C8B-B14F-4D97-AF65-F5344CB8AC3E}">
        <p14:creationId xmlns:p14="http://schemas.microsoft.com/office/powerpoint/2010/main" val="161532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Campus Employment</a:t>
            </a:r>
          </a:p>
        </p:txBody>
      </p:sp>
      <p:sp>
        <p:nvSpPr>
          <p:cNvPr id="3" name="Content Placeholder 2"/>
          <p:cNvSpPr>
            <a:spLocks noGrp="1"/>
          </p:cNvSpPr>
          <p:nvPr>
            <p:ph idx="1"/>
          </p:nvPr>
        </p:nvSpPr>
        <p:spPr/>
        <p:txBody>
          <a:bodyPr/>
          <a:lstStyle/>
          <a:p>
            <a:r>
              <a:rPr lang="en-US" dirty="0"/>
              <a:t>Some departments have funds to hire students directly from their budgets and do not need to use financial aide.  These are very few and far between.</a:t>
            </a:r>
          </a:p>
          <a:p>
            <a:r>
              <a:rPr lang="en-US" dirty="0"/>
              <a:t>Occasionally a department may have funds to subsidize a FWS student once their award is exhausted.</a:t>
            </a:r>
          </a:p>
        </p:txBody>
      </p:sp>
    </p:spTree>
    <p:extLst>
      <p:ext uri="{BB962C8B-B14F-4D97-AF65-F5344CB8AC3E}">
        <p14:creationId xmlns:p14="http://schemas.microsoft.com/office/powerpoint/2010/main" val="397370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Keep track of Federal Work Study Funds</a:t>
            </a:r>
          </a:p>
        </p:txBody>
      </p:sp>
      <p:sp>
        <p:nvSpPr>
          <p:cNvPr id="3" name="Content Placeholder 2"/>
          <p:cNvSpPr>
            <a:spLocks noGrp="1"/>
          </p:cNvSpPr>
          <p:nvPr>
            <p:ph idx="1"/>
          </p:nvPr>
        </p:nvSpPr>
        <p:spPr/>
        <p:txBody>
          <a:bodyPr>
            <a:normAutofit/>
          </a:bodyPr>
          <a:lstStyle/>
          <a:p>
            <a:r>
              <a:rPr lang="en-US" dirty="0"/>
              <a:t>Once a student is hired in the Federal Work Study program, they should review their eligibility funds and track the amount of funds they receive for their work hours.</a:t>
            </a:r>
          </a:p>
          <a:p>
            <a:r>
              <a:rPr lang="en-US" dirty="0"/>
              <a:t>Each pay stub shows the gross earnings for the year and net earnings.  It is important to check each pay stub and understand these amounts.</a:t>
            </a:r>
          </a:p>
          <a:p>
            <a:endParaRPr lang="en-US" dirty="0"/>
          </a:p>
        </p:txBody>
      </p:sp>
    </p:spTree>
    <p:extLst>
      <p:ext uri="{BB962C8B-B14F-4D97-AF65-F5344CB8AC3E}">
        <p14:creationId xmlns:p14="http://schemas.microsoft.com/office/powerpoint/2010/main" val="1321193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1259</Words>
  <Application>Microsoft Office PowerPoint</Application>
  <PresentationFormat>On-screen Show (4:3)</PresentationFormat>
  <Paragraphs>103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 Student Worker Orientation Program  at Mercy College  </vt:lpstr>
      <vt:lpstr>Orientation Overview</vt:lpstr>
      <vt:lpstr>What is Work Study</vt:lpstr>
      <vt:lpstr>How to apply for Federal Work Study Positions</vt:lpstr>
      <vt:lpstr>How to apply for Federal Work Study positions</vt:lpstr>
      <vt:lpstr>Applying for Federal Work Study Positions</vt:lpstr>
      <vt:lpstr>Mercy College Student Workforce</vt:lpstr>
      <vt:lpstr>Campus Employment</vt:lpstr>
      <vt:lpstr>Keep track of Federal Work Study Funds</vt:lpstr>
      <vt:lpstr>Keeping track for Federal Work Study Funds (cont’d.)</vt:lpstr>
      <vt:lpstr>When does Work Study End</vt:lpstr>
      <vt:lpstr>Work hours</vt:lpstr>
      <vt:lpstr>Reporting time worked </vt:lpstr>
      <vt:lpstr>When your assignment ends</vt:lpstr>
      <vt:lpstr>Tips of maximizing your value as a Student Worker</vt:lpstr>
      <vt:lpstr>Customer Service</vt:lpstr>
      <vt:lpstr>Dress For Success</vt:lpstr>
      <vt:lpstr>Employee Don’ts</vt:lpstr>
      <vt:lpstr>Reasons for disciplinary actions and termination</vt:lpstr>
      <vt:lpstr>Questions</vt:lpstr>
    </vt:vector>
  </TitlesOfParts>
  <Company>Mercy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Worker Program at Mercy College</dc:title>
  <dc:creator>Administrator</dc:creator>
  <cp:lastModifiedBy>Rossetti, Allen</cp:lastModifiedBy>
  <cp:revision>33</cp:revision>
  <cp:lastPrinted>2012-11-26T21:01:03Z</cp:lastPrinted>
  <dcterms:created xsi:type="dcterms:W3CDTF">2012-11-15T22:51:06Z</dcterms:created>
  <dcterms:modified xsi:type="dcterms:W3CDTF">2020-04-21T17:01:48Z</dcterms:modified>
</cp:coreProperties>
</file>