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9" r:id="rId7"/>
    <p:sldId id="276" r:id="rId8"/>
    <p:sldId id="277" r:id="rId9"/>
    <p:sldId id="258" r:id="rId10"/>
    <p:sldId id="259" r:id="rId11"/>
    <p:sldId id="260" r:id="rId12"/>
    <p:sldId id="261" r:id="rId13"/>
    <p:sldId id="272" r:id="rId14"/>
    <p:sldId id="274" r:id="rId15"/>
    <p:sldId id="271" r:id="rId16"/>
    <p:sldId id="262" r:id="rId17"/>
    <p:sldId id="263" r:id="rId18"/>
    <p:sldId id="269" r:id="rId19"/>
    <p:sldId id="264" r:id="rId20"/>
    <p:sldId id="265" r:id="rId21"/>
    <p:sldId id="266" r:id="rId22"/>
    <p:sldId id="267" r:id="rId23"/>
    <p:sldId id="268" r:id="rId24"/>
    <p:sldId id="270" r:id="rId25"/>
    <p:sldId id="278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499" y="209725"/>
            <a:ext cx="9144000" cy="1655996"/>
          </a:xfrm>
        </p:spPr>
        <p:txBody>
          <a:bodyPr anchor="b"/>
          <a:lstStyle>
            <a:lvl1pPr algn="ctr">
              <a:defRPr sz="6000" b="1" cap="small" baseline="0">
                <a:solidFill>
                  <a:srgbClr val="059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499" y="1982963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509E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D93C6-0760-45DC-9DB8-A67480C02CC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D12BB-E00F-4F48-979E-F5FD0A4D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D93C6-0760-45DC-9DB8-A67480C02CC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D12BB-E00F-4F48-979E-F5FD0A4D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59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509E2F"/>
                </a:solidFill>
              </a:defRPr>
            </a:lvl1pPr>
            <a:lvl2pPr>
              <a:defRPr b="1">
                <a:solidFill>
                  <a:srgbClr val="C4D600"/>
                </a:solidFill>
              </a:defRPr>
            </a:lvl2pPr>
            <a:lvl3pPr>
              <a:defRPr b="1">
                <a:solidFill>
                  <a:srgbClr val="E1E0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2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63" y="503339"/>
            <a:ext cx="10515600" cy="980376"/>
          </a:xfrm>
        </p:spPr>
        <p:txBody>
          <a:bodyPr anchor="b"/>
          <a:lstStyle>
            <a:lvl1pPr>
              <a:defRPr sz="6000" cap="small" baseline="0">
                <a:solidFill>
                  <a:srgbClr val="059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63" y="2123100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509E2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1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59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509E2F"/>
                </a:solidFill>
              </a:defRPr>
            </a:lvl1pPr>
            <a:lvl2pPr>
              <a:defRPr b="1">
                <a:solidFill>
                  <a:srgbClr val="C4D600"/>
                </a:solidFill>
              </a:defRPr>
            </a:lvl2pPr>
            <a:lvl3pPr>
              <a:defRPr b="1">
                <a:solidFill>
                  <a:srgbClr val="D0DF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509E2F"/>
                </a:solidFill>
              </a:defRPr>
            </a:lvl1pPr>
            <a:lvl2pPr>
              <a:defRPr b="1">
                <a:solidFill>
                  <a:srgbClr val="C4D600"/>
                </a:solidFill>
              </a:defRPr>
            </a:lvl2pPr>
            <a:lvl3pPr>
              <a:defRPr b="1">
                <a:solidFill>
                  <a:srgbClr val="D0DF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D93C6-0760-45DC-9DB8-A67480C02CC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D12BB-E00F-4F48-979E-F5FD0A4D7E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93135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>
                <a:solidFill>
                  <a:srgbClr val="059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0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D93C6-0760-45DC-9DB8-A67480C02CC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D12BB-E00F-4F48-979E-F5FD0A4D7E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74474" y="170547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2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D93C6-0760-45DC-9DB8-A67480C02CC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D12BB-E00F-4F48-979E-F5FD0A4D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177111" y="1741378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60436" y="1696906"/>
            <a:ext cx="1142211" cy="83890"/>
            <a:chOff x="7660436" y="1696906"/>
            <a:chExt cx="1142211" cy="83890"/>
          </a:xfrm>
        </p:grpSpPr>
        <p:sp>
          <p:nvSpPr>
            <p:cNvPr id="8" name="Rectangle 7"/>
            <p:cNvSpPr>
              <a:spLocks noChangeAspect="1"/>
            </p:cNvSpPr>
            <p:nvPr userDrawn="1"/>
          </p:nvSpPr>
          <p:spPr>
            <a:xfrm>
              <a:off x="7660436" y="1696906"/>
              <a:ext cx="75411" cy="83890"/>
            </a:xfrm>
            <a:prstGeom prst="rect">
              <a:avLst/>
            </a:prstGeom>
            <a:solidFill>
              <a:srgbClr val="05903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 userDrawn="1"/>
          </p:nvSpPr>
          <p:spPr>
            <a:xfrm>
              <a:off x="7812836" y="1696906"/>
              <a:ext cx="75411" cy="83890"/>
            </a:xfrm>
            <a:prstGeom prst="rect">
              <a:avLst/>
            </a:prstGeom>
            <a:solidFill>
              <a:srgbClr val="509E2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 userDrawn="1"/>
          </p:nvSpPr>
          <p:spPr>
            <a:xfrm>
              <a:off x="7965236" y="1696906"/>
              <a:ext cx="75411" cy="83890"/>
            </a:xfrm>
            <a:prstGeom prst="rect">
              <a:avLst/>
            </a:prstGeom>
            <a:solidFill>
              <a:srgbClr val="D0D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8117636" y="1696906"/>
              <a:ext cx="75411" cy="83890"/>
            </a:xfrm>
            <a:prstGeom prst="rect">
              <a:avLst/>
            </a:prstGeom>
            <a:solidFill>
              <a:srgbClr val="2C847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8270036" y="1696906"/>
              <a:ext cx="75411" cy="83890"/>
            </a:xfrm>
            <a:prstGeom prst="rect">
              <a:avLst/>
            </a:prstGeom>
            <a:solidFill>
              <a:srgbClr val="C4D6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8422436" y="1696906"/>
              <a:ext cx="75411" cy="83890"/>
            </a:xfrm>
            <a:prstGeom prst="rect">
              <a:avLst/>
            </a:prstGeom>
            <a:solidFill>
              <a:srgbClr val="E1E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8574836" y="1696906"/>
              <a:ext cx="75411" cy="83890"/>
            </a:xfrm>
            <a:prstGeom prst="rect">
              <a:avLst/>
            </a:prstGeom>
            <a:solidFill>
              <a:srgbClr val="8DB9CA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727236" y="1696906"/>
              <a:ext cx="75411" cy="83890"/>
            </a:xfrm>
            <a:prstGeom prst="rect">
              <a:avLst/>
            </a:prstGeom>
            <a:solidFill>
              <a:srgbClr val="BFBB9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V="1">
            <a:off x="4554062" y="6311900"/>
            <a:ext cx="7431947" cy="16778"/>
          </a:xfrm>
          <a:prstGeom prst="line">
            <a:avLst/>
          </a:prstGeom>
          <a:ln w="63500">
            <a:solidFill>
              <a:srgbClr val="059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21978" y="6278344"/>
            <a:ext cx="1142211" cy="83890"/>
            <a:chOff x="7660436" y="1696906"/>
            <a:chExt cx="1142211" cy="83890"/>
          </a:xfrm>
        </p:grpSpPr>
        <p:sp>
          <p:nvSpPr>
            <p:cNvPr id="19" name="Rectangle 18"/>
            <p:cNvSpPr>
              <a:spLocks noChangeAspect="1"/>
            </p:cNvSpPr>
            <p:nvPr userDrawn="1"/>
          </p:nvSpPr>
          <p:spPr>
            <a:xfrm>
              <a:off x="7660436" y="1696906"/>
              <a:ext cx="75411" cy="83890"/>
            </a:xfrm>
            <a:prstGeom prst="rect">
              <a:avLst/>
            </a:prstGeom>
            <a:solidFill>
              <a:srgbClr val="05903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 userDrawn="1"/>
          </p:nvSpPr>
          <p:spPr>
            <a:xfrm>
              <a:off x="7812836" y="1696906"/>
              <a:ext cx="75411" cy="83890"/>
            </a:xfrm>
            <a:prstGeom prst="rect">
              <a:avLst/>
            </a:prstGeom>
            <a:solidFill>
              <a:srgbClr val="509E2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 userDrawn="1"/>
          </p:nvSpPr>
          <p:spPr>
            <a:xfrm>
              <a:off x="7965236" y="1696906"/>
              <a:ext cx="75411" cy="83890"/>
            </a:xfrm>
            <a:prstGeom prst="rect">
              <a:avLst/>
            </a:prstGeom>
            <a:solidFill>
              <a:srgbClr val="D0D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 userDrawn="1"/>
          </p:nvSpPr>
          <p:spPr>
            <a:xfrm>
              <a:off x="8117636" y="1696906"/>
              <a:ext cx="75411" cy="83890"/>
            </a:xfrm>
            <a:prstGeom prst="rect">
              <a:avLst/>
            </a:prstGeom>
            <a:solidFill>
              <a:srgbClr val="2C847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8270036" y="1696906"/>
              <a:ext cx="75411" cy="83890"/>
            </a:xfrm>
            <a:prstGeom prst="rect">
              <a:avLst/>
            </a:prstGeom>
            <a:solidFill>
              <a:srgbClr val="C4D6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 userDrawn="1"/>
          </p:nvSpPr>
          <p:spPr>
            <a:xfrm>
              <a:off x="8422436" y="1696906"/>
              <a:ext cx="75411" cy="83890"/>
            </a:xfrm>
            <a:prstGeom prst="rect">
              <a:avLst/>
            </a:prstGeom>
            <a:solidFill>
              <a:srgbClr val="E1E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8574836" y="1696906"/>
              <a:ext cx="75411" cy="83890"/>
            </a:xfrm>
            <a:prstGeom prst="rect">
              <a:avLst/>
            </a:prstGeom>
            <a:solidFill>
              <a:srgbClr val="8DB9CA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8727236" y="1696906"/>
              <a:ext cx="75411" cy="83890"/>
            </a:xfrm>
            <a:prstGeom prst="rect">
              <a:avLst/>
            </a:prstGeom>
            <a:solidFill>
              <a:srgbClr val="BFBB9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585031" y="5905460"/>
            <a:ext cx="24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09E2F"/>
                </a:solidFill>
              </a:rPr>
              <a:t>Career Resource Center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35760" y="6430599"/>
            <a:ext cx="325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 Brint Ryan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236773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21cmT-T9H8?controls=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emoteok.io/" TargetMode="External"/><Relationship Id="rId3" Type="http://schemas.openxmlformats.org/officeDocument/2006/relationships/hyperlink" Target="https://www.linkedin.com/search/results/content/?keywords=nowhiring&amp;origin=GLOBAL_SEARCH_HEADER" TargetMode="External"/><Relationship Id="rId7" Type="http://schemas.openxmlformats.org/officeDocument/2006/relationships/hyperlink" Target="https://weworkremotely.com/" TargetMode="External"/><Relationship Id="rId2" Type="http://schemas.openxmlformats.org/officeDocument/2006/relationships/hyperlink" Target="https://www.linkedin.com/feed/hashtag/werehi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exjobs.com/" TargetMode="External"/><Relationship Id="rId5" Type="http://schemas.openxmlformats.org/officeDocument/2006/relationships/hyperlink" Target="https://www.parkerdewey.com/career-launchers" TargetMode="External"/><Relationship Id="rId4" Type="http://schemas.openxmlformats.org/officeDocument/2006/relationships/hyperlink" Target="https://www.wsj.com/graphics/whos-hiring-whos-firing-how-firms-are-reacting-to-coronavirus/?mod=theme_coronavirus-ribbon" TargetMode="External"/><Relationship Id="rId9" Type="http://schemas.openxmlformats.org/officeDocument/2006/relationships/hyperlink" Target="https://www.upwork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estiny.price@unt.edu" TargetMode="External"/><Relationship Id="rId2" Type="http://schemas.openxmlformats.org/officeDocument/2006/relationships/hyperlink" Target="mailto:brian.Hirsch@unt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th.kent@unt.edu" TargetMode="External"/><Relationship Id="rId4" Type="http://schemas.openxmlformats.org/officeDocument/2006/relationships/hyperlink" Target="mailto:dee.Wilson@unt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joinhandshake.com/students/category/get-hired-remotely/" TargetMode="External"/><Relationship Id="rId2" Type="http://schemas.openxmlformats.org/officeDocument/2006/relationships/hyperlink" Target="https://unt.joinhandshak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eercenter.unt.edu/channels/business/" TargetMode="External"/><Relationship Id="rId5" Type="http://schemas.openxmlformats.org/officeDocument/2006/relationships/hyperlink" Target="https://careercenter.unt.edu/resources/virtual-career-center-services/" TargetMode="External"/><Relationship Id="rId4" Type="http://schemas.openxmlformats.org/officeDocument/2006/relationships/hyperlink" Target="https://careercenter.unt.edu/resources/virtual-workshops-and-even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/>
              <a:t>The New Normal:  Job Hunting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2020</a:t>
            </a:r>
          </a:p>
          <a:p>
            <a:r>
              <a:rPr lang="en-US" dirty="0"/>
              <a:t>Brian Hirsch, Ed.D.</a:t>
            </a:r>
          </a:p>
        </p:txBody>
      </p:sp>
      <p:pic>
        <p:nvPicPr>
          <p:cNvPr id="1026" name="Picture 2" descr="Job Search Tips And Insights From A Talent Acquisition Dir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50" y="2888033"/>
            <a:ext cx="6400800" cy="35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8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Happenstance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Planned Happenstance can be framed as the idea to create chance events that turn into actual opportunities.</a:t>
            </a:r>
          </a:p>
          <a:p>
            <a:r>
              <a:rPr lang="en-US" dirty="0"/>
              <a:t>curiosity</a:t>
            </a:r>
            <a:r>
              <a:rPr lang="en-US" b="0" dirty="0"/>
              <a:t> to explore learning opportunities.</a:t>
            </a:r>
          </a:p>
          <a:p>
            <a:r>
              <a:rPr lang="en-US" dirty="0"/>
              <a:t>persistence</a:t>
            </a:r>
            <a:r>
              <a:rPr lang="en-US" b="0" dirty="0"/>
              <a:t> to deal with obstacles.</a:t>
            </a:r>
          </a:p>
          <a:p>
            <a:r>
              <a:rPr lang="en-US" dirty="0"/>
              <a:t>flexibility </a:t>
            </a:r>
            <a:r>
              <a:rPr lang="en-US" b="0" dirty="0"/>
              <a:t>to address a variety of circumstances and events.</a:t>
            </a:r>
          </a:p>
          <a:p>
            <a:r>
              <a:rPr lang="en-US" dirty="0"/>
              <a:t>optimism</a:t>
            </a:r>
            <a:r>
              <a:rPr lang="en-US" b="0" dirty="0"/>
              <a:t> to maximize benefits from unplanned events.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93" t="34090" r="12321" b="34693"/>
          <a:stretch/>
        </p:blipFill>
        <p:spPr>
          <a:xfrm>
            <a:off x="7109105" y="4739952"/>
            <a:ext cx="4899392" cy="20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19884"/>
            <a:ext cx="5157787" cy="368458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Preparation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Your Goals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You Want to Offer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They Need</a:t>
            </a:r>
          </a:p>
          <a:p>
            <a:r>
              <a:rPr lang="en-US" b="1" dirty="0">
                <a:solidFill>
                  <a:srgbClr val="00B050"/>
                </a:solidFill>
              </a:rPr>
              <a:t>Practice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019884"/>
            <a:ext cx="5183188" cy="368458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Be Open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 proactive and look for opportunities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Don’t dismiss something because it does not meet your expectation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 positive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 curious and take action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</a:t>
            </a:r>
          </a:p>
          <a:p>
            <a:pPr lvl="1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11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Planned Happenstance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2310" y="5242807"/>
            <a:ext cx="9227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ource Serif Pro"/>
              </a:rPr>
              <a:t>“…planned happenstance theory then is all about being more conscious, purposeful and adapting to on-going process of career development that can help to build a more satisfying and fulfilling career.”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947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vs. Hidden Job Market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>
                <a:solidFill>
                  <a:srgbClr val="000000"/>
                </a:solidFill>
              </a:rPr>
              <a:t>Known Market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Job is defined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Candidate specs defined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Company need = fill job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Contact point = HR or agents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Focus is on candidate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Success = matching specs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>
                <a:solidFill>
                  <a:srgbClr val="00B050"/>
                </a:solidFill>
              </a:rPr>
              <a:t>Hidden Market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Job often undefined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Candidate specs fuzzy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Company need = solve problem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Contact point = line or functional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Focus is on company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Success = solving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Job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your homework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 Research</a:t>
            </a:r>
          </a:p>
          <a:p>
            <a:r>
              <a:rPr lang="en-US" dirty="0">
                <a:sym typeface="Wingdings" panose="05000000000000000000" pitchFamily="2" charset="2"/>
              </a:rPr>
              <a:t>It’s a process</a:t>
            </a:r>
          </a:p>
          <a:p>
            <a:r>
              <a:rPr lang="en-US" dirty="0">
                <a:sym typeface="Wingdings" panose="05000000000000000000" pitchFamily="2" charset="2"/>
              </a:rPr>
              <a:t>Messaging (more on this later)</a:t>
            </a:r>
          </a:p>
          <a:p>
            <a:r>
              <a:rPr lang="en-US" dirty="0">
                <a:sym typeface="Wingdings" panose="05000000000000000000" pitchFamily="2" charset="2"/>
              </a:rPr>
              <a:t>You make the first move</a:t>
            </a:r>
          </a:p>
        </p:txBody>
      </p:sp>
      <p:sp>
        <p:nvSpPr>
          <p:cNvPr id="5" name="Oval 4"/>
          <p:cNvSpPr/>
          <p:nvPr/>
        </p:nvSpPr>
        <p:spPr>
          <a:xfrm>
            <a:off x="7221894" y="3228391"/>
            <a:ext cx="3638939" cy="18381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Can You Use the Idea of the Hidden Job Market to Move Your Search Forward?</a:t>
            </a:r>
          </a:p>
        </p:txBody>
      </p:sp>
    </p:spTree>
    <p:extLst>
      <p:ext uri="{BB962C8B-B14F-4D97-AF65-F5344CB8AC3E}">
        <p14:creationId xmlns:p14="http://schemas.microsoft.com/office/powerpoint/2010/main" val="29426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aka Personal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totality</a:t>
            </a:r>
            <a:r>
              <a:rPr lang="en-US" dirty="0"/>
              <a:t> of what is presented to a consumer or audience</a:t>
            </a:r>
          </a:p>
          <a:p>
            <a:pPr lvl="1"/>
            <a:r>
              <a:rPr lang="en-US" dirty="0"/>
              <a:t>It’s verbal</a:t>
            </a:r>
          </a:p>
          <a:p>
            <a:pPr lvl="1"/>
            <a:r>
              <a:rPr lang="en-US" dirty="0"/>
              <a:t>It’s non-verbal</a:t>
            </a:r>
          </a:p>
          <a:p>
            <a:pPr lvl="1"/>
            <a:r>
              <a:rPr lang="en-US" dirty="0"/>
              <a:t>It’s in-person</a:t>
            </a:r>
          </a:p>
          <a:p>
            <a:pPr lvl="1"/>
            <a:r>
              <a:rPr lang="en-US" dirty="0"/>
              <a:t>It’s online</a:t>
            </a:r>
          </a:p>
        </p:txBody>
      </p:sp>
      <p:pic>
        <p:nvPicPr>
          <p:cNvPr id="1026" name="Picture 2" descr="The Lincoln Lawyer: Part 1_EXPLORING YOUR LEADERSHIP BR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10" y="2501106"/>
            <a:ext cx="4667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0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 Write Your Elevator Speech/Intro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69" y="1789993"/>
            <a:ext cx="4950619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audience</a:t>
            </a:r>
          </a:p>
          <a:p>
            <a:r>
              <a:rPr lang="en-US" dirty="0"/>
              <a:t>What is the message about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Experiences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21" y="174359"/>
            <a:ext cx="3657917" cy="244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….And Now There is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15" y="1860331"/>
            <a:ext cx="10515600" cy="4351338"/>
          </a:xfrm>
        </p:spPr>
        <p:txBody>
          <a:bodyPr/>
          <a:lstStyle/>
          <a:p>
            <a:r>
              <a:rPr lang="en-US" dirty="0"/>
              <a:t>Predictive Algorithms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Being used in the early part of the application process to narrow the applicant pool</a:t>
            </a:r>
          </a:p>
          <a:p>
            <a:r>
              <a:rPr lang="en-US" dirty="0" err="1"/>
              <a:t>Chatbots</a:t>
            </a:r>
            <a:r>
              <a:rPr lang="en-US" dirty="0"/>
              <a:t> are becoming more common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Companies are using AI to assess human qualities, drawing on research to analyze everything from word choice and </a:t>
            </a:r>
            <a:r>
              <a:rPr lang="en-US" b="0" dirty="0" err="1"/>
              <a:t>microgestures</a:t>
            </a:r>
            <a:r>
              <a:rPr lang="en-US" b="0" dirty="0"/>
              <a:t> to psycho-emotional traits and the tone of social media posts.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1587" y="640190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http://fortune.com/2017/05/19/ai-changing-jobs-hiring-recruiting/</a:t>
            </a:r>
          </a:p>
        </p:txBody>
      </p:sp>
    </p:spTree>
    <p:extLst>
      <p:ext uri="{BB962C8B-B14F-4D97-AF65-F5344CB8AC3E}">
        <p14:creationId xmlns:p14="http://schemas.microsoft.com/office/powerpoint/2010/main" val="351348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companies and industries of focus</a:t>
            </a:r>
          </a:p>
          <a:p>
            <a:pPr lvl="1"/>
            <a:r>
              <a:rPr lang="en-US" dirty="0"/>
              <a:t>Healthcare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Hand sanitizers</a:t>
            </a:r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On-line education</a:t>
            </a:r>
          </a:p>
          <a:p>
            <a:pPr lvl="1"/>
            <a:r>
              <a:rPr lang="en-US" dirty="0" err="1"/>
              <a:t>Peleton</a:t>
            </a:r>
            <a:r>
              <a:rPr lang="en-US" dirty="0"/>
              <a:t> - fitness</a:t>
            </a:r>
          </a:p>
          <a:p>
            <a:pPr lvl="1"/>
            <a:r>
              <a:rPr lang="en-US" dirty="0"/>
              <a:t>Digital health</a:t>
            </a:r>
          </a:p>
          <a:p>
            <a:pPr lvl="1"/>
            <a:r>
              <a:rPr lang="en-US" dirty="0"/>
              <a:t>Flex 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5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you connect with</a:t>
            </a:r>
          </a:p>
          <a:p>
            <a:r>
              <a:rPr lang="en-US" dirty="0"/>
              <a:t>adopting a community mindset - job search group</a:t>
            </a:r>
          </a:p>
          <a:p>
            <a:r>
              <a:rPr lang="en-US" dirty="0"/>
              <a:t>communicate skill sets</a:t>
            </a:r>
          </a:p>
          <a:p>
            <a:r>
              <a:rPr lang="en-US" dirty="0"/>
              <a:t>tell contacts what you need, how can they help you?</a:t>
            </a:r>
          </a:p>
          <a:p>
            <a:r>
              <a:rPr lang="en-US" dirty="0"/>
              <a:t>share accomplishments especially as they cross-over to </a:t>
            </a:r>
            <a:r>
              <a:rPr lang="en-US" dirty="0" err="1"/>
              <a:t>thework</a:t>
            </a:r>
            <a:r>
              <a:rPr lang="en-US" dirty="0"/>
              <a:t> </a:t>
            </a:r>
            <a:r>
              <a:rPr lang="en-US" dirty="0" err="1"/>
              <a:t>thecontact</a:t>
            </a:r>
            <a:r>
              <a:rPr lang="en-US" dirty="0"/>
              <a:t> needs done</a:t>
            </a:r>
          </a:p>
          <a:p>
            <a:r>
              <a:rPr lang="en-US" dirty="0"/>
              <a:t>communicate the value of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0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Sheldon Interviews for a Job</a:t>
            </a:r>
          </a:p>
        </p:txBody>
      </p:sp>
      <p:pic>
        <p:nvPicPr>
          <p:cNvPr id="4" name="w21cmT-T9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25900" y="2836863"/>
            <a:ext cx="4140200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  <a:p>
            <a:r>
              <a:rPr lang="en-US" dirty="0"/>
              <a:t>Coming soon…Mean Green Mentors</a:t>
            </a:r>
          </a:p>
        </p:txBody>
      </p:sp>
    </p:spTree>
    <p:extLst>
      <p:ext uri="{BB962C8B-B14F-4D97-AF65-F5344CB8AC3E}">
        <p14:creationId xmlns:p14="http://schemas.microsoft.com/office/powerpoint/2010/main" val="30552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Searching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Handshake</a:t>
            </a:r>
          </a:p>
          <a:p>
            <a:r>
              <a:rPr lang="en-US" dirty="0"/>
              <a:t>LinkedIn</a:t>
            </a:r>
          </a:p>
          <a:p>
            <a:pPr lvl="1"/>
            <a:r>
              <a:rPr lang="en-US" b="0" i="1" dirty="0"/>
              <a:t>Looking for other opportunities? Check out posts with </a:t>
            </a:r>
            <a:r>
              <a:rPr lang="en-US" dirty="0">
                <a:hlinkClick r:id="rId2"/>
              </a:rPr>
              <a:t>#</a:t>
            </a:r>
            <a:r>
              <a:rPr lang="en-US" dirty="0" err="1">
                <a:hlinkClick r:id="rId3"/>
              </a:rPr>
              <a:t>NowHiring</a:t>
            </a:r>
            <a:r>
              <a:rPr lang="en-US" b="0" i="1" dirty="0"/>
              <a:t>. You can also use that hashtag in your posts about open positions.</a:t>
            </a:r>
          </a:p>
          <a:p>
            <a:r>
              <a:rPr lang="en-US" dirty="0"/>
              <a:t>Wall Street Journal “Who’s Hiring” </a:t>
            </a:r>
            <a:r>
              <a:rPr lang="en-US" sz="1700" dirty="0">
                <a:hlinkClick r:id="rId4"/>
              </a:rPr>
              <a:t>https://www.wsj.com/graphics/whos-hiring-whos-firing-how-firms-are-reacting-to-coronavirus/?mod=theme_coronavirus-ribbon</a:t>
            </a:r>
            <a:endParaRPr lang="en-US" sz="1700" dirty="0"/>
          </a:p>
          <a:p>
            <a:r>
              <a:rPr lang="en-US" dirty="0"/>
              <a:t>Professional Associations</a:t>
            </a:r>
          </a:p>
          <a:p>
            <a:r>
              <a:rPr lang="en-US" dirty="0"/>
              <a:t>Flex Jobs</a:t>
            </a:r>
          </a:p>
          <a:p>
            <a:pPr lvl="1"/>
            <a:r>
              <a:rPr lang="en-US" dirty="0"/>
              <a:t>Micro Internships - </a:t>
            </a:r>
            <a:r>
              <a:rPr lang="en-US" dirty="0">
                <a:hlinkClick r:id="rId5"/>
              </a:rPr>
              <a:t>https://www.parkerdewey.com/career-launchers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https://www.flexjobs.com/</a:t>
            </a:r>
            <a:r>
              <a:rPr lang="en-US" dirty="0"/>
              <a:t>  (disclaimer they charge a monthly fee)</a:t>
            </a:r>
          </a:p>
          <a:p>
            <a:pPr lvl="1"/>
            <a:r>
              <a:rPr lang="en-US" dirty="0"/>
              <a:t>We Work Remotely  </a:t>
            </a:r>
            <a:r>
              <a:rPr lang="en-US" dirty="0">
                <a:hlinkClick r:id="rId7"/>
              </a:rPr>
              <a:t>https://weworkremotely.com/</a:t>
            </a:r>
            <a:endParaRPr lang="en-US" dirty="0"/>
          </a:p>
          <a:p>
            <a:pPr lvl="1"/>
            <a:r>
              <a:rPr lang="en-US" dirty="0"/>
              <a:t>Remote OK </a:t>
            </a:r>
            <a:r>
              <a:rPr lang="en-US" dirty="0">
                <a:hlinkClick r:id="rId8"/>
              </a:rPr>
              <a:t>https://remoteok.io/</a:t>
            </a:r>
            <a:endParaRPr lang="en-US" dirty="0"/>
          </a:p>
          <a:p>
            <a:pPr lvl="1"/>
            <a:r>
              <a:rPr lang="en-US" dirty="0" err="1"/>
              <a:t>Upwork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https://www.upwork.com/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6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Positive</a:t>
            </a:r>
          </a:p>
          <a:p>
            <a:r>
              <a:rPr lang="en-US" dirty="0"/>
              <a:t>Make a Plan</a:t>
            </a:r>
          </a:p>
          <a:p>
            <a:r>
              <a:rPr lang="en-US" dirty="0"/>
              <a:t>Prepare/Research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Be on the lookout for opportunities</a:t>
            </a:r>
          </a:p>
          <a:p>
            <a:pPr lvl="1"/>
            <a:r>
              <a:rPr lang="en-US" dirty="0"/>
              <a:t>Create opportunities for yourself</a:t>
            </a:r>
          </a:p>
          <a:p>
            <a:r>
              <a:rPr lang="en-US" dirty="0"/>
              <a:t>Follow-up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3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Career Center is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us directly:</a:t>
            </a:r>
          </a:p>
          <a:p>
            <a:r>
              <a:rPr lang="en-US" dirty="0"/>
              <a:t>Brian Hirsch – </a:t>
            </a:r>
            <a:r>
              <a:rPr lang="en-US" dirty="0">
                <a:hlinkClick r:id="rId2"/>
              </a:rPr>
              <a:t>brian.hirsch@unt.edu</a:t>
            </a:r>
            <a:endParaRPr lang="en-US" dirty="0"/>
          </a:p>
          <a:p>
            <a:r>
              <a:rPr lang="en-US" dirty="0"/>
              <a:t>Destiny Price – </a:t>
            </a:r>
            <a:r>
              <a:rPr lang="en-US" dirty="0">
                <a:hlinkClick r:id="rId3"/>
              </a:rPr>
              <a:t>destiny.price@unt.edu</a:t>
            </a:r>
            <a:endParaRPr lang="en-US" dirty="0"/>
          </a:p>
          <a:p>
            <a:r>
              <a:rPr lang="en-US" dirty="0"/>
              <a:t>Dee Wilson – </a:t>
            </a:r>
            <a:r>
              <a:rPr lang="en-US" dirty="0">
                <a:hlinkClick r:id="rId4"/>
              </a:rPr>
              <a:t>dee.Wilson@unt.edu</a:t>
            </a:r>
            <a:endParaRPr lang="en-US" dirty="0"/>
          </a:p>
          <a:p>
            <a:r>
              <a:rPr lang="en-US" dirty="0"/>
              <a:t>Beth Kent – </a:t>
            </a:r>
            <a:r>
              <a:rPr lang="en-US" dirty="0">
                <a:hlinkClick r:id="rId5"/>
              </a:rPr>
              <a:t>beth.kent@unt.edu</a:t>
            </a:r>
            <a:endParaRPr lang="en-US" dirty="0"/>
          </a:p>
          <a:p>
            <a:r>
              <a:rPr lang="en-US"/>
              <a:t>(940) 369-7238</a:t>
            </a:r>
            <a:endParaRPr lang="en-US" dirty="0"/>
          </a:p>
          <a:p>
            <a:r>
              <a:rPr lang="en-US" dirty="0"/>
              <a:t>OR Request an appointment in handshake</a:t>
            </a:r>
          </a:p>
        </p:txBody>
      </p:sp>
    </p:spTree>
    <p:extLst>
      <p:ext uri="{BB962C8B-B14F-4D97-AF65-F5344CB8AC3E}">
        <p14:creationId xmlns:p14="http://schemas.microsoft.com/office/powerpoint/2010/main" val="33937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Guest:  Bethany Cooper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Corelogic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00" y="1951226"/>
            <a:ext cx="16954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379" y="1695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2" y="289249"/>
            <a:ext cx="44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Career Center is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50+ Virtual Events Listed in Handshake</a:t>
            </a:r>
          </a:p>
          <a:p>
            <a:r>
              <a:rPr lang="en-US" dirty="0"/>
              <a:t>Use handshake to find jobs, networking events, career planning workshops, and employer information sessions.  </a:t>
            </a:r>
            <a:r>
              <a:rPr lang="en-US" dirty="0">
                <a:hlinkClick r:id="rId2"/>
              </a:rPr>
              <a:t>https://unt.joinhandshake.com</a:t>
            </a:r>
            <a:r>
              <a:rPr lang="en-US" dirty="0"/>
              <a:t> </a:t>
            </a:r>
          </a:p>
          <a:p>
            <a:r>
              <a:rPr lang="en-US" dirty="0"/>
              <a:t>Handshake – Get Hired Remotely Resource Page </a:t>
            </a:r>
            <a:r>
              <a:rPr lang="en-US" dirty="0">
                <a:hlinkClick r:id="rId3"/>
              </a:rPr>
              <a:t>https://learn.joinhandshake.com/students/category/get-hired-remotely/</a:t>
            </a:r>
            <a:endParaRPr lang="en-US" dirty="0"/>
          </a:p>
          <a:p>
            <a:r>
              <a:rPr lang="en-US" dirty="0"/>
              <a:t>Recorded Workshops/Events </a:t>
            </a:r>
            <a:r>
              <a:rPr lang="en-US" dirty="0">
                <a:hlinkClick r:id="rId4"/>
              </a:rPr>
              <a:t>https://careercenter.unt.edu/resources/virtual-workshops-and-events/</a:t>
            </a:r>
            <a:endParaRPr lang="en-US" dirty="0"/>
          </a:p>
          <a:p>
            <a:r>
              <a:rPr lang="en-US" dirty="0"/>
              <a:t>Career Center Resource Page </a:t>
            </a:r>
            <a:r>
              <a:rPr lang="en-US" dirty="0">
                <a:hlinkClick r:id="rId5"/>
              </a:rPr>
              <a:t>https://careercenter.unt.edu/resources/virtual-career-center-services/</a:t>
            </a:r>
            <a:endParaRPr lang="en-US" dirty="0"/>
          </a:p>
          <a:p>
            <a:r>
              <a:rPr lang="en-US" dirty="0"/>
              <a:t>RCOB Career Center Site </a:t>
            </a:r>
            <a:r>
              <a:rPr lang="en-US" dirty="0">
                <a:hlinkClick r:id="rId6"/>
              </a:rPr>
              <a:t>https://careercenter.unt.edu/channels/business/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Headwinds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58" y="1825625"/>
            <a:ext cx="6583680" cy="4069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19 and Economics</a:t>
            </a:r>
          </a:p>
          <a:p>
            <a:pPr lvl="1"/>
            <a:r>
              <a:rPr lang="en-US" dirty="0"/>
              <a:t>Things we cannot control</a:t>
            </a:r>
          </a:p>
        </p:txBody>
      </p:sp>
    </p:spTree>
    <p:extLst>
      <p:ext uri="{BB962C8B-B14F-4D97-AF65-F5344CB8AC3E}">
        <p14:creationId xmlns:p14="http://schemas.microsoft.com/office/powerpoint/2010/main" val="332083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32" y="1423016"/>
            <a:ext cx="6394133" cy="4793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Sphere of Control</a:t>
            </a:r>
          </a:p>
        </p:txBody>
      </p:sp>
    </p:spTree>
    <p:extLst>
      <p:ext uri="{BB962C8B-B14F-4D97-AF65-F5344CB8AC3E}">
        <p14:creationId xmlns:p14="http://schemas.microsoft.com/office/powerpoint/2010/main" val="400811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Planned Happenstance</a:t>
            </a:r>
          </a:p>
        </p:txBody>
      </p:sp>
    </p:spTree>
    <p:extLst>
      <p:ext uri="{BB962C8B-B14F-4D97-AF65-F5344CB8AC3E}">
        <p14:creationId xmlns:p14="http://schemas.microsoft.com/office/powerpoint/2010/main" val="38567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428625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4890"/>
      </p:ext>
    </p:extLst>
  </p:cSld>
  <p:clrMapOvr>
    <a:masterClrMapping/>
  </p:clrMapOvr>
</p:sld>
</file>

<file path=ppt/theme/theme1.xml><?xml version="1.0" encoding="utf-8"?>
<a:theme xmlns:a="http://schemas.openxmlformats.org/drawingml/2006/main" name="19_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PPT_Template.potx" id="{619B7604-1557-4769-8DF7-A6DDBD56E083}" vid="{764601A2-D04E-4D2F-A046-FDE00C8A07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9433D90A23D4FB9F77A5CD99D88DE" ma:contentTypeVersion="13" ma:contentTypeDescription="Create a new document." ma:contentTypeScope="" ma:versionID="568e6a37bcf99ffbe19ca34bac5a103c">
  <xsd:schema xmlns:xsd="http://www.w3.org/2001/XMLSchema" xmlns:xs="http://www.w3.org/2001/XMLSchema" xmlns:p="http://schemas.microsoft.com/office/2006/metadata/properties" xmlns:ns3="3e9427e9-1a1b-4fd2-83c2-8f4bb576ffe7" xmlns:ns4="148fe87f-5ea9-469a-ae26-b062933e35f4" targetNamespace="http://schemas.microsoft.com/office/2006/metadata/properties" ma:root="true" ma:fieldsID="8abe50f6770108b58c61375be8e7b14d" ns3:_="" ns4:_="">
    <xsd:import namespace="3e9427e9-1a1b-4fd2-83c2-8f4bb576ffe7"/>
    <xsd:import namespace="148fe87f-5ea9-469a-ae26-b062933e35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427e9-1a1b-4fd2-83c2-8f4bb576ff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fe87f-5ea9-469a-ae26-b062933e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470CB7-3C94-4105-B7CB-26BB5720D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251D1-FEC3-44B5-86C3-6375C72EF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427e9-1a1b-4fd2-83c2-8f4bb576ffe7"/>
    <ds:schemaRef ds:uri="148fe87f-5ea9-469a-ae26-b062933e3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0202E-5BC6-4A8E-A15F-573287D7426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148fe87f-5ea9-469a-ae26-b062933e35f4"/>
    <ds:schemaRef ds:uri="http://schemas.microsoft.com/office/infopath/2007/PartnerControls"/>
    <ds:schemaRef ds:uri="http://purl.org/dc/terms/"/>
    <ds:schemaRef ds:uri="3e9427e9-1a1b-4fd2-83c2-8f4bb576ffe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19_PPT_Template</Template>
  <TotalTime>1071</TotalTime>
  <Words>619</Words>
  <Application>Microsoft Office PowerPoint</Application>
  <PresentationFormat>Widescreen</PresentationFormat>
  <Paragraphs>128</Paragraphs>
  <Slides>23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Source Serif Pro</vt:lpstr>
      <vt:lpstr>19_PPT_Template</vt:lpstr>
      <vt:lpstr>The New Normal:  Job Hunting</vt:lpstr>
      <vt:lpstr>Sheldon Interviews for a Job</vt:lpstr>
      <vt:lpstr>Special Guest:  Bethany Cooper</vt:lpstr>
      <vt:lpstr>PowerPoint Presentation</vt:lpstr>
      <vt:lpstr>The Career Center is Open</vt:lpstr>
      <vt:lpstr>Headwinds</vt:lpstr>
      <vt:lpstr>Our Sphere of Control</vt:lpstr>
      <vt:lpstr>Poll: Planned Happenstance</vt:lpstr>
      <vt:lpstr>PowerPoint Presentation</vt:lpstr>
      <vt:lpstr>Planned Happenstance</vt:lpstr>
      <vt:lpstr>Planned Happenstance</vt:lpstr>
      <vt:lpstr>Known vs. Hidden Job Market</vt:lpstr>
      <vt:lpstr>Hidden Job Market</vt:lpstr>
      <vt:lpstr>Messaging aka Personal Branding</vt:lpstr>
      <vt:lpstr>Activity:  Write Your Elevator Speech/Intro</vt:lpstr>
      <vt:lpstr>What is your message?</vt:lpstr>
      <vt:lpstr>….And Now There is AI</vt:lpstr>
      <vt:lpstr>Targets</vt:lpstr>
      <vt:lpstr>Networking</vt:lpstr>
      <vt:lpstr>Networking Resources</vt:lpstr>
      <vt:lpstr>Job Searching Resources</vt:lpstr>
      <vt:lpstr>Final Thoughts</vt:lpstr>
      <vt:lpstr>The Career Center is Open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Hirsch, Brian</dc:creator>
  <cp:lastModifiedBy>Wilson, Linda</cp:lastModifiedBy>
  <cp:revision>59</cp:revision>
  <dcterms:created xsi:type="dcterms:W3CDTF">2020-03-26T20:32:40Z</dcterms:created>
  <dcterms:modified xsi:type="dcterms:W3CDTF">2020-04-28T13:58:25Z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0x0101007489433D90A23D4FB9F77A5CD99D88DE</vt:lpwstr>
  </property>
</Properties>
</file>