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515" r:id="rId5"/>
    <p:sldId id="536" r:id="rId6"/>
    <p:sldId id="573" r:id="rId7"/>
    <p:sldId id="579" r:id="rId8"/>
    <p:sldId id="471" r:id="rId9"/>
    <p:sldId id="575" r:id="rId10"/>
    <p:sldId id="586" r:id="rId11"/>
    <p:sldId id="466" r:id="rId12"/>
    <p:sldId id="514" r:id="rId13"/>
    <p:sldId id="593" r:id="rId14"/>
    <p:sldId id="580" r:id="rId15"/>
    <p:sldId id="582" r:id="rId16"/>
    <p:sldId id="574" r:id="rId17"/>
    <p:sldId id="589" r:id="rId18"/>
    <p:sldId id="590" r:id="rId19"/>
    <p:sldId id="531" r:id="rId20"/>
    <p:sldId id="584" r:id="rId21"/>
    <p:sldId id="594" r:id="rId22"/>
    <p:sldId id="587" r:id="rId23"/>
  </p:sldIdLst>
  <p:sldSz cx="12192000" cy="6858000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B97"/>
    <a:srgbClr val="3DA0C9"/>
    <a:srgbClr val="B7472A"/>
    <a:srgbClr val="FF8633"/>
    <a:srgbClr val="FF6600"/>
    <a:srgbClr val="FFFFFF"/>
    <a:srgbClr val="34AADA"/>
    <a:srgbClr val="000000"/>
    <a:srgbClr val="E6E6E6"/>
    <a:srgbClr val="DC5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7" autoAdjust="0"/>
    <p:restoredTop sz="84972" autoAdjust="0"/>
  </p:normalViewPr>
  <p:slideViewPr>
    <p:cSldViewPr snapToGrid="0">
      <p:cViewPr varScale="1">
        <p:scale>
          <a:sx n="90" d="100"/>
          <a:sy n="90" d="100"/>
        </p:scale>
        <p:origin x="522" y="78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45286"/>
          </a:xfrm>
          <a:prstGeom prst="rect">
            <a:avLst/>
          </a:prstGeom>
        </p:spPr>
        <p:txBody>
          <a:bodyPr vert="horz" lIns="92439" tIns="46219" rIns="92439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45286"/>
          </a:xfrm>
          <a:prstGeom prst="rect">
            <a:avLst/>
          </a:prstGeom>
        </p:spPr>
        <p:txBody>
          <a:bodyPr vert="horz" lIns="92439" tIns="46219" rIns="92439" bIns="46219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028440" cy="345285"/>
          </a:xfrm>
          <a:prstGeom prst="rect">
            <a:avLst/>
          </a:prstGeom>
        </p:spPr>
        <p:txBody>
          <a:bodyPr vert="horz" lIns="92439" tIns="46219" rIns="92439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</p:spPr>
        <p:txBody>
          <a:bodyPr vert="horz" lIns="92439" tIns="46219" rIns="92439" bIns="46219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45286"/>
          </a:xfrm>
          <a:prstGeom prst="rect">
            <a:avLst/>
          </a:prstGeom>
        </p:spPr>
        <p:txBody>
          <a:bodyPr vert="horz" lIns="92439" tIns="46219" rIns="92439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45286"/>
          </a:xfrm>
          <a:prstGeom prst="rect">
            <a:avLst/>
          </a:prstGeom>
        </p:spPr>
        <p:txBody>
          <a:bodyPr vert="horz" lIns="92439" tIns="46219" rIns="92439" bIns="46219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9" tIns="46219" rIns="92439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11873"/>
            <a:ext cx="7437120" cy="2709714"/>
          </a:xfrm>
          <a:prstGeom prst="rect">
            <a:avLst/>
          </a:prstGeom>
        </p:spPr>
        <p:txBody>
          <a:bodyPr vert="horz" lIns="92439" tIns="46219" rIns="92439" bIns="462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5285"/>
          </a:xfrm>
          <a:prstGeom prst="rect">
            <a:avLst/>
          </a:prstGeom>
        </p:spPr>
        <p:txBody>
          <a:bodyPr vert="horz" lIns="92439" tIns="46219" rIns="92439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</p:spPr>
        <p:txBody>
          <a:bodyPr vert="horz" lIns="92439" tIns="46219" rIns="92439" bIns="46219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7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0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83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897026"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6731" eaLnBrk="0" hangingPunct="0">
              <a:defRPr/>
            </a:pPr>
            <a:r>
              <a:rPr lang="en-US" sz="400" kern="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897026">
              <a:defRPr/>
            </a:pPr>
            <a:fld id="{23A5C127-CB05-47B6-8D1E-7BC74A68F508}" type="datetime8">
              <a:rPr lang="en-US" sz="1800" kern="0">
                <a:solidFill>
                  <a:sysClr val="windowText" lastClr="000000"/>
                </a:solidFill>
              </a:rPr>
              <a:pPr defTabSz="897026">
                <a:defRPr/>
              </a:pPr>
              <a:t>11/8/2021 2:10 PM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897026">
              <a:defRPr/>
            </a:pPr>
            <a:fld id="{B4008EB6-D09E-4580-8CD6-DDB14511944F}" type="slidenum">
              <a:rPr lang="en-US" sz="1800" kern="0">
                <a:solidFill>
                  <a:sysClr val="windowText" lastClr="000000"/>
                </a:solidFill>
              </a:rPr>
              <a:pPr defTabSz="897026">
                <a:defRPr/>
              </a:pPr>
              <a:t>11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86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04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Discuss the different styles and interview attire and how interviewees in different industries tend to dress</a:t>
            </a:r>
            <a:r>
              <a:rPr lang="en-US" baseline="0" dirty="0"/>
              <a:t> differently</a:t>
            </a:r>
          </a:p>
          <a:p>
            <a:pPr marL="228600" indent="-228600">
              <a:buAutoNum type="arabicPeriod"/>
            </a:pPr>
            <a:r>
              <a:rPr lang="en-US" baseline="0" dirty="0"/>
              <a:t>Ask students if they have interview clothes or need to find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8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Discuss the different styles and interview attire and how interviewees in different industries tend to dress</a:t>
            </a:r>
            <a:r>
              <a:rPr lang="en-US" baseline="0" dirty="0"/>
              <a:t> differently</a:t>
            </a:r>
          </a:p>
          <a:p>
            <a:pPr marL="228600" indent="-228600">
              <a:buAutoNum type="arabicPeriod"/>
            </a:pPr>
            <a:r>
              <a:rPr lang="en-US" baseline="0" dirty="0"/>
              <a:t>Ask students if they have interview clothes or need to find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3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onetonline.org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hyperlink" Target="https://www.linkedin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use.com/advice/want-people-to-accept-your-linkedin-requests-use-these-10-templat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linkedin.com/school/california-state-university-los-angeles/people/" TargetMode="External"/><Relationship Id="rId5" Type="http://schemas.openxmlformats.org/officeDocument/2006/relationships/hyperlink" Target="https://calstatela.peoplegrove.com/page/student" TargetMode="Externa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areerspots.com/newplayer/default.aspx?key=SHPZW1xL48YcpgudQPS0ig2&amp;type=false&amp;pref=https://www.calstatela.edu/&amp;src=IndividualVideo&amp;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2D2AB8-6D9F-4C8D-A6F0-465F4324096F}"/>
              </a:ext>
            </a:extLst>
          </p:cNvPr>
          <p:cNvSpPr/>
          <p:nvPr/>
        </p:nvSpPr>
        <p:spPr>
          <a:xfrm>
            <a:off x="5882148" y="400324"/>
            <a:ext cx="5189480" cy="18006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0"/>
          <p:cNvSpPr txBox="1">
            <a:spLocks/>
          </p:cNvSpPr>
          <p:nvPr/>
        </p:nvSpPr>
        <p:spPr>
          <a:xfrm>
            <a:off x="6379302" y="449775"/>
            <a:ext cx="4258970" cy="14219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</a:rPr>
              <a:t>Job Searching 101!</a:t>
            </a:r>
          </a:p>
        </p:txBody>
      </p:sp>
      <p:sp>
        <p:nvSpPr>
          <p:cNvPr id="4" name="Text Placeholder 20"/>
          <p:cNvSpPr txBox="1">
            <a:spLocks/>
          </p:cNvSpPr>
          <p:nvPr/>
        </p:nvSpPr>
        <p:spPr>
          <a:xfrm>
            <a:off x="5100747" y="3437313"/>
            <a:ext cx="6916921" cy="31013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dirty="0">
              <a:latin typeface="+mn-lt"/>
            </a:endParaRPr>
          </a:p>
          <a:p>
            <a:pPr algn="l"/>
            <a:r>
              <a:rPr lang="en-US" sz="7200" b="1" dirty="0">
                <a:solidFill>
                  <a:srgbClr val="3DA0C9"/>
                </a:solidFill>
                <a:latin typeface="+mn-lt"/>
              </a:rPr>
              <a:t>Network Your Way to a Job</a:t>
            </a:r>
            <a:br>
              <a:rPr lang="en-US" sz="32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cxnSp>
        <p:nvCxnSpPr>
          <p:cNvPr id="5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37996" y="2815875"/>
            <a:ext cx="57415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 descr="Eddie the Golden Eagl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r="34829" b="-28"/>
          <a:stretch/>
        </p:blipFill>
        <p:spPr>
          <a:xfrm>
            <a:off x="0" y="0"/>
            <a:ext cx="4619363" cy="6858000"/>
          </a:xfrm>
        </p:spPr>
      </p:pic>
      <p:sp>
        <p:nvSpPr>
          <p:cNvPr id="8" name="Rectangle 7" title="Eddie the Eagle"/>
          <p:cNvSpPr/>
          <p:nvPr/>
        </p:nvSpPr>
        <p:spPr>
          <a:xfrm>
            <a:off x="0" y="0"/>
            <a:ext cx="4619363" cy="6874626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965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shake logo">
            <a:extLst>
              <a:ext uri="{FF2B5EF4-FFF2-40B4-BE49-F238E27FC236}">
                <a16:creationId xmlns:a16="http://schemas.microsoft.com/office/drawing/2014/main" id="{0730103B-991A-4010-81E6-6C2688F257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30680" r="10692" b="26634"/>
          <a:stretch/>
        </p:blipFill>
        <p:spPr>
          <a:xfrm>
            <a:off x="3810000" y="2563639"/>
            <a:ext cx="4390012" cy="10779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DE60F7-2CB4-4843-AF8F-1C2F35BCAD31}"/>
              </a:ext>
            </a:extLst>
          </p:cNvPr>
          <p:cNvSpPr txBox="1">
            <a:spLocks/>
          </p:cNvSpPr>
          <p:nvPr/>
        </p:nvSpPr>
        <p:spPr>
          <a:xfrm>
            <a:off x="4704273" y="2395699"/>
            <a:ext cx="3053466" cy="4712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spc="3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400" cap="all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Arial Black" panose="020B0A04020102020204" pitchFamily="34" charset="0"/>
                <a:ea typeface="+mj-ea"/>
                <a:cs typeface="+mj-cs"/>
              </a:rPr>
              <a:t>Cal </a:t>
            </a:r>
            <a:r>
              <a:rPr lang="en-US" sz="2400" cap="all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state</a:t>
            </a:r>
            <a:r>
              <a:rPr lang="en-US" sz="2400" cap="all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Arial Black" panose="020B0A04020102020204" pitchFamily="34" charset="0"/>
                <a:ea typeface="+mj-ea"/>
                <a:cs typeface="+mj-cs"/>
              </a:rPr>
              <a:t> la</a:t>
            </a:r>
            <a:endParaRPr lang="en-US" sz="2400" cap="all" dirty="0">
              <a:solidFill>
                <a:srgbClr val="F73B33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7" name="Picture 6" descr="menu of Handshake">
            <a:extLst>
              <a:ext uri="{FF2B5EF4-FFF2-40B4-BE49-F238E27FC236}">
                <a16:creationId xmlns:a16="http://schemas.microsoft.com/office/drawing/2014/main" id="{1014B3B9-332A-46F2-AF9F-3B9C8F9E6F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8" b="-2"/>
          <a:stretch/>
        </p:blipFill>
        <p:spPr>
          <a:xfrm>
            <a:off x="3333845" y="3641578"/>
            <a:ext cx="5524310" cy="28238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92274A-76F8-4C57-A9A1-6FF7DF3BE8AF}"/>
              </a:ext>
            </a:extLst>
          </p:cNvPr>
          <p:cNvSpPr txBox="1"/>
          <p:nvPr/>
        </p:nvSpPr>
        <p:spPr>
          <a:xfrm>
            <a:off x="-90994" y="60491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How can you expand your network?</a:t>
            </a:r>
          </a:p>
        </p:txBody>
      </p:sp>
    </p:spTree>
    <p:extLst>
      <p:ext uri="{BB962C8B-B14F-4D97-AF65-F5344CB8AC3E}">
        <p14:creationId xmlns:p14="http://schemas.microsoft.com/office/powerpoint/2010/main" val="36005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499793" y="2550887"/>
            <a:ext cx="4953358" cy="1754326"/>
          </a:xfrm>
        </p:spPr>
        <p:txBody>
          <a:bodyPr/>
          <a:lstStyle/>
          <a:p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is an informational interview?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25A98-F81A-4076-B3A1-D07CE71B6DF1}"/>
              </a:ext>
            </a:extLst>
          </p:cNvPr>
          <p:cNvSpPr txBox="1"/>
          <p:nvPr/>
        </p:nvSpPr>
        <p:spPr>
          <a:xfrm>
            <a:off x="231671" y="374544"/>
            <a:ext cx="11977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Myth 5: </a:t>
            </a:r>
            <a:br>
              <a:rPr lang="en-US" sz="13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13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There’s Nothing You Can Do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3506FC5-F61C-4F94-B774-D6970CD9C9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8" r="21578"/>
          <a:stretch>
            <a:fillRect/>
          </a:stretch>
        </p:blipFill>
        <p:spPr/>
      </p:pic>
      <p:sp>
        <p:nvSpPr>
          <p:cNvPr id="8" name="Rectangle 7" title="Campus"/>
          <p:cNvSpPr/>
          <p:nvPr/>
        </p:nvSpPr>
        <p:spPr>
          <a:xfrm>
            <a:off x="6130860" y="-9263"/>
            <a:ext cx="6094444" cy="6874626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98893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7" y="3493674"/>
            <a:ext cx="2491401" cy="2239074"/>
          </a:xfrm>
        </p:spPr>
        <p:txBody>
          <a:bodyPr/>
          <a:lstStyle/>
          <a:p>
            <a:r>
              <a:rPr lang="en-US" sz="3100" dirty="0"/>
              <a:t>Reach out to professionals you have a connection to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354317" y="3493674"/>
            <a:ext cx="2669628" cy="3097771"/>
          </a:xfrm>
        </p:spPr>
        <p:txBody>
          <a:bodyPr/>
          <a:lstStyle/>
          <a:p>
            <a:r>
              <a:rPr lang="en-US" sz="3100" dirty="0"/>
              <a:t>Send a brief email requesting to ask them a few questions about their job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1" y="3507030"/>
            <a:ext cx="2491403" cy="1865126"/>
          </a:xfrm>
        </p:spPr>
        <p:txBody>
          <a:bodyPr/>
          <a:lstStyle/>
          <a:p>
            <a:r>
              <a:rPr lang="en-US" sz="3200" dirty="0"/>
              <a:t>Setup a virtual meeting or phone call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102373" y="3507030"/>
            <a:ext cx="2626193" cy="1854867"/>
          </a:xfrm>
        </p:spPr>
        <p:txBody>
          <a:bodyPr/>
          <a:lstStyle/>
          <a:p>
            <a:r>
              <a:rPr lang="en-US" sz="3200" dirty="0"/>
              <a:t>Prepare questions to ask</a:t>
            </a:r>
          </a:p>
          <a:p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468442" y="3493674"/>
            <a:ext cx="2637564" cy="1421928"/>
          </a:xfrm>
        </p:spPr>
        <p:txBody>
          <a:bodyPr/>
          <a:lstStyle/>
          <a:p>
            <a:r>
              <a:rPr lang="en-US" sz="3200" dirty="0"/>
              <a:t>Thank them and return the favor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646331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How to do an Informational Interview</a:t>
            </a:r>
            <a:endParaRPr lang="en-US" sz="4000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75739380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E4A858C-25DE-4E92-B3BF-9C0C33DA4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070" y="0"/>
            <a:ext cx="665193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EA8AF2-5821-4406-9CE4-2FD1DB53D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1" y="2712589"/>
            <a:ext cx="5524500" cy="3683000"/>
          </a:xfrm>
          <a:prstGeom prst="rect">
            <a:avLst/>
          </a:prstGeom>
        </p:spPr>
      </p:pic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5B7E0A2B-5647-46EE-AF47-F1EC172E19C4}"/>
              </a:ext>
            </a:extLst>
          </p:cNvPr>
          <p:cNvSpPr txBox="1">
            <a:spLocks/>
          </p:cNvSpPr>
          <p:nvPr/>
        </p:nvSpPr>
        <p:spPr>
          <a:xfrm>
            <a:off x="586712" y="607787"/>
            <a:ext cx="4953358" cy="17543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Informational Interviewing </a:t>
            </a:r>
            <a:br>
              <a:rPr lang="en-US" sz="4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4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is for everyone!</a:t>
            </a:r>
          </a:p>
        </p:txBody>
      </p:sp>
    </p:spTree>
    <p:extLst>
      <p:ext uri="{BB962C8B-B14F-4D97-AF65-F5344CB8AC3E}">
        <p14:creationId xmlns:p14="http://schemas.microsoft.com/office/powerpoint/2010/main" val="257851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accessory, envelope, businesscard&#10;&#10;Description automatically generated">
            <a:extLst>
              <a:ext uri="{FF2B5EF4-FFF2-40B4-BE49-F238E27FC236}">
                <a16:creationId xmlns:a16="http://schemas.microsoft.com/office/drawing/2014/main" id="{9B2B5D1B-329C-41D6-8ABD-35E9EADB7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6" y="128426"/>
            <a:ext cx="6729574" cy="672957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5F4525-01A0-4172-932F-FC57BA845023}"/>
              </a:ext>
            </a:extLst>
          </p:cNvPr>
          <p:cNvSpPr txBox="1"/>
          <p:nvPr/>
        </p:nvSpPr>
        <p:spPr>
          <a:xfrm>
            <a:off x="6295989" y="327522"/>
            <a:ext cx="6097556" cy="215781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500"/>
              </a:spcBef>
            </a:pPr>
            <a:r>
              <a:rPr lang="en-US" sz="4000" b="0" kern="12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rPr>
              <a:t>What’s your 2 or 3 letter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</a:pPr>
            <a:r>
              <a:rPr lang="en-US" sz="4000" b="0" kern="12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rPr>
              <a:t>Holland Code?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F6498-A2C0-4570-B604-17964B17EC80}"/>
              </a:ext>
            </a:extLst>
          </p:cNvPr>
          <p:cNvSpPr txBox="1"/>
          <p:nvPr/>
        </p:nvSpPr>
        <p:spPr>
          <a:xfrm>
            <a:off x="678095" y="1258697"/>
            <a:ext cx="91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D2697-056A-448C-9F64-4579C452B8C4}"/>
              </a:ext>
            </a:extLst>
          </p:cNvPr>
          <p:cNvSpPr txBox="1"/>
          <p:nvPr/>
        </p:nvSpPr>
        <p:spPr>
          <a:xfrm>
            <a:off x="3354620" y="0"/>
            <a:ext cx="91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4B1F8-680D-4720-81D9-3948A59DC6F2}"/>
              </a:ext>
            </a:extLst>
          </p:cNvPr>
          <p:cNvSpPr txBox="1"/>
          <p:nvPr/>
        </p:nvSpPr>
        <p:spPr>
          <a:xfrm>
            <a:off x="6149504" y="1406429"/>
            <a:ext cx="91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449E2-1F8F-4DAD-AA5D-6E29CD4E6D17}"/>
              </a:ext>
            </a:extLst>
          </p:cNvPr>
          <p:cNvSpPr txBox="1"/>
          <p:nvPr/>
        </p:nvSpPr>
        <p:spPr>
          <a:xfrm>
            <a:off x="6149504" y="4472840"/>
            <a:ext cx="91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076307-3C9C-432B-84BD-87245BE33E20}"/>
              </a:ext>
            </a:extLst>
          </p:cNvPr>
          <p:cNvSpPr txBox="1"/>
          <p:nvPr/>
        </p:nvSpPr>
        <p:spPr>
          <a:xfrm>
            <a:off x="3444404" y="6098279"/>
            <a:ext cx="91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F2DA8D-FADC-498C-945C-9079B808890B}"/>
              </a:ext>
            </a:extLst>
          </p:cNvPr>
          <p:cNvSpPr txBox="1"/>
          <p:nvPr/>
        </p:nvSpPr>
        <p:spPr>
          <a:xfrm>
            <a:off x="622015" y="4760794"/>
            <a:ext cx="91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24F61-4205-4287-80B7-98A905498D92}"/>
              </a:ext>
            </a:extLst>
          </p:cNvPr>
          <p:cNvSpPr txBox="1"/>
          <p:nvPr/>
        </p:nvSpPr>
        <p:spPr>
          <a:xfrm>
            <a:off x="7682672" y="1963063"/>
            <a:ext cx="42576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/>
              <a:t>__ 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DE16BF-1B5E-4454-A732-29C0925F46B6}"/>
              </a:ext>
            </a:extLst>
          </p:cNvPr>
          <p:cNvSpPr txBox="1"/>
          <p:nvPr/>
        </p:nvSpPr>
        <p:spPr>
          <a:xfrm>
            <a:off x="7682671" y="3557058"/>
            <a:ext cx="42576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/>
              <a:t>__ __ 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8CF162-C9A3-4CA5-8C80-697DED1B3B5A}"/>
              </a:ext>
            </a:extLst>
          </p:cNvPr>
          <p:cNvSpPr txBox="1"/>
          <p:nvPr/>
        </p:nvSpPr>
        <p:spPr>
          <a:xfrm>
            <a:off x="7934325" y="1822522"/>
            <a:ext cx="42576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/>
              <a:t>A  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D4BCC2-3672-4B54-AFEB-3EA414139AB2}"/>
              </a:ext>
            </a:extLst>
          </p:cNvPr>
          <p:cNvSpPr txBox="1"/>
          <p:nvPr/>
        </p:nvSpPr>
        <p:spPr>
          <a:xfrm>
            <a:off x="7892221" y="3557058"/>
            <a:ext cx="42576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/>
              <a:t>A  I  S</a:t>
            </a:r>
          </a:p>
        </p:txBody>
      </p:sp>
    </p:spTree>
    <p:extLst>
      <p:ext uri="{BB962C8B-B14F-4D97-AF65-F5344CB8AC3E}">
        <p14:creationId xmlns:p14="http://schemas.microsoft.com/office/powerpoint/2010/main" val="174586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chat or text mess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177B4AF2-664F-46AB-BA52-9E1C184004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6" y="2774023"/>
            <a:ext cx="5572338" cy="3239296"/>
          </a:xfrm>
          <a:prstGeom prst="rect">
            <a:avLst/>
          </a:prstGeom>
        </p:spPr>
      </p:pic>
      <p:pic>
        <p:nvPicPr>
          <p:cNvPr id="6" name="Picture 5" descr="LinkedIn logo">
            <a:hlinkClick r:id="rId4"/>
            <a:extLst>
              <a:ext uri="{FF2B5EF4-FFF2-40B4-BE49-F238E27FC236}">
                <a16:creationId xmlns:a16="http://schemas.microsoft.com/office/drawing/2014/main" id="{4363CBFE-EA18-4309-A434-7066693DA5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6" b="26626"/>
          <a:stretch/>
        </p:blipFill>
        <p:spPr>
          <a:xfrm>
            <a:off x="8762380" y="2424701"/>
            <a:ext cx="3030800" cy="944322"/>
          </a:xfrm>
          <a:prstGeom prst="rect">
            <a:avLst/>
          </a:prstGeom>
        </p:spPr>
      </p:pic>
      <p:pic>
        <p:nvPicPr>
          <p:cNvPr id="7" name="Picture 6" descr="Graphical user interface, websit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20ABDA4-58B7-465F-98BC-8828FE80ED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29" y="3516781"/>
            <a:ext cx="2687302" cy="2652850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92C80AD-44D1-4729-B712-E867238F76A7}"/>
              </a:ext>
            </a:extLst>
          </p:cNvPr>
          <p:cNvSpPr txBox="1">
            <a:spLocks/>
          </p:cNvSpPr>
          <p:nvPr/>
        </p:nvSpPr>
        <p:spPr>
          <a:xfrm>
            <a:off x="0" y="365203"/>
            <a:ext cx="12192000" cy="14635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How can we use our Holland Code </a:t>
            </a:r>
            <a:br>
              <a:rPr lang="en-US" sz="4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 expand our network?</a:t>
            </a: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ABAFCB85-3750-4A44-AD0C-6E207BAE8F51}"/>
              </a:ext>
            </a:extLst>
          </p:cNvPr>
          <p:cNvSpPr/>
          <p:nvPr/>
        </p:nvSpPr>
        <p:spPr>
          <a:xfrm>
            <a:off x="6687741" y="3845455"/>
            <a:ext cx="1183746" cy="1183746"/>
          </a:xfrm>
          <a:prstGeom prst="mathPlus">
            <a:avLst/>
          </a:prstGeom>
          <a:solidFill>
            <a:srgbClr val="055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480706" y="229652"/>
            <a:ext cx="4559473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0" dirty="0">
                <a:latin typeface="+mj-lt"/>
              </a:rPr>
              <a:t>Request to Connect Message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907" y="6087650"/>
            <a:ext cx="5628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linkClick r:id="rId3"/>
              </a:rPr>
              <a:t>LinkedIn Connection Request Templates</a:t>
            </a:r>
            <a:endParaRPr lang="en-US" sz="2000" b="1" dirty="0"/>
          </a:p>
        </p:txBody>
      </p:sp>
      <p:pic>
        <p:nvPicPr>
          <p:cNvPr id="5" name="Picture 4" descr="LinkedIn customize invitatio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0" y="1657385"/>
            <a:ext cx="4744272" cy="4152620"/>
          </a:xfrm>
          <a:prstGeom prst="rect">
            <a:avLst/>
          </a:prstGeom>
        </p:spPr>
      </p:pic>
      <p:pic>
        <p:nvPicPr>
          <p:cNvPr id="6" name="Picture 5" descr="LinkedIn message sampl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11" y="0"/>
            <a:ext cx="6038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926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3" y="2480415"/>
            <a:ext cx="5679090" cy="3441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37" y="2480415"/>
            <a:ext cx="6041851" cy="34417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9827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Ways to Reach Out to Alumni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663" y="1933466"/>
            <a:ext cx="567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linkClick r:id="rId5"/>
              </a:rPr>
              <a:t>Alumni Association Mentor Program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04437" y="1933466"/>
            <a:ext cx="567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linkClick r:id="rId6"/>
              </a:rPr>
              <a:t>Alumni feature on LinkedIn</a:t>
            </a:r>
            <a:endParaRPr lang="en-US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084C74-A0FC-40B4-9D3E-254F319CC8A8}"/>
              </a:ext>
            </a:extLst>
          </p:cNvPr>
          <p:cNvCxnSpPr/>
          <p:nvPr/>
        </p:nvCxnSpPr>
        <p:spPr>
          <a:xfrm>
            <a:off x="3328865" y="1216627"/>
            <a:ext cx="553427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4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37E53B-E6B6-4C91-B3B2-40D47135FDEE}"/>
              </a:ext>
            </a:extLst>
          </p:cNvPr>
          <p:cNvSpPr/>
          <p:nvPr/>
        </p:nvSpPr>
        <p:spPr>
          <a:xfrm>
            <a:off x="0" y="491994"/>
            <a:ext cx="12217778" cy="9610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A1B398E4-01ED-441F-819F-5FAB18F92E57}"/>
              </a:ext>
            </a:extLst>
          </p:cNvPr>
          <p:cNvSpPr txBox="1">
            <a:spLocks/>
          </p:cNvSpPr>
          <p:nvPr/>
        </p:nvSpPr>
        <p:spPr>
          <a:xfrm>
            <a:off x="1" y="655412"/>
            <a:ext cx="12191999" cy="8781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Action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5D04A-695A-4319-8CA0-5F7E9FB5FDA7}"/>
              </a:ext>
            </a:extLst>
          </p:cNvPr>
          <p:cNvSpPr txBox="1"/>
          <p:nvPr/>
        </p:nvSpPr>
        <p:spPr>
          <a:xfrm>
            <a:off x="881062" y="2105025"/>
            <a:ext cx="1042987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600" dirty="0"/>
              <a:t>Talk to someone in your existing Network </a:t>
            </a:r>
            <a:br>
              <a:rPr lang="en-US" sz="2800" dirty="0"/>
            </a:br>
            <a:r>
              <a:rPr lang="en-US" dirty="0"/>
              <a:t>(Cal State La &amp; local community)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600" dirty="0"/>
              <a:t>Learn about occupations that relate to your Holland Code on ONET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600" dirty="0"/>
              <a:t>Expand your network on Handshake and LinkedIn </a:t>
            </a:r>
            <a:br>
              <a:rPr lang="en-US" sz="2800" dirty="0"/>
            </a:br>
            <a:r>
              <a:rPr lang="en-US" dirty="0"/>
              <a:t>(send a message and connect)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600" dirty="0"/>
              <a:t>Request to do an informational interview with someone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600" dirty="0"/>
              <a:t>Join the Alumni Mentor Program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862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32247-CA03-499D-8D9F-DBB30360B7DC}"/>
              </a:ext>
            </a:extLst>
          </p:cNvPr>
          <p:cNvSpPr/>
          <p:nvPr/>
        </p:nvSpPr>
        <p:spPr>
          <a:xfrm>
            <a:off x="0" y="5059602"/>
            <a:ext cx="12217778" cy="180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Any Questions?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3CBD75B-9339-4A6E-8F5D-44E14592BB45}"/>
              </a:ext>
            </a:extLst>
          </p:cNvPr>
          <p:cNvSpPr txBox="1">
            <a:spLocks/>
          </p:cNvSpPr>
          <p:nvPr/>
        </p:nvSpPr>
        <p:spPr>
          <a:xfrm>
            <a:off x="25778" y="5491116"/>
            <a:ext cx="12192000" cy="7571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200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4" descr="Question mark against red wall">
            <a:extLst>
              <a:ext uri="{FF2B5EF4-FFF2-40B4-BE49-F238E27FC236}">
                <a16:creationId xmlns:a16="http://schemas.microsoft.com/office/drawing/2014/main" id="{9854C10D-1318-4C2B-A8F5-EC7C2144A1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8" y="79548"/>
            <a:ext cx="11345060" cy="467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449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8642" y="2206942"/>
            <a:ext cx="776782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/>
              <a:t>Review “My Professional Brand” Assignment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/>
              <a:t>Who is already in your network?</a:t>
            </a:r>
            <a:br>
              <a:rPr lang="en-US" sz="2400" dirty="0"/>
            </a:br>
            <a:endParaRPr lang="en-US" sz="24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/>
              <a:t>How can you expand your network?</a:t>
            </a:r>
            <a:br>
              <a:rPr lang="en-US" sz="2400" dirty="0"/>
            </a:br>
            <a:endParaRPr lang="en-US" sz="24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/>
              <a:t>Informational Interviewing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/>
              <a:t>Alumni Mentor Program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/>
              <a:t>Review Action Steps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65617" y="1734667"/>
            <a:ext cx="7267152" cy="0"/>
          </a:xfrm>
          <a:prstGeom prst="line">
            <a:avLst/>
          </a:prstGeom>
          <a:ln w="111125">
            <a:solidFill>
              <a:srgbClr val="3D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AEAB4-96F7-45B0-8F51-88AF734F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Text, application&#10;&#10;Description automatically generated">
            <a:extLst>
              <a:ext uri="{FF2B5EF4-FFF2-40B4-BE49-F238E27FC236}">
                <a16:creationId xmlns:a16="http://schemas.microsoft.com/office/drawing/2014/main" id="{DF2A22FF-C44D-49EC-8323-4663A8A22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40" y="0"/>
            <a:ext cx="531756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47637-AABC-468D-8AC9-F3EB65D19160}"/>
              </a:ext>
            </a:extLst>
          </p:cNvPr>
          <p:cNvSpPr txBox="1"/>
          <p:nvPr/>
        </p:nvSpPr>
        <p:spPr>
          <a:xfrm>
            <a:off x="323850" y="622012"/>
            <a:ext cx="6762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My “Professional Brand” </a:t>
            </a:r>
          </a:p>
          <a:p>
            <a:pPr algn="ctr"/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Review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69A35-5955-49D4-AE2D-D4397EDD4B58}"/>
              </a:ext>
            </a:extLst>
          </p:cNvPr>
          <p:cNvSpPr txBox="1"/>
          <p:nvPr/>
        </p:nvSpPr>
        <p:spPr>
          <a:xfrm>
            <a:off x="1046445" y="2985953"/>
            <a:ext cx="5317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/>
              <a:t>Expertise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/>
              <a:t>Contribution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/>
              <a:t>Uniqueness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5D5F78-A803-447F-982E-E73187881B77}"/>
              </a:ext>
            </a:extLst>
          </p:cNvPr>
          <p:cNvCxnSpPr>
            <a:cxnSpLocks/>
          </p:cNvCxnSpPr>
          <p:nvPr/>
        </p:nvCxnSpPr>
        <p:spPr>
          <a:xfrm>
            <a:off x="703545" y="2001367"/>
            <a:ext cx="6030630" cy="0"/>
          </a:xfrm>
          <a:prstGeom prst="line">
            <a:avLst/>
          </a:prstGeom>
          <a:ln w="111125">
            <a:solidFill>
              <a:srgbClr val="3D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2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picture containing clock&#10;&#10;Description automatically generated">
            <a:extLst>
              <a:ext uri="{FF2B5EF4-FFF2-40B4-BE49-F238E27FC236}">
                <a16:creationId xmlns:a16="http://schemas.microsoft.com/office/drawing/2014/main" id="{B17F7C8D-55EF-471F-BE30-27F9CBCCD1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4" r="15574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-9263"/>
            <a:ext cx="6094444" cy="6874626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8EB5231-D112-4251-BCA6-01AC96CC3071}"/>
              </a:ext>
            </a:extLst>
          </p:cNvPr>
          <p:cNvSpPr txBox="1">
            <a:spLocks/>
          </p:cNvSpPr>
          <p:nvPr/>
        </p:nvSpPr>
        <p:spPr>
          <a:xfrm>
            <a:off x="6733829" y="2550887"/>
            <a:ext cx="4937760" cy="17543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do you find challenging about networking?</a:t>
            </a:r>
          </a:p>
        </p:txBody>
      </p:sp>
    </p:spTree>
    <p:extLst>
      <p:ext uri="{BB962C8B-B14F-4D97-AF65-F5344CB8AC3E}">
        <p14:creationId xmlns:p14="http://schemas.microsoft.com/office/powerpoint/2010/main" val="340195705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1865126"/>
          </a:xfrm>
        </p:spPr>
        <p:txBody>
          <a:bodyPr/>
          <a:lstStyle/>
          <a:p>
            <a:r>
              <a:rPr lang="en-US" sz="3200" dirty="0"/>
              <a:t>The more contacts you have the better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354317" y="3493674"/>
            <a:ext cx="2506758" cy="1865126"/>
          </a:xfrm>
        </p:spPr>
        <p:txBody>
          <a:bodyPr/>
          <a:lstStyle/>
          <a:p>
            <a:r>
              <a:rPr lang="en-US" sz="3200" dirty="0"/>
              <a:t>You need to know your career plan to do it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786003" y="3507030"/>
            <a:ext cx="2604012" cy="1421928"/>
          </a:xfrm>
        </p:spPr>
        <p:txBody>
          <a:bodyPr/>
          <a:lstStyle/>
          <a:p>
            <a:r>
              <a:rPr lang="en-US" sz="3200" dirty="0"/>
              <a:t>Introverts are at a disadvantage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200979" y="3507030"/>
            <a:ext cx="2626193" cy="1421928"/>
          </a:xfrm>
        </p:spPr>
        <p:txBody>
          <a:bodyPr/>
          <a:lstStyle/>
          <a:p>
            <a:r>
              <a:rPr lang="en-US" sz="3200" dirty="0"/>
              <a:t>It should be done </a:t>
            </a:r>
            <a:br>
              <a:rPr lang="en-US" sz="3200" dirty="0"/>
            </a:br>
            <a:r>
              <a:rPr lang="en-US" sz="3200" dirty="0"/>
              <a:t>in-person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615956" y="3493674"/>
            <a:ext cx="2490050" cy="1865126"/>
          </a:xfrm>
        </p:spPr>
        <p:txBody>
          <a:bodyPr/>
          <a:lstStyle/>
          <a:p>
            <a:r>
              <a:rPr lang="en-US" sz="3200" dirty="0"/>
              <a:t>Networking only works when it gets you a job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646331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 Myths about Networking!</a:t>
            </a:r>
            <a:endParaRPr lang="en-US" sz="4000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>
          <a:effectLst>
            <a:softEdge rad="0"/>
          </a:effectLst>
        </p:spPr>
        <p:txBody>
          <a:bodyPr/>
          <a:lstStyle/>
          <a:p>
            <a:r>
              <a:rPr lang="en-US" dirty="0">
                <a:ln w="22225" cmpd="sng">
                  <a:noFill/>
                </a:ln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1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7928032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umbrella, outdoo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EBC0B94-AF6C-4AD3-B4B5-A0CD46F11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33" y="327245"/>
            <a:ext cx="9599417" cy="5013197"/>
          </a:xfrm>
          <a:prstGeom prst="rect">
            <a:avLst/>
          </a:prstGeom>
        </p:spPr>
      </p:pic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0A33BA4E-C871-488C-A57F-4E5122CD215E}"/>
              </a:ext>
            </a:extLst>
          </p:cNvPr>
          <p:cNvSpPr txBox="1">
            <a:spLocks/>
          </p:cNvSpPr>
          <p:nvPr/>
        </p:nvSpPr>
        <p:spPr>
          <a:xfrm>
            <a:off x="763783" y="5635717"/>
            <a:ext cx="10303673" cy="12003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Discussion: </a:t>
            </a:r>
            <a:br>
              <a:rPr lang="en-US" sz="28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did </a:t>
            </a:r>
            <a:r>
              <a:rPr lang="en-US" sz="28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Fedhii</a:t>
            </a:r>
            <a:r>
              <a:rPr lang="en-US" sz="28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do in order to network his way to a job?</a:t>
            </a:r>
          </a:p>
        </p:txBody>
      </p:sp>
    </p:spTree>
    <p:extLst>
      <p:ext uri="{BB962C8B-B14F-4D97-AF65-F5344CB8AC3E}">
        <p14:creationId xmlns:p14="http://schemas.microsoft.com/office/powerpoint/2010/main" val="244110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B75E18-C3E3-4A4E-9B8D-034C65EECCA6}"/>
              </a:ext>
            </a:extLst>
          </p:cNvPr>
          <p:cNvSpPr/>
          <p:nvPr/>
        </p:nvSpPr>
        <p:spPr>
          <a:xfrm>
            <a:off x="2312987" y="135995"/>
            <a:ext cx="9879013" cy="6586009"/>
          </a:xfrm>
          <a:prstGeom prst="rect">
            <a:avLst/>
          </a:prstGeom>
          <a:ln>
            <a:noFill/>
          </a:ln>
        </p:spPr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00EF890-8BE1-45D2-9E48-A382684EB020}"/>
              </a:ext>
            </a:extLst>
          </p:cNvPr>
          <p:cNvSpPr/>
          <p:nvPr/>
        </p:nvSpPr>
        <p:spPr>
          <a:xfrm>
            <a:off x="6615760" y="138212"/>
            <a:ext cx="1273466" cy="827753"/>
          </a:xfrm>
          <a:custGeom>
            <a:avLst/>
            <a:gdLst>
              <a:gd name="connsiteX0" fmla="*/ 0 w 1273466"/>
              <a:gd name="connsiteY0" fmla="*/ 137959 h 827753"/>
              <a:gd name="connsiteX1" fmla="*/ 137959 w 1273466"/>
              <a:gd name="connsiteY1" fmla="*/ 0 h 827753"/>
              <a:gd name="connsiteX2" fmla="*/ 1135507 w 1273466"/>
              <a:gd name="connsiteY2" fmla="*/ 0 h 827753"/>
              <a:gd name="connsiteX3" fmla="*/ 1273466 w 1273466"/>
              <a:gd name="connsiteY3" fmla="*/ 137959 h 827753"/>
              <a:gd name="connsiteX4" fmla="*/ 1273466 w 1273466"/>
              <a:gd name="connsiteY4" fmla="*/ 689794 h 827753"/>
              <a:gd name="connsiteX5" fmla="*/ 1135507 w 1273466"/>
              <a:gd name="connsiteY5" fmla="*/ 827753 h 827753"/>
              <a:gd name="connsiteX6" fmla="*/ 137959 w 1273466"/>
              <a:gd name="connsiteY6" fmla="*/ 827753 h 827753"/>
              <a:gd name="connsiteX7" fmla="*/ 0 w 1273466"/>
              <a:gd name="connsiteY7" fmla="*/ 689794 h 827753"/>
              <a:gd name="connsiteX8" fmla="*/ 0 w 1273466"/>
              <a:gd name="connsiteY8" fmla="*/ 137959 h 82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466" h="827753">
                <a:moveTo>
                  <a:pt x="0" y="137959"/>
                </a:moveTo>
                <a:cubicBezTo>
                  <a:pt x="0" y="61766"/>
                  <a:pt x="61766" y="0"/>
                  <a:pt x="137959" y="0"/>
                </a:cubicBezTo>
                <a:lnTo>
                  <a:pt x="1135507" y="0"/>
                </a:lnTo>
                <a:cubicBezTo>
                  <a:pt x="1211700" y="0"/>
                  <a:pt x="1273466" y="61766"/>
                  <a:pt x="1273466" y="137959"/>
                </a:cubicBezTo>
                <a:lnTo>
                  <a:pt x="1273466" y="689794"/>
                </a:lnTo>
                <a:cubicBezTo>
                  <a:pt x="1273466" y="765987"/>
                  <a:pt x="1211700" y="827753"/>
                  <a:pt x="1135507" y="827753"/>
                </a:cubicBezTo>
                <a:lnTo>
                  <a:pt x="137959" y="827753"/>
                </a:lnTo>
                <a:cubicBezTo>
                  <a:pt x="61766" y="827753"/>
                  <a:pt x="0" y="765987"/>
                  <a:pt x="0" y="689794"/>
                </a:cubicBezTo>
                <a:lnTo>
                  <a:pt x="0" y="1379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507" tIns="78507" rIns="78507" bIns="7850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/>
              <a:t>Utilized his network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41B4A3-7CD9-413A-B1BA-3B8062ECD02E}"/>
              </a:ext>
            </a:extLst>
          </p:cNvPr>
          <p:cNvSpPr/>
          <p:nvPr/>
        </p:nvSpPr>
        <p:spPr>
          <a:xfrm>
            <a:off x="4375583" y="552089"/>
            <a:ext cx="5753820" cy="57538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696354" y="119171"/>
                </a:moveTo>
                <a:arcTo wR="2876910" hR="2876910" stAng="17192939" swAng="682307"/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E739B1-517B-42DC-826A-77DCC589C1A2}"/>
              </a:ext>
            </a:extLst>
          </p:cNvPr>
          <p:cNvSpPr/>
          <p:nvPr/>
        </p:nvSpPr>
        <p:spPr>
          <a:xfrm>
            <a:off x="8650042" y="980840"/>
            <a:ext cx="1273466" cy="827753"/>
          </a:xfrm>
          <a:custGeom>
            <a:avLst/>
            <a:gdLst>
              <a:gd name="connsiteX0" fmla="*/ 0 w 1273466"/>
              <a:gd name="connsiteY0" fmla="*/ 137962 h 827753"/>
              <a:gd name="connsiteX1" fmla="*/ 137962 w 1273466"/>
              <a:gd name="connsiteY1" fmla="*/ 0 h 827753"/>
              <a:gd name="connsiteX2" fmla="*/ 1135504 w 1273466"/>
              <a:gd name="connsiteY2" fmla="*/ 0 h 827753"/>
              <a:gd name="connsiteX3" fmla="*/ 1273466 w 1273466"/>
              <a:gd name="connsiteY3" fmla="*/ 137962 h 827753"/>
              <a:gd name="connsiteX4" fmla="*/ 1273466 w 1273466"/>
              <a:gd name="connsiteY4" fmla="*/ 689791 h 827753"/>
              <a:gd name="connsiteX5" fmla="*/ 1135504 w 1273466"/>
              <a:gd name="connsiteY5" fmla="*/ 827753 h 827753"/>
              <a:gd name="connsiteX6" fmla="*/ 137962 w 1273466"/>
              <a:gd name="connsiteY6" fmla="*/ 827753 h 827753"/>
              <a:gd name="connsiteX7" fmla="*/ 0 w 1273466"/>
              <a:gd name="connsiteY7" fmla="*/ 689791 h 827753"/>
              <a:gd name="connsiteX8" fmla="*/ 0 w 1273466"/>
              <a:gd name="connsiteY8" fmla="*/ 137962 h 82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466" h="827753">
                <a:moveTo>
                  <a:pt x="0" y="137962"/>
                </a:moveTo>
                <a:cubicBezTo>
                  <a:pt x="0" y="61768"/>
                  <a:pt x="61768" y="0"/>
                  <a:pt x="137962" y="0"/>
                </a:cubicBezTo>
                <a:lnTo>
                  <a:pt x="1135504" y="0"/>
                </a:lnTo>
                <a:cubicBezTo>
                  <a:pt x="1211698" y="0"/>
                  <a:pt x="1273466" y="61768"/>
                  <a:pt x="1273466" y="137962"/>
                </a:cubicBezTo>
                <a:lnTo>
                  <a:pt x="1273466" y="689791"/>
                </a:lnTo>
                <a:cubicBezTo>
                  <a:pt x="1273466" y="765985"/>
                  <a:pt x="1211698" y="827753"/>
                  <a:pt x="1135504" y="827753"/>
                </a:cubicBezTo>
                <a:lnTo>
                  <a:pt x="137962" y="827753"/>
                </a:lnTo>
                <a:cubicBezTo>
                  <a:pt x="61768" y="827753"/>
                  <a:pt x="0" y="765985"/>
                  <a:pt x="0" y="689791"/>
                </a:cubicBezTo>
                <a:lnTo>
                  <a:pt x="0" y="137962"/>
                </a:lnTo>
                <a:close/>
              </a:path>
            </a:pathLst>
          </a:custGeom>
          <a:solidFill>
            <a:srgbClr val="FF86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1328707"/>
              <a:satOff val="0"/>
              <a:lumOff val="-42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508" tIns="78508" rIns="78508" bIns="7850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/>
              <a:t>Applied to internship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26EF482-E070-4438-AD75-65A648391192}"/>
              </a:ext>
            </a:extLst>
          </p:cNvPr>
          <p:cNvSpPr/>
          <p:nvPr/>
        </p:nvSpPr>
        <p:spPr>
          <a:xfrm>
            <a:off x="4375583" y="552089"/>
            <a:ext cx="5753820" cy="57538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390106" y="1476747"/>
                </a:moveTo>
                <a:arcTo wR="2876910" hR="2876910" stAng="19852605" swAng="941676"/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1328707"/>
              <a:satOff val="0"/>
              <a:lumOff val="-4230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DAC5128-DA54-4405-A02F-4D93E38E85F7}"/>
              </a:ext>
            </a:extLst>
          </p:cNvPr>
          <p:cNvSpPr/>
          <p:nvPr/>
        </p:nvSpPr>
        <p:spPr>
          <a:xfrm>
            <a:off x="9492670" y="3015122"/>
            <a:ext cx="1273466" cy="827753"/>
          </a:xfrm>
          <a:custGeom>
            <a:avLst/>
            <a:gdLst>
              <a:gd name="connsiteX0" fmla="*/ 0 w 1273466"/>
              <a:gd name="connsiteY0" fmla="*/ 137962 h 827753"/>
              <a:gd name="connsiteX1" fmla="*/ 137962 w 1273466"/>
              <a:gd name="connsiteY1" fmla="*/ 0 h 827753"/>
              <a:gd name="connsiteX2" fmla="*/ 1135504 w 1273466"/>
              <a:gd name="connsiteY2" fmla="*/ 0 h 827753"/>
              <a:gd name="connsiteX3" fmla="*/ 1273466 w 1273466"/>
              <a:gd name="connsiteY3" fmla="*/ 137962 h 827753"/>
              <a:gd name="connsiteX4" fmla="*/ 1273466 w 1273466"/>
              <a:gd name="connsiteY4" fmla="*/ 689791 h 827753"/>
              <a:gd name="connsiteX5" fmla="*/ 1135504 w 1273466"/>
              <a:gd name="connsiteY5" fmla="*/ 827753 h 827753"/>
              <a:gd name="connsiteX6" fmla="*/ 137962 w 1273466"/>
              <a:gd name="connsiteY6" fmla="*/ 827753 h 827753"/>
              <a:gd name="connsiteX7" fmla="*/ 0 w 1273466"/>
              <a:gd name="connsiteY7" fmla="*/ 689791 h 827753"/>
              <a:gd name="connsiteX8" fmla="*/ 0 w 1273466"/>
              <a:gd name="connsiteY8" fmla="*/ 137962 h 82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466" h="827753">
                <a:moveTo>
                  <a:pt x="0" y="137962"/>
                </a:moveTo>
                <a:cubicBezTo>
                  <a:pt x="0" y="61768"/>
                  <a:pt x="61768" y="0"/>
                  <a:pt x="137962" y="0"/>
                </a:cubicBezTo>
                <a:lnTo>
                  <a:pt x="1135504" y="0"/>
                </a:lnTo>
                <a:cubicBezTo>
                  <a:pt x="1211698" y="0"/>
                  <a:pt x="1273466" y="61768"/>
                  <a:pt x="1273466" y="137962"/>
                </a:cubicBezTo>
                <a:lnTo>
                  <a:pt x="1273466" y="689791"/>
                </a:lnTo>
                <a:cubicBezTo>
                  <a:pt x="1273466" y="765985"/>
                  <a:pt x="1211698" y="827753"/>
                  <a:pt x="1135504" y="827753"/>
                </a:cubicBezTo>
                <a:lnTo>
                  <a:pt x="137962" y="827753"/>
                </a:lnTo>
                <a:cubicBezTo>
                  <a:pt x="61768" y="827753"/>
                  <a:pt x="0" y="765985"/>
                  <a:pt x="0" y="689791"/>
                </a:cubicBezTo>
                <a:lnTo>
                  <a:pt x="0" y="137962"/>
                </a:lnTo>
                <a:close/>
              </a:path>
            </a:pathLst>
          </a:custGeom>
          <a:solidFill>
            <a:srgbClr val="B7472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2657415"/>
              <a:satOff val="0"/>
              <a:lumOff val="-84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508" tIns="78508" rIns="78508" bIns="7850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/>
              <a:t>Began expanding network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0C073FD-C62F-438B-B166-48C742D85016}"/>
              </a:ext>
            </a:extLst>
          </p:cNvPr>
          <p:cNvSpPr/>
          <p:nvPr/>
        </p:nvSpPr>
        <p:spPr>
          <a:xfrm>
            <a:off x="4375583" y="552089"/>
            <a:ext cx="5753820" cy="57538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675165" y="3545026"/>
                </a:moveTo>
                <a:arcTo wR="2876910" hR="2876910" stAng="805719" swAng="941676"/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2657415"/>
              <a:satOff val="0"/>
              <a:lumOff val="-8459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1BAFB3D-C810-4621-97B1-29A8BE3E9BDF}"/>
              </a:ext>
            </a:extLst>
          </p:cNvPr>
          <p:cNvSpPr/>
          <p:nvPr/>
        </p:nvSpPr>
        <p:spPr>
          <a:xfrm>
            <a:off x="8650042" y="5049405"/>
            <a:ext cx="1273466" cy="827753"/>
          </a:xfrm>
          <a:custGeom>
            <a:avLst/>
            <a:gdLst>
              <a:gd name="connsiteX0" fmla="*/ 0 w 1273466"/>
              <a:gd name="connsiteY0" fmla="*/ 137962 h 827753"/>
              <a:gd name="connsiteX1" fmla="*/ 137962 w 1273466"/>
              <a:gd name="connsiteY1" fmla="*/ 0 h 827753"/>
              <a:gd name="connsiteX2" fmla="*/ 1135504 w 1273466"/>
              <a:gd name="connsiteY2" fmla="*/ 0 h 827753"/>
              <a:gd name="connsiteX3" fmla="*/ 1273466 w 1273466"/>
              <a:gd name="connsiteY3" fmla="*/ 137962 h 827753"/>
              <a:gd name="connsiteX4" fmla="*/ 1273466 w 1273466"/>
              <a:gd name="connsiteY4" fmla="*/ 689791 h 827753"/>
              <a:gd name="connsiteX5" fmla="*/ 1135504 w 1273466"/>
              <a:gd name="connsiteY5" fmla="*/ 827753 h 827753"/>
              <a:gd name="connsiteX6" fmla="*/ 137962 w 1273466"/>
              <a:gd name="connsiteY6" fmla="*/ 827753 h 827753"/>
              <a:gd name="connsiteX7" fmla="*/ 0 w 1273466"/>
              <a:gd name="connsiteY7" fmla="*/ 689791 h 827753"/>
              <a:gd name="connsiteX8" fmla="*/ 0 w 1273466"/>
              <a:gd name="connsiteY8" fmla="*/ 137962 h 82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466" h="827753">
                <a:moveTo>
                  <a:pt x="0" y="137962"/>
                </a:moveTo>
                <a:cubicBezTo>
                  <a:pt x="0" y="61768"/>
                  <a:pt x="61768" y="0"/>
                  <a:pt x="137962" y="0"/>
                </a:cubicBezTo>
                <a:lnTo>
                  <a:pt x="1135504" y="0"/>
                </a:lnTo>
                <a:cubicBezTo>
                  <a:pt x="1211698" y="0"/>
                  <a:pt x="1273466" y="61768"/>
                  <a:pt x="1273466" y="137962"/>
                </a:cubicBezTo>
                <a:lnTo>
                  <a:pt x="1273466" y="689791"/>
                </a:lnTo>
                <a:cubicBezTo>
                  <a:pt x="1273466" y="765985"/>
                  <a:pt x="1211698" y="827753"/>
                  <a:pt x="1135504" y="827753"/>
                </a:cubicBezTo>
                <a:lnTo>
                  <a:pt x="137962" y="827753"/>
                </a:lnTo>
                <a:cubicBezTo>
                  <a:pt x="61768" y="827753"/>
                  <a:pt x="0" y="765985"/>
                  <a:pt x="0" y="689791"/>
                </a:cubicBezTo>
                <a:lnTo>
                  <a:pt x="0" y="137962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3986122"/>
              <a:satOff val="0"/>
              <a:lumOff val="-126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508" tIns="78508" rIns="78508" bIns="7850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/>
              <a:t>Started using LinkedIn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F531AE-1208-4A63-9AA0-DC852F75D65F}"/>
              </a:ext>
            </a:extLst>
          </p:cNvPr>
          <p:cNvSpPr/>
          <p:nvPr/>
        </p:nvSpPr>
        <p:spPr>
          <a:xfrm>
            <a:off x="4375583" y="552089"/>
            <a:ext cx="5753820" cy="57538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224023" y="5418936"/>
                </a:moveTo>
                <a:arcTo wR="2876910" hR="2876910" stAng="3724754" swAng="682307"/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3986122"/>
              <a:satOff val="0"/>
              <a:lumOff val="-12689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65534BD-43F7-4934-B689-5BEF9FFF671B}"/>
              </a:ext>
            </a:extLst>
          </p:cNvPr>
          <p:cNvSpPr/>
          <p:nvPr/>
        </p:nvSpPr>
        <p:spPr>
          <a:xfrm>
            <a:off x="6615760" y="5892032"/>
            <a:ext cx="1273466" cy="827753"/>
          </a:xfrm>
          <a:custGeom>
            <a:avLst/>
            <a:gdLst>
              <a:gd name="connsiteX0" fmla="*/ 0 w 1273466"/>
              <a:gd name="connsiteY0" fmla="*/ 137962 h 827753"/>
              <a:gd name="connsiteX1" fmla="*/ 137962 w 1273466"/>
              <a:gd name="connsiteY1" fmla="*/ 0 h 827753"/>
              <a:gd name="connsiteX2" fmla="*/ 1135504 w 1273466"/>
              <a:gd name="connsiteY2" fmla="*/ 0 h 827753"/>
              <a:gd name="connsiteX3" fmla="*/ 1273466 w 1273466"/>
              <a:gd name="connsiteY3" fmla="*/ 137962 h 827753"/>
              <a:gd name="connsiteX4" fmla="*/ 1273466 w 1273466"/>
              <a:gd name="connsiteY4" fmla="*/ 689791 h 827753"/>
              <a:gd name="connsiteX5" fmla="*/ 1135504 w 1273466"/>
              <a:gd name="connsiteY5" fmla="*/ 827753 h 827753"/>
              <a:gd name="connsiteX6" fmla="*/ 137962 w 1273466"/>
              <a:gd name="connsiteY6" fmla="*/ 827753 h 827753"/>
              <a:gd name="connsiteX7" fmla="*/ 0 w 1273466"/>
              <a:gd name="connsiteY7" fmla="*/ 689791 h 827753"/>
              <a:gd name="connsiteX8" fmla="*/ 0 w 1273466"/>
              <a:gd name="connsiteY8" fmla="*/ 137962 h 82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466" h="827753">
                <a:moveTo>
                  <a:pt x="0" y="137962"/>
                </a:moveTo>
                <a:cubicBezTo>
                  <a:pt x="0" y="61768"/>
                  <a:pt x="61768" y="0"/>
                  <a:pt x="137962" y="0"/>
                </a:cubicBezTo>
                <a:lnTo>
                  <a:pt x="1135504" y="0"/>
                </a:lnTo>
                <a:cubicBezTo>
                  <a:pt x="1211698" y="0"/>
                  <a:pt x="1273466" y="61768"/>
                  <a:pt x="1273466" y="137962"/>
                </a:cubicBezTo>
                <a:lnTo>
                  <a:pt x="1273466" y="689791"/>
                </a:lnTo>
                <a:cubicBezTo>
                  <a:pt x="1273466" y="765985"/>
                  <a:pt x="1211698" y="827753"/>
                  <a:pt x="1135504" y="827753"/>
                </a:cubicBezTo>
                <a:lnTo>
                  <a:pt x="137962" y="827753"/>
                </a:lnTo>
                <a:cubicBezTo>
                  <a:pt x="61768" y="827753"/>
                  <a:pt x="0" y="765985"/>
                  <a:pt x="0" y="689791"/>
                </a:cubicBezTo>
                <a:lnTo>
                  <a:pt x="0" y="1379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314829"/>
              <a:satOff val="0"/>
              <a:lumOff val="-16919"/>
              <a:alphaOff val="0"/>
            </a:schemeClr>
          </a:fillRef>
          <a:effectRef idx="0">
            <a:schemeClr val="accent4">
              <a:hueOff val="5314829"/>
              <a:satOff val="0"/>
              <a:lumOff val="-169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508" tIns="78508" rIns="78508" bIns="7850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/>
              <a:t>Connected with People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25C65-C065-4664-9EEB-B5EEC9EF2FE3}"/>
              </a:ext>
            </a:extLst>
          </p:cNvPr>
          <p:cNvSpPr/>
          <p:nvPr/>
        </p:nvSpPr>
        <p:spPr>
          <a:xfrm>
            <a:off x="4375583" y="552089"/>
            <a:ext cx="5753820" cy="57538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57465" y="5634648"/>
                </a:moveTo>
                <a:arcTo wR="2876910" hR="2876910" stAng="6392939" swAng="682307"/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5314829"/>
              <a:satOff val="0"/>
              <a:lumOff val="-16919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7506843-9496-4B96-A5E4-930DD868A6D6}"/>
              </a:ext>
            </a:extLst>
          </p:cNvPr>
          <p:cNvSpPr/>
          <p:nvPr/>
        </p:nvSpPr>
        <p:spPr>
          <a:xfrm>
            <a:off x="4581477" y="5049405"/>
            <a:ext cx="1273466" cy="827753"/>
          </a:xfrm>
          <a:custGeom>
            <a:avLst/>
            <a:gdLst>
              <a:gd name="connsiteX0" fmla="*/ 0 w 1273466"/>
              <a:gd name="connsiteY0" fmla="*/ 137962 h 827753"/>
              <a:gd name="connsiteX1" fmla="*/ 137962 w 1273466"/>
              <a:gd name="connsiteY1" fmla="*/ 0 h 827753"/>
              <a:gd name="connsiteX2" fmla="*/ 1135504 w 1273466"/>
              <a:gd name="connsiteY2" fmla="*/ 0 h 827753"/>
              <a:gd name="connsiteX3" fmla="*/ 1273466 w 1273466"/>
              <a:gd name="connsiteY3" fmla="*/ 137962 h 827753"/>
              <a:gd name="connsiteX4" fmla="*/ 1273466 w 1273466"/>
              <a:gd name="connsiteY4" fmla="*/ 689791 h 827753"/>
              <a:gd name="connsiteX5" fmla="*/ 1135504 w 1273466"/>
              <a:gd name="connsiteY5" fmla="*/ 827753 h 827753"/>
              <a:gd name="connsiteX6" fmla="*/ 137962 w 1273466"/>
              <a:gd name="connsiteY6" fmla="*/ 827753 h 827753"/>
              <a:gd name="connsiteX7" fmla="*/ 0 w 1273466"/>
              <a:gd name="connsiteY7" fmla="*/ 689791 h 827753"/>
              <a:gd name="connsiteX8" fmla="*/ 0 w 1273466"/>
              <a:gd name="connsiteY8" fmla="*/ 137962 h 82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466" h="827753">
                <a:moveTo>
                  <a:pt x="0" y="137962"/>
                </a:moveTo>
                <a:cubicBezTo>
                  <a:pt x="0" y="61768"/>
                  <a:pt x="61768" y="0"/>
                  <a:pt x="137962" y="0"/>
                </a:cubicBezTo>
                <a:lnTo>
                  <a:pt x="1135504" y="0"/>
                </a:lnTo>
                <a:cubicBezTo>
                  <a:pt x="1211698" y="0"/>
                  <a:pt x="1273466" y="61768"/>
                  <a:pt x="1273466" y="137962"/>
                </a:cubicBezTo>
                <a:lnTo>
                  <a:pt x="1273466" y="689791"/>
                </a:lnTo>
                <a:cubicBezTo>
                  <a:pt x="1273466" y="765985"/>
                  <a:pt x="1211698" y="827753"/>
                  <a:pt x="1135504" y="827753"/>
                </a:cubicBezTo>
                <a:lnTo>
                  <a:pt x="137962" y="827753"/>
                </a:lnTo>
                <a:cubicBezTo>
                  <a:pt x="61768" y="827753"/>
                  <a:pt x="0" y="765985"/>
                  <a:pt x="0" y="689791"/>
                </a:cubicBezTo>
                <a:lnTo>
                  <a:pt x="0" y="1379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643537"/>
              <a:satOff val="0"/>
              <a:lumOff val="-21149"/>
              <a:alphaOff val="0"/>
            </a:schemeClr>
          </a:fillRef>
          <a:effectRef idx="0">
            <a:schemeClr val="accent4">
              <a:hueOff val="6643537"/>
              <a:satOff val="0"/>
              <a:lumOff val="-211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508" tIns="78508" rIns="78508" bIns="7850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/>
              <a:t>Learned about various industries and jobs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B6548A-9816-4B7A-8638-F07312718788}"/>
              </a:ext>
            </a:extLst>
          </p:cNvPr>
          <p:cNvSpPr/>
          <p:nvPr/>
        </p:nvSpPr>
        <p:spPr>
          <a:xfrm>
            <a:off x="4375583" y="552089"/>
            <a:ext cx="5753820" cy="57538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63713" y="4277072"/>
                </a:moveTo>
                <a:arcTo wR="2876910" hR="2876910" stAng="9052605" swAng="941676"/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6643537"/>
              <a:satOff val="0"/>
              <a:lumOff val="-21149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48FA0AB-CD45-471E-B950-0F707DA38F33}"/>
              </a:ext>
            </a:extLst>
          </p:cNvPr>
          <p:cNvSpPr/>
          <p:nvPr/>
        </p:nvSpPr>
        <p:spPr>
          <a:xfrm>
            <a:off x="3738850" y="3015122"/>
            <a:ext cx="1273466" cy="827753"/>
          </a:xfrm>
          <a:custGeom>
            <a:avLst/>
            <a:gdLst>
              <a:gd name="connsiteX0" fmla="*/ 0 w 1273466"/>
              <a:gd name="connsiteY0" fmla="*/ 137962 h 827753"/>
              <a:gd name="connsiteX1" fmla="*/ 137962 w 1273466"/>
              <a:gd name="connsiteY1" fmla="*/ 0 h 827753"/>
              <a:gd name="connsiteX2" fmla="*/ 1135504 w 1273466"/>
              <a:gd name="connsiteY2" fmla="*/ 0 h 827753"/>
              <a:gd name="connsiteX3" fmla="*/ 1273466 w 1273466"/>
              <a:gd name="connsiteY3" fmla="*/ 137962 h 827753"/>
              <a:gd name="connsiteX4" fmla="*/ 1273466 w 1273466"/>
              <a:gd name="connsiteY4" fmla="*/ 689791 h 827753"/>
              <a:gd name="connsiteX5" fmla="*/ 1135504 w 1273466"/>
              <a:gd name="connsiteY5" fmla="*/ 827753 h 827753"/>
              <a:gd name="connsiteX6" fmla="*/ 137962 w 1273466"/>
              <a:gd name="connsiteY6" fmla="*/ 827753 h 827753"/>
              <a:gd name="connsiteX7" fmla="*/ 0 w 1273466"/>
              <a:gd name="connsiteY7" fmla="*/ 689791 h 827753"/>
              <a:gd name="connsiteX8" fmla="*/ 0 w 1273466"/>
              <a:gd name="connsiteY8" fmla="*/ 137962 h 82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466" h="827753">
                <a:moveTo>
                  <a:pt x="0" y="137962"/>
                </a:moveTo>
                <a:cubicBezTo>
                  <a:pt x="0" y="61768"/>
                  <a:pt x="61768" y="0"/>
                  <a:pt x="137962" y="0"/>
                </a:cubicBezTo>
                <a:lnTo>
                  <a:pt x="1135504" y="0"/>
                </a:lnTo>
                <a:cubicBezTo>
                  <a:pt x="1211698" y="0"/>
                  <a:pt x="1273466" y="61768"/>
                  <a:pt x="1273466" y="137962"/>
                </a:cubicBezTo>
                <a:lnTo>
                  <a:pt x="1273466" y="689791"/>
                </a:lnTo>
                <a:cubicBezTo>
                  <a:pt x="1273466" y="765985"/>
                  <a:pt x="1211698" y="827753"/>
                  <a:pt x="1135504" y="827753"/>
                </a:cubicBezTo>
                <a:lnTo>
                  <a:pt x="137962" y="827753"/>
                </a:lnTo>
                <a:cubicBezTo>
                  <a:pt x="61768" y="827753"/>
                  <a:pt x="0" y="765985"/>
                  <a:pt x="0" y="689791"/>
                </a:cubicBezTo>
                <a:lnTo>
                  <a:pt x="0" y="1379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972244"/>
              <a:satOff val="0"/>
              <a:lumOff val="-25378"/>
              <a:alphaOff val="0"/>
            </a:schemeClr>
          </a:fillRef>
          <a:effectRef idx="0">
            <a:schemeClr val="accent4">
              <a:hueOff val="7972244"/>
              <a:satOff val="0"/>
              <a:lumOff val="-253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508" tIns="78508" rIns="78508" bIns="7850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/>
              <a:t>Found Alumni Mentors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C62F47A-AD42-4328-A737-CEC17BE3D064}"/>
              </a:ext>
            </a:extLst>
          </p:cNvPr>
          <p:cNvSpPr/>
          <p:nvPr/>
        </p:nvSpPr>
        <p:spPr>
          <a:xfrm>
            <a:off x="4375583" y="552089"/>
            <a:ext cx="5753820" cy="57538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8654" y="2208793"/>
                </a:moveTo>
                <a:arcTo wR="2876910" hR="2876910" stAng="11605719" swAng="941676"/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7972244"/>
              <a:satOff val="0"/>
              <a:lumOff val="-25378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49814DF-13FA-4BD8-B7C6-35C9811F1C28}"/>
              </a:ext>
            </a:extLst>
          </p:cNvPr>
          <p:cNvSpPr/>
          <p:nvPr/>
        </p:nvSpPr>
        <p:spPr>
          <a:xfrm>
            <a:off x="4581477" y="980840"/>
            <a:ext cx="1273466" cy="827753"/>
          </a:xfrm>
          <a:custGeom>
            <a:avLst/>
            <a:gdLst>
              <a:gd name="connsiteX0" fmla="*/ 0 w 1273466"/>
              <a:gd name="connsiteY0" fmla="*/ 137962 h 827753"/>
              <a:gd name="connsiteX1" fmla="*/ 137962 w 1273466"/>
              <a:gd name="connsiteY1" fmla="*/ 0 h 827753"/>
              <a:gd name="connsiteX2" fmla="*/ 1135504 w 1273466"/>
              <a:gd name="connsiteY2" fmla="*/ 0 h 827753"/>
              <a:gd name="connsiteX3" fmla="*/ 1273466 w 1273466"/>
              <a:gd name="connsiteY3" fmla="*/ 137962 h 827753"/>
              <a:gd name="connsiteX4" fmla="*/ 1273466 w 1273466"/>
              <a:gd name="connsiteY4" fmla="*/ 689791 h 827753"/>
              <a:gd name="connsiteX5" fmla="*/ 1135504 w 1273466"/>
              <a:gd name="connsiteY5" fmla="*/ 827753 h 827753"/>
              <a:gd name="connsiteX6" fmla="*/ 137962 w 1273466"/>
              <a:gd name="connsiteY6" fmla="*/ 827753 h 827753"/>
              <a:gd name="connsiteX7" fmla="*/ 0 w 1273466"/>
              <a:gd name="connsiteY7" fmla="*/ 689791 h 827753"/>
              <a:gd name="connsiteX8" fmla="*/ 0 w 1273466"/>
              <a:gd name="connsiteY8" fmla="*/ 137962 h 82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466" h="827753">
                <a:moveTo>
                  <a:pt x="0" y="137962"/>
                </a:moveTo>
                <a:cubicBezTo>
                  <a:pt x="0" y="61768"/>
                  <a:pt x="61768" y="0"/>
                  <a:pt x="137962" y="0"/>
                </a:cubicBezTo>
                <a:lnTo>
                  <a:pt x="1135504" y="0"/>
                </a:lnTo>
                <a:cubicBezTo>
                  <a:pt x="1211698" y="0"/>
                  <a:pt x="1273466" y="61768"/>
                  <a:pt x="1273466" y="137962"/>
                </a:cubicBezTo>
                <a:lnTo>
                  <a:pt x="1273466" y="689791"/>
                </a:lnTo>
                <a:cubicBezTo>
                  <a:pt x="1273466" y="765985"/>
                  <a:pt x="1211698" y="827753"/>
                  <a:pt x="1135504" y="827753"/>
                </a:cubicBezTo>
                <a:lnTo>
                  <a:pt x="137962" y="827753"/>
                </a:lnTo>
                <a:cubicBezTo>
                  <a:pt x="61768" y="827753"/>
                  <a:pt x="0" y="765985"/>
                  <a:pt x="0" y="689791"/>
                </a:cubicBezTo>
                <a:lnTo>
                  <a:pt x="0" y="1379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300951"/>
              <a:satOff val="0"/>
              <a:lumOff val="-29608"/>
              <a:alphaOff val="0"/>
            </a:schemeClr>
          </a:fillRef>
          <a:effectRef idx="0">
            <a:schemeClr val="accent4">
              <a:hueOff val="9300951"/>
              <a:satOff val="0"/>
              <a:lumOff val="-2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508" tIns="78508" rIns="78508" bIns="7850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/>
              <a:t>Reflected and Focused on his Passions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09B6C30-B9A5-4B2B-894D-41BEFB526957}"/>
              </a:ext>
            </a:extLst>
          </p:cNvPr>
          <p:cNvSpPr/>
          <p:nvPr/>
        </p:nvSpPr>
        <p:spPr>
          <a:xfrm>
            <a:off x="4375583" y="552089"/>
            <a:ext cx="5753820" cy="57538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529796" y="334883"/>
                </a:moveTo>
                <a:arcTo wR="2876910" hR="2876910" stAng="14524754" swAng="682307"/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9300951"/>
              <a:satOff val="0"/>
              <a:lumOff val="-29608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3" descr="A picture containing text, sign, umbrella, outdoor&#10;&#10;Description automatically generated">
            <a:extLst>
              <a:ext uri="{FF2B5EF4-FFF2-40B4-BE49-F238E27FC236}">
                <a16:creationId xmlns:a16="http://schemas.microsoft.com/office/drawing/2014/main" id="{DBFE051A-B000-4423-A0CD-44221E1E5F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9" y="2562391"/>
            <a:ext cx="3318816" cy="1733218"/>
          </a:xfrm>
          <a:prstGeom prst="rect">
            <a:avLst/>
          </a:prstGeom>
        </p:spPr>
      </p:pic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14C77924-1A9A-4BFD-8CF2-1E91EF420E39}"/>
              </a:ext>
            </a:extLst>
          </p:cNvPr>
          <p:cNvSpPr txBox="1">
            <a:spLocks/>
          </p:cNvSpPr>
          <p:nvPr/>
        </p:nvSpPr>
        <p:spPr>
          <a:xfrm>
            <a:off x="323504" y="227560"/>
            <a:ext cx="4937760" cy="27537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Fedhii’s</a:t>
            </a:r>
            <a:r>
              <a:rPr lang="en-US" sz="4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Networking Journey…</a:t>
            </a:r>
          </a:p>
        </p:txBody>
      </p:sp>
    </p:spTree>
    <p:extLst>
      <p:ext uri="{BB962C8B-B14F-4D97-AF65-F5344CB8AC3E}">
        <p14:creationId xmlns:p14="http://schemas.microsoft.com/office/powerpoint/2010/main" val="277819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730653" y="2180518"/>
            <a:ext cx="4937760" cy="2723823"/>
          </a:xfrm>
        </p:spPr>
        <p:txBody>
          <a:bodyPr/>
          <a:lstStyle/>
          <a:p>
            <a:r>
              <a:rPr lang="en-US" sz="38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If you were to do some networking this week, who would you reach out to?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6345E8-D846-4948-834E-7E1C9D8F8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1" y="754698"/>
            <a:ext cx="5420639" cy="534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15131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74" y="10851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You already have huge network!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986" y="1325317"/>
            <a:ext cx="243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Friends &amp; Family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0519" y="1968384"/>
            <a:ext cx="212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Faculty &amp; Staff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0905" y="4028586"/>
            <a:ext cx="216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Alumni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2012" y="1968384"/>
            <a:ext cx="245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Employers</a:t>
            </a:r>
          </a:p>
        </p:txBody>
      </p:sp>
      <p:cxnSp>
        <p:nvCxnSpPr>
          <p:cNvPr id="20" name="Elbow Connector 19"/>
          <p:cNvCxnSpPr>
            <a:cxnSpLocks/>
            <a:endCxn id="12" idx="1"/>
          </p:cNvCxnSpPr>
          <p:nvPr/>
        </p:nvCxnSpPr>
        <p:spPr>
          <a:xfrm>
            <a:off x="2764217" y="2733458"/>
            <a:ext cx="1021001" cy="659509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cxnSpLocks/>
          </p:cNvCxnSpPr>
          <p:nvPr/>
        </p:nvCxnSpPr>
        <p:spPr>
          <a:xfrm flipV="1">
            <a:off x="5766003" y="5688202"/>
            <a:ext cx="1598585" cy="644267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5373384" y="3771148"/>
            <a:ext cx="11451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cxnSpLocks/>
            <a:stCxn id="17" idx="2"/>
          </p:cNvCxnSpPr>
          <p:nvPr/>
        </p:nvCxnSpPr>
        <p:spPr>
          <a:xfrm rot="5400000">
            <a:off x="9214825" y="4607473"/>
            <a:ext cx="1638197" cy="833914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cxnSpLocks/>
          </p:cNvCxnSpPr>
          <p:nvPr/>
        </p:nvCxnSpPr>
        <p:spPr>
          <a:xfrm rot="16200000" flipV="1">
            <a:off x="7764667" y="2356873"/>
            <a:ext cx="1191866" cy="639054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450317" y="5833240"/>
            <a:ext cx="11771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215EDF2-3AE8-4C3B-A382-9C0756166414}"/>
              </a:ext>
            </a:extLst>
          </p:cNvPr>
          <p:cNvSpPr txBox="1"/>
          <p:nvPr/>
        </p:nvSpPr>
        <p:spPr>
          <a:xfrm>
            <a:off x="6064113" y="1166033"/>
            <a:ext cx="238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 Organizations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1BA9FC-C251-4E1C-87F6-0C339F991581}"/>
              </a:ext>
            </a:extLst>
          </p:cNvPr>
          <p:cNvSpPr txBox="1"/>
          <p:nvPr/>
        </p:nvSpPr>
        <p:spPr>
          <a:xfrm>
            <a:off x="1933816" y="4535791"/>
            <a:ext cx="23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Local Community</a:t>
            </a:r>
          </a:p>
        </p:txBody>
      </p:sp>
      <p:cxnSp>
        <p:nvCxnSpPr>
          <p:cNvPr id="28" name="Elbow Connector 38">
            <a:extLst>
              <a:ext uri="{FF2B5EF4-FFF2-40B4-BE49-F238E27FC236}">
                <a16:creationId xmlns:a16="http://schemas.microsoft.com/office/drawing/2014/main" id="{EC501BD8-293C-44D1-9A79-97971EBE1CAF}"/>
              </a:ext>
            </a:extLst>
          </p:cNvPr>
          <p:cNvCxnSpPr>
            <a:cxnSpLocks/>
          </p:cNvCxnSpPr>
          <p:nvPr/>
        </p:nvCxnSpPr>
        <p:spPr>
          <a:xfrm rot="16200000" flipV="1">
            <a:off x="8353087" y="3022922"/>
            <a:ext cx="1387392" cy="743891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8">
            <a:extLst>
              <a:ext uri="{FF2B5EF4-FFF2-40B4-BE49-F238E27FC236}">
                <a16:creationId xmlns:a16="http://schemas.microsoft.com/office/drawing/2014/main" id="{C4F000E5-ADFB-4965-8269-6D5709DD5447}"/>
              </a:ext>
            </a:extLst>
          </p:cNvPr>
          <p:cNvCxnSpPr>
            <a:cxnSpLocks/>
          </p:cNvCxnSpPr>
          <p:nvPr/>
        </p:nvCxnSpPr>
        <p:spPr>
          <a:xfrm rot="16200000" flipV="1">
            <a:off x="5025038" y="5596534"/>
            <a:ext cx="972297" cy="521326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E4BCB7-9D0F-4030-9311-0571870716D1}"/>
              </a:ext>
            </a:extLst>
          </p:cNvPr>
          <p:cNvCxnSpPr>
            <a:cxnSpLocks/>
          </p:cNvCxnSpPr>
          <p:nvPr/>
        </p:nvCxnSpPr>
        <p:spPr>
          <a:xfrm>
            <a:off x="4105376" y="5371048"/>
            <a:ext cx="11451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8">
            <a:extLst>
              <a:ext uri="{FF2B5EF4-FFF2-40B4-BE49-F238E27FC236}">
                <a16:creationId xmlns:a16="http://schemas.microsoft.com/office/drawing/2014/main" id="{C16B01B1-A37E-496B-8779-B7A994CE435D}"/>
              </a:ext>
            </a:extLst>
          </p:cNvPr>
          <p:cNvCxnSpPr>
            <a:cxnSpLocks/>
          </p:cNvCxnSpPr>
          <p:nvPr/>
        </p:nvCxnSpPr>
        <p:spPr>
          <a:xfrm rot="16200000" flipV="1">
            <a:off x="286362" y="3616963"/>
            <a:ext cx="810499" cy="434572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8">
            <a:extLst>
              <a:ext uri="{FF2B5EF4-FFF2-40B4-BE49-F238E27FC236}">
                <a16:creationId xmlns:a16="http://schemas.microsoft.com/office/drawing/2014/main" id="{D69EF406-95E2-4909-B760-F61CDBD28E59}"/>
              </a:ext>
            </a:extLst>
          </p:cNvPr>
          <p:cNvCxnSpPr>
            <a:cxnSpLocks/>
          </p:cNvCxnSpPr>
          <p:nvPr/>
        </p:nvCxnSpPr>
        <p:spPr>
          <a:xfrm rot="16200000" flipV="1">
            <a:off x="624660" y="4489569"/>
            <a:ext cx="1225637" cy="657160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9C766F5-FF33-4EDD-9E63-6A7BD28E9D8D}"/>
              </a:ext>
            </a:extLst>
          </p:cNvPr>
          <p:cNvCxnSpPr>
            <a:cxnSpLocks/>
          </p:cNvCxnSpPr>
          <p:nvPr/>
        </p:nvCxnSpPr>
        <p:spPr>
          <a:xfrm>
            <a:off x="1555785" y="5430968"/>
            <a:ext cx="11451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3919C4D-8331-4147-8971-A28EF9723F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4910407"/>
            <a:ext cx="2508443" cy="1672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767" y="1886045"/>
            <a:ext cx="2508444" cy="1672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2" t="1" r="11904" b="-3"/>
          <a:stretch/>
        </p:blipFill>
        <p:spPr>
          <a:xfrm>
            <a:off x="3785218" y="2401372"/>
            <a:ext cx="1798092" cy="1983190"/>
          </a:xfrm>
          <a:prstGeom prst="rect">
            <a:avLst/>
          </a:prstGeom>
        </p:spPr>
      </p:pic>
      <p:pic>
        <p:nvPicPr>
          <p:cNvPr id="24" name="Picture Placeholder 4">
            <a:extLst>
              <a:ext uri="{FF2B5EF4-FFF2-40B4-BE49-F238E27FC236}">
                <a16:creationId xmlns:a16="http://schemas.microsoft.com/office/drawing/2014/main" id="{3E57FB8A-DDAC-40AB-A7B4-3FBB00AD06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r="20526"/>
          <a:stretch>
            <a:fillRect/>
          </a:stretch>
        </p:blipFill>
        <p:spPr>
          <a:xfrm>
            <a:off x="6345012" y="1854095"/>
            <a:ext cx="1824405" cy="20631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73" y="2438810"/>
            <a:ext cx="2342614" cy="1766522"/>
          </a:xfrm>
          <a:prstGeom prst="rect">
            <a:avLst/>
          </a:prstGeom>
        </p:spPr>
      </p:pic>
      <p:pic>
        <p:nvPicPr>
          <p:cNvPr id="53" name="Picture Placeholder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r="20371"/>
          <a:stretch>
            <a:fillRect/>
          </a:stretch>
        </p:blipFill>
        <p:spPr bwMode="ltGray">
          <a:xfrm>
            <a:off x="7090964" y="4384562"/>
            <a:ext cx="2000334" cy="2250328"/>
          </a:xfrm>
          <a:prstGeom prst="rect">
            <a:avLst/>
          </a:prstGeom>
          <a:blipFill>
            <a:blip r:embed="rId8"/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238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ECA81A4BC6A4A899B689538D21910" ma:contentTypeVersion="13" ma:contentTypeDescription="Create a new document." ma:contentTypeScope="" ma:versionID="116707e2df753df72db993174e896ef6">
  <xsd:schema xmlns:xsd="http://www.w3.org/2001/XMLSchema" xmlns:xs="http://www.w3.org/2001/XMLSchema" xmlns:p="http://schemas.microsoft.com/office/2006/metadata/properties" xmlns:ns3="093438cf-840e-4621-8779-f33204125df9" xmlns:ns4="8cd38c79-0e4a-492f-b335-23c5c00c5239" targetNamespace="http://schemas.microsoft.com/office/2006/metadata/properties" ma:root="true" ma:fieldsID="93554938b549ef3525a590cbb22c97a4" ns3:_="" ns4:_="">
    <xsd:import namespace="093438cf-840e-4621-8779-f33204125df9"/>
    <xsd:import namespace="8cd38c79-0e4a-492f-b335-23c5c00c52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3438cf-840e-4621-8779-f33204125d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d38c79-0e4a-492f-b335-23c5c00c52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4D9638-54D7-490F-A2C5-4F5987C2EEE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3BF52E-C986-443C-8F88-1A0082BAC0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EA7977-5EA3-46A2-8014-7752AC081A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3438cf-840e-4621-8779-f33204125df9"/>
    <ds:schemaRef ds:uri="8cd38c79-0e4a-492f-b335-23c5c00c52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23083</TotalTime>
  <Words>553</Words>
  <Application>Microsoft Office PowerPoint</Application>
  <PresentationFormat>Widescreen</PresentationFormat>
  <Paragraphs>107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 State L.A.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POWERFUL</dc:title>
  <dc:subject/>
  <dc:creator>Falch, Daniel</dc:creator>
  <cp:keywords/>
  <dc:description/>
  <cp:lastModifiedBy>Gudelman, Zoraya</cp:lastModifiedBy>
  <cp:revision>506</cp:revision>
  <cp:lastPrinted>2020-02-03T22:13:13Z</cp:lastPrinted>
  <dcterms:created xsi:type="dcterms:W3CDTF">2019-07-08T23:09:55Z</dcterms:created>
  <dcterms:modified xsi:type="dcterms:W3CDTF">2021-11-08T22:21:21Z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0x0101003B7ECA81A4BC6A4A899B689538D21910</vt:lpwstr>
  </property>
</Properties>
</file>