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5" r:id="rId8"/>
    <p:sldId id="264" r:id="rId9"/>
    <p:sldId id="267" r:id="rId10"/>
    <p:sldId id="269" r:id="rId11"/>
    <p:sldId id="268" r:id="rId12"/>
    <p:sldId id="270" r:id="rId13"/>
    <p:sldId id="271" r:id="rId14"/>
    <p:sldId id="272" r:id="rId15"/>
    <p:sldId id="273" r:id="rId16"/>
    <p:sldId id="274" r:id="rId1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C85"/>
    <a:srgbClr val="D36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3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baseline="0">
                <a:solidFill>
                  <a:schemeClr val="bg1"/>
                </a:solidFill>
                <a:latin typeface="Ebrima" pitchFamily="2" charset="0"/>
                <a:ea typeface="Ebrima" pitchFamily="2" charset="0"/>
                <a:cs typeface="Ebrima" pitchFamily="2" charset="0"/>
              </a:defRPr>
            </a:lvl1pPr>
          </a:lstStyle>
          <a:p>
            <a:r>
              <a:rPr lang="en-US" dirty="0" smtClean="0"/>
              <a:t>Title </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643" y="180603"/>
            <a:ext cx="2780772" cy="1250472"/>
          </a:xfrm>
          <a:prstGeom prst="rect">
            <a:avLst/>
          </a:prstGeom>
        </p:spPr>
      </p:pic>
      <p:sp>
        <p:nvSpPr>
          <p:cNvPr id="14" name="Rectangle 13"/>
          <p:cNvSpPr/>
          <p:nvPr/>
        </p:nvSpPr>
        <p:spPr>
          <a:xfrm>
            <a:off x="-228598" y="386739"/>
            <a:ext cx="3200398" cy="527661"/>
          </a:xfrm>
          <a:prstGeom prst="rect">
            <a:avLst/>
          </a:prstGeom>
          <a:solidFill>
            <a:srgbClr val="00B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65572" y="386739"/>
            <a:ext cx="3207028" cy="527661"/>
          </a:xfrm>
          <a:prstGeom prst="rect">
            <a:avLst/>
          </a:prstGeom>
          <a:solidFill>
            <a:srgbClr val="00B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3505200"/>
            <a:ext cx="1285875" cy="3429000"/>
          </a:xfrm>
          <a:prstGeom prst="rect">
            <a:avLst/>
          </a:prstGeom>
          <a:ln>
            <a:noFill/>
          </a:ln>
          <a:effectLst>
            <a:outerShdw blurRad="292100" dist="139700" dir="2700000" algn="tl" rotWithShape="0">
              <a:srgbClr val="333333">
                <a:alpha val="65000"/>
              </a:srgbClr>
            </a:outerShdw>
          </a:effectLst>
        </p:spPr>
      </p:pic>
      <p:sp>
        <p:nvSpPr>
          <p:cNvPr id="5" name="Rectangle 4"/>
          <p:cNvSpPr/>
          <p:nvPr userDrawn="1"/>
        </p:nvSpPr>
        <p:spPr>
          <a:xfrm>
            <a:off x="0" y="1431075"/>
            <a:ext cx="2971800" cy="169125"/>
          </a:xfrm>
          <a:prstGeom prst="rect">
            <a:avLst/>
          </a:prstGeom>
          <a:solidFill>
            <a:srgbClr val="D3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48400" y="1431075"/>
            <a:ext cx="2971800" cy="169125"/>
          </a:xfrm>
          <a:prstGeom prst="rect">
            <a:avLst/>
          </a:prstGeom>
          <a:solidFill>
            <a:srgbClr val="D3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333500" y="2819400"/>
            <a:ext cx="2971800" cy="169125"/>
          </a:xfrm>
          <a:prstGeom prst="rect">
            <a:avLst/>
          </a:prstGeom>
          <a:solidFill>
            <a:srgbClr val="E7A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165572" y="6400800"/>
            <a:ext cx="2971800" cy="169125"/>
          </a:xfrm>
          <a:prstGeom prst="rect">
            <a:avLst/>
          </a:prstGeom>
          <a:solidFill>
            <a:srgbClr val="E7A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05400" y="6019800"/>
            <a:ext cx="4038600" cy="169125"/>
          </a:xfrm>
          <a:prstGeom prst="rect">
            <a:avLst/>
          </a:prstGeom>
          <a:solidFill>
            <a:srgbClr val="D3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83812" y="3657600"/>
            <a:ext cx="1336388" cy="169125"/>
          </a:xfrm>
          <a:prstGeom prst="rect">
            <a:avLst/>
          </a:prstGeom>
          <a:solidFill>
            <a:srgbClr val="E7A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81000" y="3302903"/>
            <a:ext cx="3476625" cy="169125"/>
          </a:xfrm>
          <a:prstGeom prst="rect">
            <a:avLst/>
          </a:prstGeom>
          <a:solidFill>
            <a:srgbClr val="D3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54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FD476-B08C-4228-B993-C5EE95D8C043}"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365666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FD476-B08C-4228-B993-C5EE95D8C043}"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287942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10001" y="-3809999"/>
            <a:ext cx="1523998" cy="9144000"/>
          </a:xfrm>
          <a:prstGeom prst="rect">
            <a:avLst/>
          </a:prstGeom>
        </p:spPr>
      </p:pic>
      <p:sp>
        <p:nvSpPr>
          <p:cNvPr id="2" name="Title 1"/>
          <p:cNvSpPr>
            <a:spLocks noGrp="1"/>
          </p:cNvSpPr>
          <p:nvPr>
            <p:ph type="title"/>
          </p:nvPr>
        </p:nvSpPr>
        <p:spPr>
          <a:xfrm>
            <a:off x="1066800" y="274638"/>
            <a:ext cx="7620000" cy="1143000"/>
          </a:xfrm>
        </p:spPr>
        <p:txBody>
          <a:bodyPr/>
          <a:lstStyle>
            <a:lvl1pPr>
              <a:defRPr>
                <a:solidFill>
                  <a:schemeClr val="bg1"/>
                </a:solidFill>
                <a:latin typeface="Ebrima" pitchFamily="2" charset="0"/>
                <a:ea typeface="Ebrima" pitchFamily="2" charset="0"/>
                <a:cs typeface="Ebrima"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itchFamily="34" charset="0"/>
              </a:defRPr>
            </a:lvl1pPr>
            <a:lvl2pPr marL="914400" indent="-457200">
              <a:buFont typeface="Courier New" pitchFamily="49" charset="0"/>
              <a:buChar char="o"/>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6477000"/>
            <a:ext cx="7315200" cy="152400"/>
          </a:xfrm>
          <a:prstGeom prst="rect">
            <a:avLst/>
          </a:prstGeom>
          <a:solidFill>
            <a:srgbClr val="00B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A"/>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6181677"/>
            <a:ext cx="1256772" cy="590645"/>
          </a:xfrm>
          <a:prstGeom prst="rect">
            <a:avLst/>
          </a:prstGeom>
        </p:spPr>
      </p:pic>
      <p:sp>
        <p:nvSpPr>
          <p:cNvPr id="10" name="Rectangle 9"/>
          <p:cNvSpPr/>
          <p:nvPr/>
        </p:nvSpPr>
        <p:spPr>
          <a:xfrm>
            <a:off x="8763000" y="6486478"/>
            <a:ext cx="2514600" cy="142922"/>
          </a:xfrm>
          <a:prstGeom prst="rect">
            <a:avLst/>
          </a:prstGeom>
          <a:solidFill>
            <a:srgbClr val="00B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A"/>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50800"/>
            <a:ext cx="533400" cy="142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57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FD476-B08C-4228-B993-C5EE95D8C043}"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2D76-BBA4-4522-8870-BB165024554F}"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6477000"/>
            <a:ext cx="7315200" cy="152400"/>
          </a:xfrm>
          <a:prstGeom prst="rect">
            <a:avLst/>
          </a:prstGeom>
          <a:solidFill>
            <a:srgbClr val="00B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A"/>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6194423"/>
            <a:ext cx="1256772" cy="565152"/>
          </a:xfrm>
          <a:prstGeom prst="rect">
            <a:avLst/>
          </a:prstGeom>
        </p:spPr>
      </p:pic>
      <p:sp>
        <p:nvSpPr>
          <p:cNvPr id="10" name="Rectangle 9"/>
          <p:cNvSpPr/>
          <p:nvPr/>
        </p:nvSpPr>
        <p:spPr>
          <a:xfrm>
            <a:off x="8763000" y="6486478"/>
            <a:ext cx="2514600" cy="142922"/>
          </a:xfrm>
          <a:prstGeom prst="rect">
            <a:avLst/>
          </a:prstGeom>
          <a:solidFill>
            <a:srgbClr val="00B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A"/>
              </a:solidFill>
            </a:endParaRPr>
          </a:p>
        </p:txBody>
      </p:sp>
    </p:spTree>
    <p:extLst>
      <p:ext uri="{BB962C8B-B14F-4D97-AF65-F5344CB8AC3E}">
        <p14:creationId xmlns:p14="http://schemas.microsoft.com/office/powerpoint/2010/main" val="2863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FD476-B08C-4228-B993-C5EE95D8C043}"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267796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FD476-B08C-4228-B993-C5EE95D8C043}" type="datetimeFigureOut">
              <a:rPr lang="en-US" smtClean="0"/>
              <a:t>8/15/2014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180010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FD476-B08C-4228-B993-C5EE95D8C043}" type="datetimeFigureOut">
              <a:rPr lang="en-US" smtClean="0"/>
              <a:t>8/15/2014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353565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FD476-B08C-4228-B993-C5EE95D8C043}" type="datetimeFigureOut">
              <a:rPr lang="en-US" smtClean="0"/>
              <a:t>8/15/2014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61302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FD476-B08C-4228-B993-C5EE95D8C043}"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21402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FD476-B08C-4228-B993-C5EE95D8C043}"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C2D76-BBA4-4522-8870-BB165024554F}" type="slidenum">
              <a:rPr lang="en-US" smtClean="0"/>
              <a:t>‹#›</a:t>
            </a:fld>
            <a:endParaRPr lang="en-US"/>
          </a:p>
        </p:txBody>
      </p:sp>
    </p:spTree>
    <p:extLst>
      <p:ext uri="{BB962C8B-B14F-4D97-AF65-F5344CB8AC3E}">
        <p14:creationId xmlns:p14="http://schemas.microsoft.com/office/powerpoint/2010/main" val="382293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FD476-B08C-4228-B993-C5EE95D8C043}" type="datetimeFigureOut">
              <a:rPr lang="en-US" smtClean="0"/>
              <a:t>8/15/2014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C2D76-BBA4-4522-8870-BB165024554F}" type="slidenum">
              <a:rPr lang="en-US" smtClean="0"/>
              <a:t>‹#›</a:t>
            </a:fld>
            <a:endParaRPr lang="en-US"/>
          </a:p>
        </p:txBody>
      </p:sp>
    </p:spTree>
    <p:extLst>
      <p:ext uri="{BB962C8B-B14F-4D97-AF65-F5344CB8AC3E}">
        <p14:creationId xmlns:p14="http://schemas.microsoft.com/office/powerpoint/2010/main" val="2947310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gmaism.com/internship-movie-review/"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pnjohnsblog.blogspot.com/2012/04/punctuality.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vfanatic.com/quotes/shows/the-office/episodes/casual-friday/page-4.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O41JLhfV7YOJ9M&amp;tbnid=3ru4W3165of8HM:&amp;ved=0CAQQjB0&amp;url=http://blogs.disney.com/oh-my-disney/2013/04/13/disney-villain-signature-songs-on-a-scale-from-1-to-fabulous/&amp;ei=6KQgUoKtCJi24AOT0oHICQ&amp;bvm=bv.51495398,d.cWc&amp;psig=AFQjCNFPvm2MypZR0Tmn-XGsRvZmL568ZQ&amp;ust=1377957470619273"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little-blvck-submarines.tumblr.com/post/4627237210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ydancer.com/2013/06/10/dance-as-a-business-part-ii-networkin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nylol.com/overcoming-differences-by-teamwor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rPr>
              <a:t>10 Rules to Building Your Professional Image at Your Internship</a:t>
            </a:r>
            <a:br>
              <a:rPr lang="en-US" dirty="0">
                <a:solidFill>
                  <a:schemeClr val="tx1"/>
                </a:solidFill>
              </a:rPr>
            </a:b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Ashley Pedersen, Internship Resources Consultant</a:t>
            </a:r>
          </a:p>
          <a:p>
            <a:r>
              <a:rPr lang="en-US" dirty="0" smtClean="0"/>
              <a:t>Center for Career Development</a:t>
            </a:r>
            <a:endParaRPr lang="en-US" dirty="0"/>
          </a:p>
        </p:txBody>
      </p:sp>
    </p:spTree>
    <p:extLst>
      <p:ext uri="{BB962C8B-B14F-4D97-AF65-F5344CB8AC3E}">
        <p14:creationId xmlns:p14="http://schemas.microsoft.com/office/powerpoint/2010/main" val="104226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#7 Write Professionally</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b="1" dirty="0" smtClean="0"/>
              <a:t>“I just </a:t>
            </a:r>
            <a:r>
              <a:rPr lang="en-US" sz="2000" b="1" dirty="0" err="1" smtClean="0"/>
              <a:t>LOL’ed</a:t>
            </a:r>
            <a:r>
              <a:rPr lang="en-US" sz="2000" b="1" dirty="0" smtClean="0"/>
              <a:t>”</a:t>
            </a:r>
          </a:p>
          <a:p>
            <a:pPr marL="0" indent="0">
              <a:buNone/>
            </a:pPr>
            <a:endParaRPr lang="en-US" sz="2000" dirty="0"/>
          </a:p>
          <a:p>
            <a:pPr marL="0" indent="0">
              <a:buNone/>
            </a:pPr>
            <a:r>
              <a:rPr lang="en-US" sz="2000" dirty="0" smtClean="0"/>
              <a:t>Your e-mail etiquette is just as important as your table manners. Be sure to include greetings, salutations, correct punctuation and good grammar in your e-mails as they’re a reflection of you professionally. Stay away from emoticons and other expressions. And never, ever LOL.  </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3733800" cy="261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90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#8 Ask Questions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b="1" dirty="0" smtClean="0"/>
              <a:t>“There’s no such thing as a dumb question”</a:t>
            </a:r>
          </a:p>
          <a:p>
            <a:pPr marL="0" indent="0">
              <a:buNone/>
            </a:pPr>
            <a:endParaRPr lang="en-US" sz="2000" dirty="0"/>
          </a:p>
          <a:p>
            <a:pPr marL="0" indent="0">
              <a:buNone/>
            </a:pPr>
            <a:r>
              <a:rPr lang="en-US" sz="2000" dirty="0" smtClean="0"/>
              <a:t>Your internship is a learning opportunity. Take advantage of the knowledge of those around you by asking thoughtful questions. Whether it’s needing clarifications on projects you’re assigned, or how to use new technologies or computer programs, or not understanding an assignment, ask. Supervisors are more receptive to a few extra minutes of you asking for clarification, rather than a few extra hours fixing a problem created through a misunderstanding.</a:t>
            </a:r>
          </a:p>
          <a:p>
            <a:pPr marL="0" indent="0">
              <a:buNone/>
            </a:pPr>
            <a:endParaRPr lang="en-US" sz="2000" dirty="0"/>
          </a:p>
          <a:p>
            <a:pPr marL="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19035"/>
            <a:ext cx="2628900" cy="159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00200" y="6115494"/>
            <a:ext cx="1638300" cy="369332"/>
          </a:xfrm>
          <a:prstGeom prst="rect">
            <a:avLst/>
          </a:prstGeom>
        </p:spPr>
        <p:txBody>
          <a:bodyPr wrap="square">
            <a:spAutoFit/>
          </a:bodyPr>
          <a:lstStyle/>
          <a:p>
            <a:r>
              <a:rPr lang="en-US" sz="600" dirty="0"/>
              <a:t>http://www.vapartners.ca/wp-content/uploads/2013/04/Value-Proposition-Asking-Questions.jpg</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173" y="4332911"/>
            <a:ext cx="2362200" cy="167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469373" y="5722923"/>
            <a:ext cx="1871330" cy="246221"/>
          </a:xfrm>
          <a:prstGeom prst="rect">
            <a:avLst/>
          </a:prstGeom>
        </p:spPr>
        <p:txBody>
          <a:bodyPr wrap="square">
            <a:spAutoFit/>
          </a:bodyPr>
          <a:lstStyle/>
          <a:p>
            <a:r>
              <a:rPr lang="en-US" sz="500" dirty="0"/>
              <a:t>http://www.helpingchurchleaders.com/wp-content/uploads/2011/04/question.jpg</a:t>
            </a:r>
          </a:p>
        </p:txBody>
      </p:sp>
    </p:spTree>
    <p:extLst>
      <p:ext uri="{BB962C8B-B14F-4D97-AF65-F5344CB8AC3E}">
        <p14:creationId xmlns:p14="http://schemas.microsoft.com/office/powerpoint/2010/main" val="383510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41" y="3925663"/>
            <a:ext cx="3453359" cy="210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#9 Act Invested</a:t>
            </a:r>
            <a:endParaRPr lang="en-US" dirty="0"/>
          </a:p>
        </p:txBody>
      </p:sp>
      <p:sp>
        <p:nvSpPr>
          <p:cNvPr id="3" name="Content Placeholder 2"/>
          <p:cNvSpPr>
            <a:spLocks noGrp="1"/>
          </p:cNvSpPr>
          <p:nvPr>
            <p:ph idx="1"/>
          </p:nvPr>
        </p:nvSpPr>
        <p:spPr>
          <a:xfrm>
            <a:off x="304800" y="1600200"/>
            <a:ext cx="8534400" cy="2671501"/>
          </a:xfrm>
        </p:spPr>
        <p:txBody>
          <a:bodyPr wrap="square">
            <a:spAutoFit/>
          </a:bodyPr>
          <a:lstStyle/>
          <a:p>
            <a:pPr marL="0" indent="0" algn="ctr">
              <a:buNone/>
            </a:pPr>
            <a:r>
              <a:rPr lang="en-US" sz="2000" b="1" dirty="0" smtClean="0"/>
              <a:t>“Invest in your future”</a:t>
            </a:r>
          </a:p>
          <a:p>
            <a:pPr marL="0" indent="0">
              <a:buNone/>
            </a:pPr>
            <a:r>
              <a:rPr lang="en-US" sz="1800" dirty="0" smtClean="0"/>
              <a:t>Create a good professional image for yourself, and you won’t have employees thinking, “Oh, he/she is just an </a:t>
            </a:r>
            <a:r>
              <a:rPr lang="en-US" sz="1800" i="1" dirty="0" smtClean="0"/>
              <a:t>intern</a:t>
            </a:r>
            <a:r>
              <a:rPr lang="en-US" sz="1800" dirty="0" smtClean="0"/>
              <a:t>.” You were brought on board to contribute to the organization, and as they’ve invested in you by giving you the opportunity, you need to portray that you’re part of the team. Participate in social outings or team lunches. Learn about all aspects of the organization, not just your department or role. Do your work with the same amount of energy, thoughtfulness and attention to detail as you would a full-time position. Show that you’re invested in the company during the internship, and they might consider you full-time material.</a:t>
            </a:r>
            <a:endParaRPr lang="en-US" sz="1800" dirty="0"/>
          </a:p>
        </p:txBody>
      </p:sp>
      <p:sp>
        <p:nvSpPr>
          <p:cNvPr id="4" name="TextBox 3"/>
          <p:cNvSpPr txBox="1"/>
          <p:nvPr/>
        </p:nvSpPr>
        <p:spPr>
          <a:xfrm>
            <a:off x="4953000" y="6057029"/>
            <a:ext cx="1752600" cy="584775"/>
          </a:xfrm>
          <a:prstGeom prst="rect">
            <a:avLst/>
          </a:prstGeom>
          <a:noFill/>
        </p:spPr>
        <p:txBody>
          <a:bodyPr wrap="square" rtlCol="0">
            <a:spAutoFit/>
          </a:bodyPr>
          <a:lstStyle/>
          <a:p>
            <a:r>
              <a:rPr lang="en-US" sz="700" dirty="0"/>
              <a:t>Source: </a:t>
            </a:r>
            <a:r>
              <a:rPr lang="en-US" sz="700" dirty="0">
                <a:hlinkClick r:id="rId3"/>
              </a:rPr>
              <a:t>http://sigmaism.com/internship-movie-review</a:t>
            </a:r>
            <a:r>
              <a:rPr lang="en-US" sz="700" dirty="0" smtClean="0">
                <a:hlinkClick r:id="rId3"/>
              </a:rPr>
              <a:t>/</a:t>
            </a:r>
            <a:endParaRPr lang="en-US" sz="700" dirty="0" smtClean="0"/>
          </a:p>
          <a:p>
            <a:endParaRPr lang="en-US" dirty="0"/>
          </a:p>
        </p:txBody>
      </p:sp>
    </p:spTree>
    <p:extLst>
      <p:ext uri="{BB962C8B-B14F-4D97-AF65-F5344CB8AC3E}">
        <p14:creationId xmlns:p14="http://schemas.microsoft.com/office/powerpoint/2010/main" val="49189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Save the College Life for Campus</a:t>
            </a:r>
            <a:endParaRPr lang="en-US" dirty="0"/>
          </a:p>
        </p:txBody>
      </p:sp>
      <p:sp>
        <p:nvSpPr>
          <p:cNvPr id="3" name="Content Placeholder 2"/>
          <p:cNvSpPr>
            <a:spLocks noGrp="1"/>
          </p:cNvSpPr>
          <p:nvPr>
            <p:ph idx="1"/>
          </p:nvPr>
        </p:nvSpPr>
        <p:spPr>
          <a:xfrm>
            <a:off x="457201" y="1600200"/>
            <a:ext cx="5181600" cy="4800600"/>
          </a:xfrm>
        </p:spPr>
        <p:txBody>
          <a:bodyPr>
            <a:normAutofit fontScale="92500" lnSpcReduction="10000"/>
          </a:bodyPr>
          <a:lstStyle/>
          <a:p>
            <a:pPr marL="0" indent="0" algn="ctr">
              <a:buNone/>
            </a:pPr>
            <a:r>
              <a:rPr lang="en-US" sz="2000" b="1" dirty="0" smtClean="0"/>
              <a:t>“Did you see what they just posted on Facebook?”</a:t>
            </a:r>
          </a:p>
          <a:p>
            <a:pPr marL="0" indent="0">
              <a:buNone/>
            </a:pPr>
            <a:endParaRPr lang="en-US" sz="2000" dirty="0"/>
          </a:p>
          <a:p>
            <a:pPr marL="0" indent="0">
              <a:buNone/>
            </a:pPr>
            <a:r>
              <a:rPr lang="en-US" sz="2000" dirty="0" smtClean="0"/>
              <a:t>No, you didn’t, because you’re at work and would never Facebook on the company’s time. Or dollar. And you haven’t posted what you ate for lunch on </a:t>
            </a:r>
            <a:r>
              <a:rPr lang="en-US" sz="2000" dirty="0" err="1" smtClean="0"/>
              <a:t>Instagram</a:t>
            </a:r>
            <a:r>
              <a:rPr lang="en-US" sz="2000" dirty="0" smtClean="0"/>
              <a:t>, because you were too busy talking with the managing director about her first job out of college – not about that really bad hangover last week. If you expect to be treated like more than an intern, treat the experience as a professional one. An important rule of thumb in any professional environment is to leave your personal life at home. And for an internship, leave the college stuff for campus and bring your “A” game with you to work.</a:t>
            </a:r>
            <a:endParaRPr lang="en-US" sz="2000" dirty="0"/>
          </a:p>
        </p:txBody>
      </p:sp>
      <p:pic>
        <p:nvPicPr>
          <p:cNvPr id="1026" name="Picture 2" descr="http://troll.me/images/creepy-willy-wonka/oh-you-have-a-summer-internship-tell-me-more-about-it-on-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824" y="2438400"/>
            <a:ext cx="2952750" cy="2952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5562600"/>
            <a:ext cx="2845174" cy="461665"/>
          </a:xfrm>
          <a:prstGeom prst="rect">
            <a:avLst/>
          </a:prstGeom>
          <a:noFill/>
        </p:spPr>
        <p:txBody>
          <a:bodyPr wrap="square" rtlCol="0">
            <a:spAutoFit/>
          </a:bodyPr>
          <a:lstStyle/>
          <a:p>
            <a:r>
              <a:rPr lang="en-US" sz="800" dirty="0"/>
              <a:t>Source: http://</a:t>
            </a:r>
            <a:r>
              <a:rPr lang="en-US" sz="800" dirty="0" smtClean="0"/>
              <a:t>www.troll.me/2012/04/13/creepy-willy-wonka/oh-you-have-a-summer-internship-tell-me-more-about-it-on-facebook</a:t>
            </a:r>
            <a:endParaRPr lang="en-US" dirty="0"/>
          </a:p>
        </p:txBody>
      </p:sp>
    </p:spTree>
    <p:extLst>
      <p:ext uri="{BB962C8B-B14F-4D97-AF65-F5344CB8AC3E}">
        <p14:creationId xmlns:p14="http://schemas.microsoft.com/office/powerpoint/2010/main" val="243097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t>Congratulations! You’ve got an internship. You’ll be in a work environment where you’ll learn new skills, make new connections, and get hands-on experience in a career field you’re interested in. Now is a great time to start thinking about your professional image.	</a:t>
            </a:r>
            <a:endParaRPr lang="en-US" sz="1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smtClean="0"/>
              <a:t>A… what?</a:t>
            </a:r>
          </a:p>
          <a:p>
            <a:pPr marL="0" indent="0">
              <a:buNone/>
            </a:pPr>
            <a:endParaRPr lang="en-US" sz="2000" dirty="0"/>
          </a:p>
          <a:p>
            <a:pPr marL="0" indent="0">
              <a:buNone/>
            </a:pPr>
            <a:r>
              <a:rPr lang="en-US" sz="2000" b="1" dirty="0" smtClean="0"/>
              <a:t>A professional image.</a:t>
            </a:r>
          </a:p>
          <a:p>
            <a:pPr marL="0" indent="0">
              <a:buNone/>
            </a:pPr>
            <a:endParaRPr lang="en-US" sz="2000" dirty="0"/>
          </a:p>
          <a:p>
            <a:pPr marL="0" indent="0">
              <a:buNone/>
            </a:pPr>
            <a:r>
              <a:rPr lang="en-US" sz="2000" i="1" dirty="0" smtClean="0"/>
              <a:t>Professional image</a:t>
            </a:r>
            <a:r>
              <a:rPr lang="en-US" sz="2000" dirty="0" smtClean="0"/>
              <a:t>, </a:t>
            </a:r>
            <a:r>
              <a:rPr lang="en-US" sz="2000" b="1" dirty="0" smtClean="0"/>
              <a:t>n</a:t>
            </a:r>
            <a:r>
              <a:rPr lang="en-US" sz="2000" dirty="0" smtClean="0"/>
              <a:t>. : The characteristics and reputation you set for yourself in a professional environment that encompass your skills and personality as they related to working.</a:t>
            </a:r>
            <a:endParaRPr lang="en-US" sz="2000" dirty="0"/>
          </a:p>
          <a:p>
            <a:pPr marL="0" indent="0">
              <a:buNone/>
            </a:pPr>
            <a:endParaRPr lang="en-US" sz="2000" dirty="0" smtClean="0"/>
          </a:p>
          <a:p>
            <a:pPr marL="0" indent="0">
              <a:buNone/>
            </a:pPr>
            <a:r>
              <a:rPr lang="en-US" sz="2000" dirty="0" smtClean="0"/>
              <a:t>It’s how your coworkers, boss, or clients perceive you. It’s what you say, do, and write.</a:t>
            </a:r>
          </a:p>
          <a:p>
            <a:pPr marL="0" indent="0">
              <a:buNone/>
            </a:pPr>
            <a:endParaRPr lang="en-US" sz="2000" dirty="0"/>
          </a:p>
          <a:p>
            <a:pPr marL="0" indent="0">
              <a:buNone/>
            </a:pPr>
            <a:r>
              <a:rPr lang="en-US" sz="2000" b="1" dirty="0" smtClean="0"/>
              <a:t>Why is it important?</a:t>
            </a:r>
          </a:p>
          <a:p>
            <a:pPr marL="0" indent="0">
              <a:buNone/>
            </a:pPr>
            <a:r>
              <a:rPr lang="en-US" sz="2000" dirty="0" smtClean="0"/>
              <a:t>Building a good professional image as an intern can set you apart from other interns, make you look more employable to the company, and help expand your professional network. </a:t>
            </a:r>
          </a:p>
          <a:p>
            <a:pPr marL="0" indent="0">
              <a:buNone/>
            </a:pPr>
            <a:endParaRPr lang="en-US" sz="2800" dirty="0"/>
          </a:p>
          <a:p>
            <a:pPr marL="0" indent="0">
              <a:buNone/>
            </a:pPr>
            <a:endParaRPr lang="en-US" sz="2800" dirty="0" smtClean="0"/>
          </a:p>
        </p:txBody>
      </p:sp>
    </p:spTree>
    <p:extLst>
      <p:ext uri="{BB962C8B-B14F-4D97-AF65-F5344CB8AC3E}">
        <p14:creationId xmlns:p14="http://schemas.microsoft.com/office/powerpoint/2010/main" val="420911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Rules of Building a Professional Image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b="1" dirty="0" smtClean="0"/>
              <a:t>Be Punctual</a:t>
            </a:r>
          </a:p>
          <a:p>
            <a:pPr marL="457200" indent="-457200">
              <a:buFont typeface="+mj-lt"/>
              <a:buAutoNum type="arabicPeriod"/>
            </a:pPr>
            <a:r>
              <a:rPr lang="en-US" sz="2400" b="1" dirty="0" smtClean="0"/>
              <a:t>Dress for Success</a:t>
            </a:r>
          </a:p>
          <a:p>
            <a:pPr marL="457200" indent="-457200">
              <a:buFont typeface="+mj-lt"/>
              <a:buAutoNum type="arabicPeriod"/>
            </a:pPr>
            <a:r>
              <a:rPr lang="en-US" sz="2400" b="1" dirty="0" smtClean="0"/>
              <a:t>Be a Self-Starter</a:t>
            </a:r>
          </a:p>
          <a:p>
            <a:pPr marL="457200" indent="-457200">
              <a:buFont typeface="+mj-lt"/>
              <a:buAutoNum type="arabicPeriod"/>
            </a:pPr>
            <a:r>
              <a:rPr lang="en-US" sz="2400" b="1" dirty="0"/>
              <a:t>Be Prepared </a:t>
            </a:r>
            <a:endParaRPr lang="en-US" sz="2400" b="1" dirty="0" smtClean="0"/>
          </a:p>
          <a:p>
            <a:pPr marL="457200" indent="-457200">
              <a:buFont typeface="+mj-lt"/>
              <a:buAutoNum type="arabicPeriod"/>
            </a:pPr>
            <a:r>
              <a:rPr lang="en-US" sz="2400" b="1" dirty="0" smtClean="0"/>
              <a:t>Network</a:t>
            </a:r>
            <a:endParaRPr lang="en-US" sz="2400" b="1" dirty="0"/>
          </a:p>
          <a:p>
            <a:pPr marL="457200" indent="-457200">
              <a:buFont typeface="+mj-lt"/>
              <a:buAutoNum type="arabicPeriod"/>
            </a:pPr>
            <a:r>
              <a:rPr lang="en-US" sz="2400" b="1" dirty="0" smtClean="0"/>
              <a:t>Make Working with You Easy</a:t>
            </a:r>
          </a:p>
          <a:p>
            <a:pPr marL="457200" indent="-457200">
              <a:buFont typeface="+mj-lt"/>
              <a:buAutoNum type="arabicPeriod"/>
            </a:pPr>
            <a:r>
              <a:rPr lang="en-US" sz="2400" b="1" dirty="0" smtClean="0"/>
              <a:t>Write Professionally</a:t>
            </a:r>
          </a:p>
          <a:p>
            <a:pPr marL="457200" indent="-457200">
              <a:buFont typeface="+mj-lt"/>
              <a:buAutoNum type="arabicPeriod"/>
            </a:pPr>
            <a:r>
              <a:rPr lang="en-US" sz="2400" b="1" dirty="0" smtClean="0"/>
              <a:t>Ask Questions</a:t>
            </a:r>
          </a:p>
          <a:p>
            <a:pPr marL="457200" indent="-457200">
              <a:buFont typeface="+mj-lt"/>
              <a:buAutoNum type="arabicPeriod"/>
            </a:pPr>
            <a:r>
              <a:rPr lang="en-US" sz="2400" b="1" dirty="0" smtClean="0"/>
              <a:t>Act Invested</a:t>
            </a:r>
          </a:p>
          <a:p>
            <a:pPr marL="457200" indent="-457200">
              <a:buFont typeface="+mj-lt"/>
              <a:buAutoNum type="arabicPeriod"/>
            </a:pPr>
            <a:r>
              <a:rPr lang="en-US" sz="2400" b="1" dirty="0" smtClean="0"/>
              <a:t>Leave the College Life at Home</a:t>
            </a:r>
          </a:p>
          <a:p>
            <a:pPr marL="0" indent="0">
              <a:buNone/>
            </a:pPr>
            <a:endParaRPr lang="en-US" dirty="0" smtClean="0"/>
          </a:p>
        </p:txBody>
      </p:sp>
    </p:spTree>
    <p:extLst>
      <p:ext uri="{BB962C8B-B14F-4D97-AF65-F5344CB8AC3E}">
        <p14:creationId xmlns:p14="http://schemas.microsoft.com/office/powerpoint/2010/main" val="424247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r>
              <a:rPr lang="en-US" dirty="0" smtClean="0"/>
              <a:t>#1 Be Punctual</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b="1" dirty="0" smtClean="0"/>
              <a:t>“</a:t>
            </a:r>
            <a:r>
              <a:rPr lang="en-US" sz="2000" b="1" dirty="0"/>
              <a:t>I</a:t>
            </a:r>
            <a:r>
              <a:rPr lang="en-US" sz="2000" b="1" dirty="0" smtClean="0"/>
              <a:t>f </a:t>
            </a:r>
            <a:r>
              <a:rPr lang="en-US" sz="2000" b="1" dirty="0"/>
              <a:t>you’re early, you’re on time. If you’re on time, you’re </a:t>
            </a:r>
            <a:r>
              <a:rPr lang="en-US" sz="2000" b="1" dirty="0" smtClean="0"/>
              <a:t>late”</a:t>
            </a:r>
          </a:p>
          <a:p>
            <a:pPr marL="0" indent="0" algn="ctr">
              <a:buNone/>
            </a:pPr>
            <a:endParaRPr lang="en-US" sz="2000" b="1" dirty="0"/>
          </a:p>
          <a:p>
            <a:pPr marL="0" indent="0">
              <a:buNone/>
            </a:pPr>
            <a:r>
              <a:rPr lang="en-US" sz="2000" dirty="0" smtClean="0"/>
              <a:t>It’s first because it’s easiest. Be on time. If your alarm didn’t go off, let your boss or someone know you’re running late. If you’re sick, promptly call in. Be one of the first people in the room for a meeting or event. People respect others who respect their time and are accountable.</a:t>
            </a:r>
          </a:p>
        </p:txBody>
      </p:sp>
      <p:pic>
        <p:nvPicPr>
          <p:cNvPr id="6146" name="Picture 2" descr="http://t3.gstatic.com/images?q=tbn:ANd9GcRuCAcZJ9jubE5V05wfLf3tgVrOHq_q41HbxhqVhWG2g1cTqwfOX-0ROuv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75446"/>
            <a:ext cx="5181600" cy="1607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5715000"/>
            <a:ext cx="3810000" cy="384721"/>
          </a:xfrm>
          <a:prstGeom prst="rect">
            <a:avLst/>
          </a:prstGeom>
          <a:noFill/>
        </p:spPr>
        <p:txBody>
          <a:bodyPr wrap="square" rtlCol="0">
            <a:spAutoFit/>
          </a:bodyPr>
          <a:lstStyle/>
          <a:p>
            <a:r>
              <a:rPr lang="en-US" sz="700" dirty="0"/>
              <a:t>Source: </a:t>
            </a:r>
            <a:r>
              <a:rPr lang="en-US" sz="700" dirty="0">
                <a:hlinkClick r:id="rId3"/>
              </a:rPr>
              <a:t>http://</a:t>
            </a:r>
            <a:r>
              <a:rPr lang="en-US" sz="700" dirty="0" smtClean="0">
                <a:hlinkClick r:id="rId3"/>
              </a:rPr>
              <a:t>capnjohnsblog.blogspot.com/2012/04/punctuality.html</a:t>
            </a:r>
            <a:endParaRPr lang="en-US" sz="700" dirty="0" smtClean="0"/>
          </a:p>
          <a:p>
            <a:endParaRPr lang="en-US" sz="1200" dirty="0"/>
          </a:p>
        </p:txBody>
      </p:sp>
    </p:spTree>
    <p:extLst>
      <p:ext uri="{BB962C8B-B14F-4D97-AF65-F5344CB8AC3E}">
        <p14:creationId xmlns:p14="http://schemas.microsoft.com/office/powerpoint/2010/main" val="152067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#2 Dress for Success</a:t>
            </a:r>
            <a:endParaRPr lang="en-US" dirty="0"/>
          </a:p>
        </p:txBody>
      </p:sp>
      <p:sp>
        <p:nvSpPr>
          <p:cNvPr id="3" name="Content Placeholder 2"/>
          <p:cNvSpPr>
            <a:spLocks noGrp="1"/>
          </p:cNvSpPr>
          <p:nvPr>
            <p:ph idx="1"/>
          </p:nvPr>
        </p:nvSpPr>
        <p:spPr/>
        <p:txBody>
          <a:bodyPr/>
          <a:lstStyle/>
          <a:p>
            <a:pPr marL="0" indent="0" algn="ctr">
              <a:buNone/>
            </a:pPr>
            <a:r>
              <a:rPr lang="en-US" sz="2000" b="1" dirty="0" smtClean="0"/>
              <a:t>“Dress for the job you want”</a:t>
            </a:r>
            <a:endParaRPr lang="en-US" dirty="0" smtClean="0"/>
          </a:p>
          <a:p>
            <a:pPr marL="0" indent="0">
              <a:buNone/>
            </a:pPr>
            <a:r>
              <a:rPr lang="en-US" sz="2000" dirty="0" smtClean="0"/>
              <a:t>Look professional at all times and abide by the company’s dress code. Wear ironed, clean clothes and footwear that make you look like you want to be taken seriously and are ready for the job ahead. </a:t>
            </a:r>
          </a:p>
          <a:p>
            <a:pPr marL="0" indent="0">
              <a:buNone/>
            </a:pPr>
            <a:endParaRPr lang="en-US" sz="2000" dirty="0"/>
          </a:p>
          <a:p>
            <a:pPr marL="0" indent="0">
              <a:buNone/>
            </a:pPr>
            <a:r>
              <a:rPr lang="en-US" sz="2000" dirty="0" smtClean="0"/>
              <a:t>Learn what office dress protocol is. And don’t interpret casual Friday dress as wearing </a:t>
            </a:r>
            <a:r>
              <a:rPr lang="en-US" sz="2000" i="1" dirty="0" smtClean="0"/>
              <a:t>nicer</a:t>
            </a:r>
            <a:r>
              <a:rPr lang="en-US" sz="2000" dirty="0" smtClean="0"/>
              <a:t> sneakers.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38600"/>
            <a:ext cx="3371850" cy="235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6167988"/>
            <a:ext cx="1905000" cy="523220"/>
          </a:xfrm>
          <a:prstGeom prst="rect">
            <a:avLst/>
          </a:prstGeom>
          <a:noFill/>
        </p:spPr>
        <p:txBody>
          <a:bodyPr wrap="square" rtlCol="0">
            <a:spAutoFit/>
          </a:bodyPr>
          <a:lstStyle/>
          <a:p>
            <a:r>
              <a:rPr lang="en-US" sz="500" dirty="0" smtClean="0"/>
              <a:t>Source</a:t>
            </a:r>
            <a:r>
              <a:rPr lang="en-US" sz="500" dirty="0"/>
              <a:t>: </a:t>
            </a:r>
            <a:r>
              <a:rPr lang="en-US" sz="500" dirty="0">
                <a:hlinkClick r:id="rId3"/>
              </a:rPr>
              <a:t>http://</a:t>
            </a:r>
            <a:r>
              <a:rPr lang="en-US" sz="500" dirty="0" smtClean="0">
                <a:hlinkClick r:id="rId3"/>
              </a:rPr>
              <a:t>www.tvfanatic.com/quotes/shows/the-office/episodes/casual-friday/page-4.html</a:t>
            </a:r>
            <a:endParaRPr lang="en-US" sz="500" dirty="0" smtClean="0"/>
          </a:p>
          <a:p>
            <a:endParaRPr lang="en-US" dirty="0"/>
          </a:p>
        </p:txBody>
      </p:sp>
    </p:spTree>
    <p:extLst>
      <p:ext uri="{BB962C8B-B14F-4D97-AF65-F5344CB8AC3E}">
        <p14:creationId xmlns:p14="http://schemas.microsoft.com/office/powerpoint/2010/main" val="204104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cdn.dolimg.com/en-US/blogs/wp-content/uploads/2013/04/Scar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994" y="3810000"/>
            <a:ext cx="3851012" cy="229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p:spPr>
        <p:txBody>
          <a:bodyPr/>
          <a:lstStyle/>
          <a:p>
            <a:r>
              <a:rPr lang="en-US" dirty="0" smtClean="0"/>
              <a:t>#3 Be Prepared</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b="1" dirty="0" smtClean="0"/>
              <a:t>“Be prepared!!!” – The Lion King</a:t>
            </a:r>
          </a:p>
          <a:p>
            <a:pPr marL="0" indent="0">
              <a:buNone/>
            </a:pPr>
            <a:endParaRPr lang="en-US" sz="2000" dirty="0"/>
          </a:p>
          <a:p>
            <a:pPr marL="0" indent="0">
              <a:buNone/>
            </a:pPr>
            <a:r>
              <a:rPr lang="en-US" sz="2000" dirty="0" smtClean="0"/>
              <a:t>Bring a pen and notebook with you to all meetings, even if it’s an unscheduled check-in with your supervisor. It shows you are expecting to learn or take away something from the conversation, and that you care. It’s also easier than simply remembering what your boss asked you to do.</a:t>
            </a:r>
          </a:p>
        </p:txBody>
      </p:sp>
      <p:sp>
        <p:nvSpPr>
          <p:cNvPr id="4" name="TextBox 3"/>
          <p:cNvSpPr txBox="1"/>
          <p:nvPr/>
        </p:nvSpPr>
        <p:spPr>
          <a:xfrm>
            <a:off x="2872436" y="4271263"/>
            <a:ext cx="1600200" cy="646331"/>
          </a:xfrm>
          <a:prstGeom prst="rect">
            <a:avLst/>
          </a:prstGeom>
          <a:noFill/>
        </p:spPr>
        <p:txBody>
          <a:bodyPr wrap="square" rtlCol="0">
            <a:spAutoFit/>
          </a:bodyPr>
          <a:lstStyle/>
          <a:p>
            <a:r>
              <a:rPr lang="en-US" i="1" dirty="0" smtClean="0">
                <a:solidFill>
                  <a:schemeClr val="bg1"/>
                </a:solidFill>
                <a:latin typeface="Impact" pitchFamily="34" charset="0"/>
              </a:rPr>
              <a:t>Are you taking notes?</a:t>
            </a:r>
            <a:endParaRPr lang="en-US" i="1" dirty="0">
              <a:solidFill>
                <a:schemeClr val="bg1"/>
              </a:solidFill>
              <a:latin typeface="Impact" pitchFamily="34" charset="0"/>
            </a:endParaRPr>
          </a:p>
        </p:txBody>
      </p:sp>
      <p:sp>
        <p:nvSpPr>
          <p:cNvPr id="5" name="TextBox 4"/>
          <p:cNvSpPr txBox="1"/>
          <p:nvPr/>
        </p:nvSpPr>
        <p:spPr>
          <a:xfrm>
            <a:off x="4889205" y="6174373"/>
            <a:ext cx="1600200" cy="338554"/>
          </a:xfrm>
          <a:prstGeom prst="rect">
            <a:avLst/>
          </a:prstGeom>
          <a:noFill/>
        </p:spPr>
        <p:txBody>
          <a:bodyPr wrap="square" rtlCol="0">
            <a:spAutoFit/>
          </a:bodyPr>
          <a:lstStyle/>
          <a:p>
            <a:r>
              <a:rPr lang="en-US" sz="800" dirty="0"/>
              <a:t>Source: </a:t>
            </a:r>
            <a:r>
              <a:rPr lang="en-US" sz="800" dirty="0">
                <a:hlinkClick r:id="rId3"/>
              </a:rPr>
              <a:t>blogs.disney.com</a:t>
            </a:r>
            <a:endParaRPr lang="en-US" sz="800" dirty="0" smtClean="0"/>
          </a:p>
          <a:p>
            <a:endParaRPr lang="en-US" sz="800" dirty="0"/>
          </a:p>
        </p:txBody>
      </p:sp>
    </p:spTree>
    <p:extLst>
      <p:ext uri="{BB962C8B-B14F-4D97-AF65-F5344CB8AC3E}">
        <p14:creationId xmlns:p14="http://schemas.microsoft.com/office/powerpoint/2010/main" val="167767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#4 Be a Self-Starter</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b="1" dirty="0" smtClean="0"/>
              <a:t>“Look busy, the boss is coming!”</a:t>
            </a:r>
          </a:p>
          <a:p>
            <a:pPr marL="0" indent="0">
              <a:buNone/>
            </a:pPr>
            <a:endParaRPr lang="en-US" sz="2000" dirty="0"/>
          </a:p>
          <a:p>
            <a:pPr marL="0" indent="0">
              <a:buNone/>
            </a:pPr>
            <a:r>
              <a:rPr lang="en-US" sz="1600" dirty="0" smtClean="0"/>
              <a:t>Take advantage of down time by showing you were worth the organization’s investment in selecting you. Ask a colleague if they need help with a project. Research the company or industry. Brainstorm project ideas for yourself, and bring them to your boss. </a:t>
            </a:r>
            <a:r>
              <a:rPr lang="en-US" sz="1600" dirty="0"/>
              <a:t>Ask for more work, if you can manage an increased workload. Ask a colleague if they need help with a project Check </a:t>
            </a:r>
            <a:r>
              <a:rPr lang="en-US" sz="1600" dirty="0" smtClean="0"/>
              <a:t>in with your supervisor if you’re underwhelmed or overwhelmed. They will appreciate you being communicative, especially if your communication is that you’d like more responsibility.</a:t>
            </a:r>
          </a:p>
          <a:p>
            <a:pPr marL="0" indent="0">
              <a:buNone/>
            </a:pPr>
            <a:endParaRPr lang="en-US" sz="2000" dirty="0" smtClean="0"/>
          </a:p>
          <a:p>
            <a:pPr marL="0" indent="0">
              <a:buNone/>
            </a:pPr>
            <a:endParaRPr lang="en-US" sz="2000" dirty="0" smtClean="0">
              <a:hlinkClick r:id="rId2"/>
            </a:endParaRPr>
          </a:p>
          <a:p>
            <a:pPr marL="0" indent="0">
              <a:buNone/>
            </a:pPr>
            <a:endParaRPr lang="en-US" sz="2000" dirty="0">
              <a:hlinkClick r:id="rId2"/>
            </a:endParaRPr>
          </a:p>
          <a:p>
            <a:pPr marL="0" indent="0">
              <a:buNone/>
            </a:pPr>
            <a:endParaRPr lang="en-US" sz="2000" dirty="0" smtClean="0">
              <a:hlinkClick r:id="rId2"/>
            </a:endParaRP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38599"/>
            <a:ext cx="3414713" cy="193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27498" y="5980483"/>
            <a:ext cx="3414713" cy="430887"/>
          </a:xfrm>
          <a:prstGeom prst="rect">
            <a:avLst/>
          </a:prstGeom>
          <a:noFill/>
        </p:spPr>
        <p:txBody>
          <a:bodyPr wrap="square" rtlCol="0">
            <a:spAutoFit/>
          </a:bodyPr>
          <a:lstStyle/>
          <a:p>
            <a:r>
              <a:rPr lang="en-US" sz="800" dirty="0">
                <a:hlinkClick r:id="rId2"/>
              </a:rPr>
              <a:t>http://little-blvck-submarines.tumblr.com/post/46272372100</a:t>
            </a:r>
            <a:endParaRPr lang="en-US" sz="800" dirty="0"/>
          </a:p>
          <a:p>
            <a:endParaRPr lang="en-US" sz="1400" dirty="0"/>
          </a:p>
        </p:txBody>
      </p:sp>
    </p:spTree>
    <p:extLst>
      <p:ext uri="{BB962C8B-B14F-4D97-AF65-F5344CB8AC3E}">
        <p14:creationId xmlns:p14="http://schemas.microsoft.com/office/powerpoint/2010/main" val="160414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#5 Network</a:t>
            </a:r>
            <a:endParaRPr lang="en-US" dirty="0"/>
          </a:p>
        </p:txBody>
      </p:sp>
      <p:sp>
        <p:nvSpPr>
          <p:cNvPr id="3" name="Content Placeholder 2"/>
          <p:cNvSpPr>
            <a:spLocks noGrp="1"/>
          </p:cNvSpPr>
          <p:nvPr>
            <p:ph idx="1"/>
          </p:nvPr>
        </p:nvSpPr>
        <p:spPr>
          <a:xfrm>
            <a:off x="457200" y="1981200"/>
            <a:ext cx="4648200" cy="4876800"/>
          </a:xfrm>
        </p:spPr>
        <p:txBody>
          <a:bodyPr>
            <a:normAutofit/>
          </a:bodyPr>
          <a:lstStyle/>
          <a:p>
            <a:pPr marL="0" indent="0" algn="ctr">
              <a:buNone/>
            </a:pPr>
            <a:r>
              <a:rPr lang="en-US" sz="2000" b="1" dirty="0" smtClean="0"/>
              <a:t>“It’s all about who you know”</a:t>
            </a:r>
          </a:p>
          <a:p>
            <a:pPr marL="0" indent="0" algn="ctr">
              <a:buNone/>
            </a:pPr>
            <a:endParaRPr lang="en-US" sz="2000" b="1" dirty="0" smtClean="0"/>
          </a:p>
          <a:p>
            <a:pPr marL="0" indent="0">
              <a:buNone/>
            </a:pPr>
            <a:r>
              <a:rPr lang="en-US" sz="1600" dirty="0" smtClean="0"/>
              <a:t>If </a:t>
            </a:r>
            <a:r>
              <a:rPr lang="en-US" sz="1600" dirty="0"/>
              <a:t>rules could be duplicated, it would be </a:t>
            </a:r>
            <a:r>
              <a:rPr lang="en-US" sz="1600" dirty="0" smtClean="0"/>
              <a:t>rules 6, and 7, too. Take </a:t>
            </a:r>
            <a:r>
              <a:rPr lang="en-US" sz="1600" dirty="0"/>
              <a:t>full advantage of </a:t>
            </a:r>
            <a:r>
              <a:rPr lang="en-US" sz="1600" dirty="0" smtClean="0"/>
              <a:t>your daily opportunity to grow your professional network. What’s networking? It’s grabbing </a:t>
            </a:r>
            <a:r>
              <a:rPr lang="en-US" sz="1600" dirty="0"/>
              <a:t>coffee with fellow interns to share experiences. </a:t>
            </a:r>
            <a:r>
              <a:rPr lang="en-US" sz="1600" dirty="0" smtClean="0"/>
              <a:t>Having lunch </a:t>
            </a:r>
            <a:r>
              <a:rPr lang="en-US" sz="1600" dirty="0"/>
              <a:t>with full time colleagues. </a:t>
            </a:r>
            <a:r>
              <a:rPr lang="en-US" sz="1600" dirty="0" smtClean="0"/>
              <a:t>Asking your boss </a:t>
            </a:r>
            <a:r>
              <a:rPr lang="en-US" sz="1600" dirty="0"/>
              <a:t>about their career path. Networking doesn’t have to be formal or awkward, it’s all </a:t>
            </a:r>
            <a:r>
              <a:rPr lang="en-US" sz="1600" dirty="0" smtClean="0"/>
              <a:t>about </a:t>
            </a:r>
            <a:r>
              <a:rPr lang="en-US" sz="1600" dirty="0"/>
              <a:t>learning about the people around </a:t>
            </a:r>
            <a:r>
              <a:rPr lang="en-US" sz="1600" dirty="0" smtClean="0"/>
              <a:t>you and creating connections. It’s about  At the end of your internship, connect with these folks on LinkedIn. Get their business cards. Stay in touch, and be sincere in your interest in staying connected with that person. You never know who can help you along to your next career move. </a:t>
            </a:r>
            <a:endParaRPr lang="en-US" sz="1600" dirty="0"/>
          </a:p>
        </p:txBody>
      </p:sp>
      <p:pic>
        <p:nvPicPr>
          <p:cNvPr id="4098" name="Picture 2" descr="http://www.diydancer.com/wp-content/uploads/2013/06/Networ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765847"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50023" y="3959423"/>
            <a:ext cx="2971800" cy="615553"/>
          </a:xfrm>
          <a:prstGeom prst="rect">
            <a:avLst/>
          </a:prstGeom>
          <a:noFill/>
        </p:spPr>
        <p:txBody>
          <a:bodyPr wrap="square" rtlCol="0">
            <a:spAutoFit/>
          </a:bodyPr>
          <a:lstStyle/>
          <a:p>
            <a:r>
              <a:rPr lang="en-US" sz="800" dirty="0" smtClean="0"/>
              <a:t>Source: </a:t>
            </a:r>
            <a:r>
              <a:rPr lang="en-US" sz="800" dirty="0" smtClean="0">
                <a:hlinkClick r:id="rId3"/>
              </a:rPr>
              <a:t>http</a:t>
            </a:r>
            <a:r>
              <a:rPr lang="en-US" sz="800" dirty="0">
                <a:hlinkClick r:id="rId3"/>
              </a:rPr>
              <a:t>://</a:t>
            </a:r>
            <a:r>
              <a:rPr lang="en-US" sz="800" dirty="0" smtClean="0">
                <a:hlinkClick r:id="rId3"/>
              </a:rPr>
              <a:t>www.diydancer.com/2013/06/10/dance-as-a-business-part-ii-networking</a:t>
            </a:r>
            <a:endParaRPr lang="en-US" dirty="0" smtClean="0"/>
          </a:p>
          <a:p>
            <a:endParaRPr lang="en-US" dirty="0" smtClean="0"/>
          </a:p>
        </p:txBody>
      </p:sp>
    </p:spTree>
    <p:extLst>
      <p:ext uri="{BB962C8B-B14F-4D97-AF65-F5344CB8AC3E}">
        <p14:creationId xmlns:p14="http://schemas.microsoft.com/office/powerpoint/2010/main" val="165242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Make Working with You </a:t>
            </a:r>
            <a:r>
              <a:rPr lang="en-US" dirty="0"/>
              <a:t>E</a:t>
            </a:r>
            <a:r>
              <a:rPr lang="en-US" dirty="0" smtClean="0"/>
              <a:t>asy</a:t>
            </a:r>
            <a:endParaRPr lang="en-US" dirty="0"/>
          </a:p>
        </p:txBody>
      </p:sp>
      <p:sp>
        <p:nvSpPr>
          <p:cNvPr id="3" name="Content Placeholder 2"/>
          <p:cNvSpPr>
            <a:spLocks noGrp="1"/>
          </p:cNvSpPr>
          <p:nvPr>
            <p:ph idx="1"/>
          </p:nvPr>
        </p:nvSpPr>
        <p:spPr>
          <a:xfrm>
            <a:off x="457200" y="1600200"/>
            <a:ext cx="4953000" cy="4876800"/>
          </a:xfrm>
        </p:spPr>
        <p:txBody>
          <a:bodyPr>
            <a:normAutofit lnSpcReduction="10000"/>
          </a:bodyPr>
          <a:lstStyle/>
          <a:p>
            <a:pPr marL="0" indent="0" algn="ctr">
              <a:buNone/>
            </a:pPr>
            <a:r>
              <a:rPr lang="en-US" sz="2000" b="1" dirty="0" smtClean="0"/>
              <a:t>“You can count on me”</a:t>
            </a:r>
          </a:p>
          <a:p>
            <a:pPr marL="0" indent="0">
              <a:buNone/>
            </a:pPr>
            <a:endParaRPr lang="en-US" sz="2000" dirty="0"/>
          </a:p>
          <a:p>
            <a:pPr marL="0" indent="0">
              <a:buNone/>
            </a:pPr>
            <a:r>
              <a:rPr lang="en-US" sz="2000" dirty="0" smtClean="0"/>
              <a:t>Be dependable and flexible. Go above and beyond to show you are a team player by stepping up to challenges or situations that call for it – like being the meeting note-taker or staying late to finish up a project, if you can. Come through on your commitments but avoid overpromising when you know you can’t deliver. If you can’t do the report until Thursday, don’t tell them you’ll have it Wednesday. The easiest way to be a good team member is to come through on your deadlines, respond to e-mails and voicemails in a timely manner, and communicate often.</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486" y="1752600"/>
            <a:ext cx="312351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7400" y="5884038"/>
            <a:ext cx="2667000" cy="477054"/>
          </a:xfrm>
          <a:prstGeom prst="rect">
            <a:avLst/>
          </a:prstGeom>
          <a:noFill/>
        </p:spPr>
        <p:txBody>
          <a:bodyPr wrap="square" rtlCol="0">
            <a:spAutoFit/>
          </a:bodyPr>
          <a:lstStyle/>
          <a:p>
            <a:r>
              <a:rPr lang="en-US" sz="700" dirty="0"/>
              <a:t>Source: </a:t>
            </a:r>
            <a:r>
              <a:rPr lang="en-US" sz="700" dirty="0">
                <a:hlinkClick r:id="rId3"/>
              </a:rPr>
              <a:t>http://</a:t>
            </a:r>
            <a:r>
              <a:rPr lang="en-US" sz="700" dirty="0" smtClean="0">
                <a:hlinkClick r:id="rId3"/>
              </a:rPr>
              <a:t>sunnylol.com/overcoming-differences-by-teamwork</a:t>
            </a:r>
            <a:endParaRPr lang="en-US" sz="700" dirty="0" smtClean="0"/>
          </a:p>
          <a:p>
            <a:endParaRPr lang="en-US" dirty="0"/>
          </a:p>
        </p:txBody>
      </p:sp>
    </p:spTree>
    <p:extLst>
      <p:ext uri="{BB962C8B-B14F-4D97-AF65-F5344CB8AC3E}">
        <p14:creationId xmlns:p14="http://schemas.microsoft.com/office/powerpoint/2010/main" val="2905657758"/>
      </p:ext>
    </p:extLst>
  </p:cSld>
  <p:clrMapOvr>
    <a:masterClrMapping/>
  </p:clrMapOvr>
</p:sld>
</file>

<file path=ppt/theme/theme1.xml><?xml version="1.0" encoding="utf-8"?>
<a:theme xmlns:a="http://schemas.openxmlformats.org/drawingml/2006/main" name="uconn gener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325AE22-49FE-4135-9CB7-22FB548AE21C}">
  <ds:schemaRefs>
    <ds:schemaRef ds:uri="http://schemas.microsoft.com/sharepoint/v3/contenttype/forms"/>
  </ds:schemaRefs>
</ds:datastoreItem>
</file>

<file path=customXml/itemProps2.xml><?xml version="1.0" encoding="utf-8"?>
<ds:datastoreItem xmlns:ds="http://schemas.openxmlformats.org/officeDocument/2006/customXml" ds:itemID="{3542115B-5D83-4EB1-8CB8-62C0608F0ECA}">
  <ds:schemaRef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E6911E-C4C2-4670-83D9-5CB50A9FB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generalCCDtemplate</Template>
  <TotalTime>929</TotalTime>
  <Words>1268</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Ebrima</vt:lpstr>
      <vt:lpstr>Franklin Gothic Book</vt:lpstr>
      <vt:lpstr>Impact</vt:lpstr>
      <vt:lpstr>uconn general template</vt:lpstr>
      <vt:lpstr>10 Rules to Building Your Professional Image at Your Internship </vt:lpstr>
      <vt:lpstr>Congratulations! You’ve got an internship. You’ll be in a work environment where you’ll learn new skills, make new connections, and get hands-on experience in a career field you’re interested in. Now is a great time to start thinking about your professional image. </vt:lpstr>
      <vt:lpstr>10 Rules of Building a Professional Image </vt:lpstr>
      <vt:lpstr>#1 Be Punctual</vt:lpstr>
      <vt:lpstr>#2 Dress for Success</vt:lpstr>
      <vt:lpstr>#3 Be Prepared</vt:lpstr>
      <vt:lpstr>#4 Be a Self-Starter</vt:lpstr>
      <vt:lpstr>#5 Network</vt:lpstr>
      <vt:lpstr>#6 Make Working with You Easy</vt:lpstr>
      <vt:lpstr>#7 Write Professionally</vt:lpstr>
      <vt:lpstr>#8 Ask Questions</vt:lpstr>
      <vt:lpstr>#9 Act Invested</vt:lpstr>
      <vt:lpstr>#10 Save the College Life for Campus</vt:lpstr>
    </vt:vector>
  </TitlesOfParts>
  <Company>Student Affairs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Preparedness</dc:title>
  <dc:creator>Ashley Pedersen</dc:creator>
  <cp:lastModifiedBy>Carchedi, Amanda</cp:lastModifiedBy>
  <cp:revision>42</cp:revision>
  <cp:lastPrinted>2013-08-15T19:09:10Z</cp:lastPrinted>
  <dcterms:created xsi:type="dcterms:W3CDTF">2013-08-02T17:40:26Z</dcterms:created>
  <dcterms:modified xsi:type="dcterms:W3CDTF">2014-08-15T12:32:53Z</dcterms:modified>
</cp:coreProperties>
</file>