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1"/>
  </p:notesMasterIdLst>
  <p:handoutMasterIdLst>
    <p:handoutMasterId r:id="rId32"/>
  </p:handoutMasterIdLst>
  <p:sldIdLst>
    <p:sldId id="256" r:id="rId2"/>
    <p:sldId id="331" r:id="rId3"/>
    <p:sldId id="344" r:id="rId4"/>
    <p:sldId id="346" r:id="rId5"/>
    <p:sldId id="348" r:id="rId6"/>
    <p:sldId id="349" r:id="rId7"/>
    <p:sldId id="350" r:id="rId8"/>
    <p:sldId id="352" r:id="rId9"/>
    <p:sldId id="355" r:id="rId10"/>
    <p:sldId id="357" r:id="rId11"/>
    <p:sldId id="358" r:id="rId12"/>
    <p:sldId id="347" r:id="rId13"/>
    <p:sldId id="335" r:id="rId14"/>
    <p:sldId id="337" r:id="rId15"/>
    <p:sldId id="338" r:id="rId16"/>
    <p:sldId id="339" r:id="rId17"/>
    <p:sldId id="340" r:id="rId18"/>
    <p:sldId id="363" r:id="rId19"/>
    <p:sldId id="341" r:id="rId20"/>
    <p:sldId id="342" r:id="rId21"/>
    <p:sldId id="343" r:id="rId22"/>
    <p:sldId id="364" r:id="rId23"/>
    <p:sldId id="333" r:id="rId24"/>
    <p:sldId id="360" r:id="rId25"/>
    <p:sldId id="351" r:id="rId26"/>
    <p:sldId id="353" r:id="rId27"/>
    <p:sldId id="354" r:id="rId28"/>
    <p:sldId id="356" r:id="rId29"/>
    <p:sldId id="359" r:id="rId30"/>
  </p:sldIdLst>
  <p:sldSz cx="9144000" cy="6858000" type="screen4x3"/>
  <p:notesSz cx="6858000" cy="9144000"/>
  <p:custDataLst>
    <p:tags r:id="rId3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CF33541-5E58-43C3-A2D8-8288F878A3DB}">
          <p14:sldIdLst>
            <p14:sldId id="256"/>
            <p14:sldId id="331"/>
            <p14:sldId id="344"/>
            <p14:sldId id="346"/>
            <p14:sldId id="348"/>
            <p14:sldId id="349"/>
            <p14:sldId id="350"/>
            <p14:sldId id="352"/>
            <p14:sldId id="355"/>
            <p14:sldId id="357"/>
            <p14:sldId id="358"/>
            <p14:sldId id="347"/>
            <p14:sldId id="335"/>
            <p14:sldId id="337"/>
            <p14:sldId id="338"/>
            <p14:sldId id="339"/>
            <p14:sldId id="340"/>
            <p14:sldId id="363"/>
            <p14:sldId id="341"/>
            <p14:sldId id="342"/>
            <p14:sldId id="343"/>
            <p14:sldId id="364"/>
            <p14:sldId id="333"/>
            <p14:sldId id="360"/>
            <p14:sldId id="351"/>
            <p14:sldId id="353"/>
            <p14:sldId id="354"/>
            <p14:sldId id="356"/>
            <p14:sldId id="35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ker wright" initials="pw" lastIdx="1" clrIdx="0">
    <p:extLst>
      <p:ext uri="{19B8F6BF-5375-455C-9EA6-DF929625EA0E}">
        <p15:presenceInfo xmlns:p15="http://schemas.microsoft.com/office/powerpoint/2012/main" userId="b781d9dd3b6eb2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DCFE"/>
    <a:srgbClr val="C9E5FF"/>
    <a:srgbClr val="000000"/>
    <a:srgbClr val="C5093B"/>
    <a:srgbClr val="B1B6AF"/>
    <a:srgbClr val="D9D7D0"/>
    <a:srgbClr val="FF9ED3"/>
    <a:srgbClr val="AFAFAF"/>
    <a:srgbClr val="04ABFD"/>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96154" autoAdjust="0"/>
  </p:normalViewPr>
  <p:slideViewPr>
    <p:cSldViewPr snapToGrid="0">
      <p:cViewPr varScale="1">
        <p:scale>
          <a:sx n="130" d="100"/>
          <a:sy n="130" d="100"/>
        </p:scale>
        <p:origin x="876" y="126"/>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FAB296-C70E-40F1-B507-D2D143AD6EBF}" type="datetimeFigureOut">
              <a:rPr lang="en-US" smtClean="0"/>
              <a:t>10/14/2021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9078BF-40EC-41E1-9B62-3081DB1209A1}" type="slidenum">
              <a:rPr lang="en-US" smtClean="0"/>
              <a:t>‹#›</a:t>
            </a:fld>
            <a:endParaRPr lang="en-US"/>
          </a:p>
        </p:txBody>
      </p:sp>
    </p:spTree>
    <p:extLst>
      <p:ext uri="{BB962C8B-B14F-4D97-AF65-F5344CB8AC3E}">
        <p14:creationId xmlns:p14="http://schemas.microsoft.com/office/powerpoint/2010/main" val="320901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D2892C-D9C7-4A81-A07C-60131499A005}" type="datetimeFigureOut">
              <a:rPr lang="en-US" smtClean="0"/>
              <a:t>10/14/2021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1A37F7-1A90-4E51-A507-1AEFE7B69E09}" type="slidenum">
              <a:rPr lang="en-US" smtClean="0"/>
              <a:t>‹#›</a:t>
            </a:fld>
            <a:endParaRPr lang="en-US"/>
          </a:p>
        </p:txBody>
      </p:sp>
    </p:spTree>
    <p:extLst>
      <p:ext uri="{BB962C8B-B14F-4D97-AF65-F5344CB8AC3E}">
        <p14:creationId xmlns:p14="http://schemas.microsoft.com/office/powerpoint/2010/main" val="2831554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10/14/2021</a:t>
            </a:fld>
            <a:endParaRPr lang="en-US" dirty="0"/>
          </a:p>
        </p:txBody>
      </p:sp>
      <p:sp>
        <p:nvSpPr>
          <p:cNvPr id="5" name="Footer Placeholder 4"/>
          <p:cNvSpPr>
            <a:spLocks noGrp="1"/>
          </p:cNvSpPr>
          <p:nvPr>
            <p:ph type="ftr" sz="quarter" idx="11"/>
          </p:nvPr>
        </p:nvSpPr>
        <p:spPr/>
        <p:txBody>
          <a:bodyPr/>
          <a:lstStyle/>
          <a:p>
            <a:r>
              <a:rPr lang="en-US"/>
              <a:t>MGMT 611 Presentation</a:t>
            </a:r>
            <a:endParaRPr lang="en-US" dirty="0"/>
          </a:p>
        </p:txBody>
      </p:sp>
      <p:sp>
        <p:nvSpPr>
          <p:cNvPr id="6" name="Slide Number Placeholder 5"/>
          <p:cNvSpPr>
            <a:spLocks noGrp="1"/>
          </p:cNvSpPr>
          <p:nvPr>
            <p:ph type="sldNum" sz="quarter" idx="12"/>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1125645308"/>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10/14/2021</a:t>
            </a:fld>
            <a:endParaRPr lang="en-US" dirty="0"/>
          </a:p>
        </p:txBody>
      </p:sp>
      <p:sp>
        <p:nvSpPr>
          <p:cNvPr id="5" name="Footer Placeholder 4"/>
          <p:cNvSpPr>
            <a:spLocks noGrp="1"/>
          </p:cNvSpPr>
          <p:nvPr>
            <p:ph type="ftr" sz="quarter" idx="11"/>
          </p:nvPr>
        </p:nvSpPr>
        <p:spPr/>
        <p:txBody>
          <a:bodyPr/>
          <a:lstStyle/>
          <a:p>
            <a:r>
              <a:rPr lang="en-US"/>
              <a:t>MGMT 611 Presentation</a:t>
            </a:r>
            <a:endParaRPr lang="en-US" dirty="0"/>
          </a:p>
        </p:txBody>
      </p:sp>
      <p:sp>
        <p:nvSpPr>
          <p:cNvPr id="6" name="Slide Number Placeholder 5"/>
          <p:cNvSpPr>
            <a:spLocks noGrp="1"/>
          </p:cNvSpPr>
          <p:nvPr>
            <p:ph type="sldNum" sz="quarter" idx="12"/>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12071036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10/14/2021</a:t>
            </a:fld>
            <a:endParaRPr lang="en-US" dirty="0"/>
          </a:p>
        </p:txBody>
      </p:sp>
      <p:sp>
        <p:nvSpPr>
          <p:cNvPr id="5" name="Footer Placeholder 4"/>
          <p:cNvSpPr>
            <a:spLocks noGrp="1"/>
          </p:cNvSpPr>
          <p:nvPr>
            <p:ph type="ftr" sz="quarter" idx="11"/>
          </p:nvPr>
        </p:nvSpPr>
        <p:spPr/>
        <p:txBody>
          <a:bodyPr/>
          <a:lstStyle/>
          <a:p>
            <a:r>
              <a:rPr lang="en-US"/>
              <a:t>MGMT 611 Presentation</a:t>
            </a:r>
            <a:endParaRPr lang="en-US" dirty="0"/>
          </a:p>
        </p:txBody>
      </p:sp>
      <p:sp>
        <p:nvSpPr>
          <p:cNvPr id="6" name="Slide Number Placeholder 5"/>
          <p:cNvSpPr>
            <a:spLocks noGrp="1"/>
          </p:cNvSpPr>
          <p:nvPr>
            <p:ph type="sldNum" sz="quarter" idx="12"/>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3477554894"/>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31754" y="3896005"/>
            <a:ext cx="6858000" cy="646331"/>
          </a:xfrm>
        </p:spPr>
        <p:txBody>
          <a:bodyPr anchor="b"/>
          <a:lstStyle>
            <a:lvl1pPr algn="l">
              <a:defRPr sz="4000">
                <a:solidFill>
                  <a:schemeClr val="bg1"/>
                </a:solidFill>
                <a:latin typeface="+mj-lt"/>
              </a:defRPr>
            </a:lvl1pPr>
          </a:lstStyle>
          <a:p>
            <a:r>
              <a:rPr lang="en-US" dirty="0"/>
              <a:t>Click to edit Master title style</a:t>
            </a:r>
          </a:p>
        </p:txBody>
      </p:sp>
      <p:sp>
        <p:nvSpPr>
          <p:cNvPr id="3" name="Subtitle 2"/>
          <p:cNvSpPr>
            <a:spLocks noGrp="1"/>
          </p:cNvSpPr>
          <p:nvPr>
            <p:ph type="subTitle" idx="1"/>
          </p:nvPr>
        </p:nvSpPr>
        <p:spPr>
          <a:xfrm>
            <a:off x="431754" y="4550000"/>
            <a:ext cx="6858000" cy="544444"/>
          </a:xfrm>
        </p:spPr>
        <p:txBody>
          <a:bodyPr lIns="0" rIns="0">
            <a:spAutoFit/>
          </a:bodyPr>
          <a:lstStyle>
            <a:lvl1pPr marL="0" indent="0" algn="l">
              <a:buNone/>
              <a:defRPr sz="2600">
                <a:solidFill>
                  <a:schemeClr val="bg1"/>
                </a:solidFill>
                <a:latin typeface="+mj-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9" name="Freeform 8"/>
          <p:cNvSpPr/>
          <p:nvPr userDrawn="1"/>
        </p:nvSpPr>
        <p:spPr>
          <a:xfrm rot="5400000" flipV="1">
            <a:off x="3844159" y="1557154"/>
            <a:ext cx="3262179" cy="7337504"/>
          </a:xfrm>
          <a:custGeom>
            <a:avLst/>
            <a:gdLst>
              <a:gd name="connsiteX0" fmla="*/ 4713115 w 4713115"/>
              <a:gd name="connsiteY0" fmla="*/ 9144002 h 9144002"/>
              <a:gd name="connsiteX1" fmla="*/ 4713115 w 4713115"/>
              <a:gd name="connsiteY1" fmla="*/ 0 h 9144002"/>
              <a:gd name="connsiteX2" fmla="*/ 3053915 w 4713115"/>
              <a:gd name="connsiteY2" fmla="*/ 0 h 9144002"/>
              <a:gd name="connsiteX3" fmla="*/ 0 w 4713115"/>
              <a:gd name="connsiteY3" fmla="*/ 9144002 h 9144002"/>
              <a:gd name="connsiteX0" fmla="*/ 2914983 w 4713115"/>
              <a:gd name="connsiteY0" fmla="*/ 9127277 h 9144002"/>
              <a:gd name="connsiteX1" fmla="*/ 4713115 w 4713115"/>
              <a:gd name="connsiteY1" fmla="*/ 0 h 9144002"/>
              <a:gd name="connsiteX2" fmla="*/ 3053915 w 4713115"/>
              <a:gd name="connsiteY2" fmla="*/ 0 h 9144002"/>
              <a:gd name="connsiteX3" fmla="*/ 0 w 4713115"/>
              <a:gd name="connsiteY3" fmla="*/ 9144002 h 9144002"/>
              <a:gd name="connsiteX4" fmla="*/ 2914983 w 4713115"/>
              <a:gd name="connsiteY4" fmla="*/ 9127277 h 9144002"/>
              <a:gd name="connsiteX0" fmla="*/ 2914983 w 3065524"/>
              <a:gd name="connsiteY0" fmla="*/ 9144004 h 9160729"/>
              <a:gd name="connsiteX1" fmla="*/ 3065524 w 3065524"/>
              <a:gd name="connsiteY1" fmla="*/ 0 h 9160729"/>
              <a:gd name="connsiteX2" fmla="*/ 3053915 w 3065524"/>
              <a:gd name="connsiteY2" fmla="*/ 16727 h 9160729"/>
              <a:gd name="connsiteX3" fmla="*/ 0 w 3065524"/>
              <a:gd name="connsiteY3" fmla="*/ 9160729 h 9160729"/>
              <a:gd name="connsiteX4" fmla="*/ 2914983 w 3065524"/>
              <a:gd name="connsiteY4" fmla="*/ 9144004 h 9160729"/>
              <a:gd name="connsiteX0" fmla="*/ 2914983 w 3065524"/>
              <a:gd name="connsiteY0" fmla="*/ 9144004 h 9160729"/>
              <a:gd name="connsiteX1" fmla="*/ 3065524 w 3065524"/>
              <a:gd name="connsiteY1" fmla="*/ 0 h 9160729"/>
              <a:gd name="connsiteX2" fmla="*/ 2142302 w 3065524"/>
              <a:gd name="connsiteY2" fmla="*/ 2726474 h 9160729"/>
              <a:gd name="connsiteX3" fmla="*/ 0 w 3065524"/>
              <a:gd name="connsiteY3" fmla="*/ 9160729 h 9160729"/>
              <a:gd name="connsiteX4" fmla="*/ 2914983 w 3065524"/>
              <a:gd name="connsiteY4" fmla="*/ 9144004 h 9160729"/>
              <a:gd name="connsiteX0" fmla="*/ 2914983 w 2914983"/>
              <a:gd name="connsiteY0" fmla="*/ 7320779 h 7337504"/>
              <a:gd name="connsiteX1" fmla="*/ 2446631 w 2914983"/>
              <a:gd name="connsiteY1" fmla="*/ 0 h 7337504"/>
              <a:gd name="connsiteX2" fmla="*/ 2142302 w 2914983"/>
              <a:gd name="connsiteY2" fmla="*/ 903249 h 7337504"/>
              <a:gd name="connsiteX3" fmla="*/ 0 w 2914983"/>
              <a:gd name="connsiteY3" fmla="*/ 7337504 h 7337504"/>
              <a:gd name="connsiteX4" fmla="*/ 2914983 w 2914983"/>
              <a:gd name="connsiteY4" fmla="*/ 7320779 h 7337504"/>
              <a:gd name="connsiteX0" fmla="*/ 2505176 w 2505176"/>
              <a:gd name="connsiteY0" fmla="*/ 7320779 h 7337504"/>
              <a:gd name="connsiteX1" fmla="*/ 2446631 w 2505176"/>
              <a:gd name="connsiteY1" fmla="*/ 0 h 7337504"/>
              <a:gd name="connsiteX2" fmla="*/ 2142302 w 2505176"/>
              <a:gd name="connsiteY2" fmla="*/ 903249 h 7337504"/>
              <a:gd name="connsiteX3" fmla="*/ 0 w 2505176"/>
              <a:gd name="connsiteY3" fmla="*/ 7337504 h 7337504"/>
              <a:gd name="connsiteX4" fmla="*/ 2505176 w 2505176"/>
              <a:gd name="connsiteY4" fmla="*/ 7320779 h 7337504"/>
              <a:gd name="connsiteX0" fmla="*/ 2446634 w 2446634"/>
              <a:gd name="connsiteY0" fmla="*/ 7304054 h 7337504"/>
              <a:gd name="connsiteX1" fmla="*/ 2446631 w 2446634"/>
              <a:gd name="connsiteY1" fmla="*/ 0 h 7337504"/>
              <a:gd name="connsiteX2" fmla="*/ 2142302 w 2446634"/>
              <a:gd name="connsiteY2" fmla="*/ 903249 h 7337504"/>
              <a:gd name="connsiteX3" fmla="*/ 0 w 2446634"/>
              <a:gd name="connsiteY3" fmla="*/ 7337504 h 7337504"/>
              <a:gd name="connsiteX4" fmla="*/ 2446634 w 2446634"/>
              <a:gd name="connsiteY4" fmla="*/ 7304054 h 7337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634" h="7337504">
                <a:moveTo>
                  <a:pt x="2446634" y="7304054"/>
                </a:moveTo>
                <a:cubicBezTo>
                  <a:pt x="2446633" y="4869369"/>
                  <a:pt x="2446632" y="2434685"/>
                  <a:pt x="2446631" y="0"/>
                </a:cubicBezTo>
                <a:lnTo>
                  <a:pt x="2142302" y="903249"/>
                </a:lnTo>
                <a:lnTo>
                  <a:pt x="0" y="7337504"/>
                </a:lnTo>
                <a:lnTo>
                  <a:pt x="2446634" y="7304054"/>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4" name="Text Placeholder 13"/>
          <p:cNvSpPr>
            <a:spLocks noGrp="1"/>
          </p:cNvSpPr>
          <p:nvPr>
            <p:ph type="body" sz="quarter" idx="12"/>
          </p:nvPr>
        </p:nvSpPr>
        <p:spPr>
          <a:xfrm>
            <a:off x="431754" y="5337131"/>
            <a:ext cx="6858000" cy="474874"/>
          </a:xfrm>
        </p:spPr>
        <p:txBody>
          <a:bodyPr lIns="0" rIns="0">
            <a:spAutoFit/>
          </a:bodyPr>
          <a:lstStyle>
            <a:lvl1pPr>
              <a:defRPr>
                <a:solidFill>
                  <a:schemeClr val="accent4"/>
                </a:solidFill>
                <a:latin typeface="Garamond" panose="02020404030301010803" pitchFamily="18" charset="0"/>
              </a:defRPr>
            </a:lvl1pPr>
            <a:lvl2pPr>
              <a:defRPr>
                <a:solidFill>
                  <a:schemeClr val="accent4"/>
                </a:solidFill>
                <a:latin typeface="Garamond" panose="02020404030301010803" pitchFamily="18" charset="0"/>
              </a:defRPr>
            </a:lvl2pPr>
            <a:lvl3pPr>
              <a:defRPr>
                <a:solidFill>
                  <a:schemeClr val="accent4"/>
                </a:solidFill>
                <a:latin typeface="Garamond" panose="02020404030301010803" pitchFamily="18" charset="0"/>
              </a:defRPr>
            </a:lvl3pPr>
            <a:lvl4pPr>
              <a:defRPr>
                <a:solidFill>
                  <a:schemeClr val="accent4"/>
                </a:solidFill>
                <a:latin typeface="Garamond" panose="02020404030301010803" pitchFamily="18" charset="0"/>
              </a:defRPr>
            </a:lvl4pPr>
            <a:lvl5pPr>
              <a:defRPr>
                <a:solidFill>
                  <a:schemeClr val="accent4"/>
                </a:solidFill>
                <a:latin typeface="Garamond" panose="02020404030301010803" pitchFamily="18" charset="0"/>
              </a:defRPr>
            </a:lvl5pPr>
          </a:lstStyle>
          <a:p>
            <a:pPr lvl="0"/>
            <a:r>
              <a:rPr lang="en-US" dirty="0"/>
              <a:t>Edit Master text styles</a:t>
            </a:r>
          </a:p>
        </p:txBody>
      </p:sp>
      <p:sp>
        <p:nvSpPr>
          <p:cNvPr id="8" name="Freeform 7"/>
          <p:cNvSpPr/>
          <p:nvPr userDrawn="1"/>
        </p:nvSpPr>
        <p:spPr>
          <a:xfrm flipV="1">
            <a:off x="7807130" y="-1"/>
            <a:ext cx="1336871" cy="5337130"/>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pic>
        <p:nvPicPr>
          <p:cNvPr id="10" name="Picture 9" descr="CSLogo09-TableCloth.jpg"/>
          <p:cNvPicPr>
            <a:picLocks noChangeAspect="1"/>
          </p:cNvPicPr>
          <p:nvPr userDrawn="1"/>
        </p:nvPicPr>
        <p:blipFill>
          <a:blip r:embed="rId2" cstate="print"/>
          <a:stretch>
            <a:fillRect/>
          </a:stretch>
        </p:blipFill>
        <p:spPr>
          <a:xfrm>
            <a:off x="556189" y="381000"/>
            <a:ext cx="2286000" cy="967483"/>
          </a:xfrm>
          <a:prstGeom prst="rect">
            <a:avLst/>
          </a:prstGeom>
        </p:spPr>
      </p:pic>
    </p:spTree>
    <p:extLst>
      <p:ext uri="{BB962C8B-B14F-4D97-AF65-F5344CB8AC3E}">
        <p14:creationId xmlns:p14="http://schemas.microsoft.com/office/powerpoint/2010/main" val="11152621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65125"/>
            <a:ext cx="78867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0"/>
          </p:nvPr>
        </p:nvSpPr>
        <p:spPr/>
        <p:txBody>
          <a:bodyPr/>
          <a:lstStyle/>
          <a:p>
            <a:r>
              <a:rPr lang="en-US" dirty="0"/>
              <a:t>MGMT 611 Presentation</a:t>
            </a:r>
          </a:p>
        </p:txBody>
      </p:sp>
      <p:sp>
        <p:nvSpPr>
          <p:cNvPr id="8" name="Slide Number Placeholder 7"/>
          <p:cNvSpPr>
            <a:spLocks noGrp="1"/>
          </p:cNvSpPr>
          <p:nvPr>
            <p:ph type="sldNum" sz="quarter" idx="11"/>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1969943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Image with Text">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dirty="0"/>
              <a:t>MGMT 611 Presentation</a:t>
            </a:r>
          </a:p>
        </p:txBody>
      </p:sp>
      <p:sp>
        <p:nvSpPr>
          <p:cNvPr id="6" name="Slide Number Placeholder 5"/>
          <p:cNvSpPr>
            <a:spLocks noGrp="1"/>
          </p:cNvSpPr>
          <p:nvPr>
            <p:ph type="sldNum" sz="quarter" idx="11"/>
          </p:nvPr>
        </p:nvSpPr>
        <p:spPr/>
        <p:txBody>
          <a:bodyPr/>
          <a:lstStyle/>
          <a:p>
            <a:fld id="{DD253308-F9C5-4FCB-8415-6DEE77C16A35}" type="slidenum">
              <a:rPr lang="en-US" smtClean="0"/>
              <a:pPr/>
              <a:t>‹#›</a:t>
            </a:fld>
            <a:endParaRPr lang="en-US"/>
          </a:p>
        </p:txBody>
      </p:sp>
      <p:sp>
        <p:nvSpPr>
          <p:cNvPr id="3" name="Picture Placeholder 2"/>
          <p:cNvSpPr>
            <a:spLocks noGrp="1"/>
          </p:cNvSpPr>
          <p:nvPr>
            <p:ph type="pic" sz="quarter" idx="12" hasCustomPrompt="1"/>
          </p:nvPr>
        </p:nvSpPr>
        <p:spPr>
          <a:xfrm>
            <a:off x="0" y="0"/>
            <a:ext cx="9144000" cy="6858000"/>
          </a:xfrm>
        </p:spPr>
        <p:txBody>
          <a:bodyPr/>
          <a:lstStyle>
            <a:lvl1pPr>
              <a:defRPr baseline="0"/>
            </a:lvl1pPr>
          </a:lstStyle>
          <a:p>
            <a:r>
              <a:rPr lang="en-US" dirty="0"/>
              <a:t>Click Icon to Add Picture</a:t>
            </a:r>
          </a:p>
        </p:txBody>
      </p:sp>
      <p:sp>
        <p:nvSpPr>
          <p:cNvPr id="7" name="Text Placeholder 3"/>
          <p:cNvSpPr>
            <a:spLocks noGrp="1"/>
          </p:cNvSpPr>
          <p:nvPr>
            <p:ph type="body" sz="half" idx="2"/>
          </p:nvPr>
        </p:nvSpPr>
        <p:spPr>
          <a:xfrm>
            <a:off x="472381" y="2057400"/>
            <a:ext cx="2211884" cy="3811588"/>
          </a:xfrm>
          <a:solidFill>
            <a:schemeClr val="accent1">
              <a:alpha val="85000"/>
            </a:schemeClr>
          </a:solidFill>
        </p:spPr>
        <p:txBody>
          <a:bodyPr lIns="274320" tIns="274320" rIns="274320" bIns="274320"/>
          <a:lstStyle>
            <a:lvl1pPr marL="0" indent="0">
              <a:buNone/>
              <a:defRPr sz="1400" b="0">
                <a:solidFill>
                  <a:schemeClr val="bg1"/>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Tree>
    <p:extLst>
      <p:ext uri="{BB962C8B-B14F-4D97-AF65-F5344CB8AC3E}">
        <p14:creationId xmlns:p14="http://schemas.microsoft.com/office/powerpoint/2010/main" val="413731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tmplLst>
          <p:tmpl>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10/14/2021</a:t>
            </a:fld>
            <a:endParaRPr lang="en-US" dirty="0"/>
          </a:p>
        </p:txBody>
      </p:sp>
      <p:sp>
        <p:nvSpPr>
          <p:cNvPr id="5" name="Footer Placeholder 4"/>
          <p:cNvSpPr>
            <a:spLocks noGrp="1"/>
          </p:cNvSpPr>
          <p:nvPr>
            <p:ph type="ftr" sz="quarter" idx="11"/>
          </p:nvPr>
        </p:nvSpPr>
        <p:spPr/>
        <p:txBody>
          <a:bodyPr/>
          <a:lstStyle/>
          <a:p>
            <a:r>
              <a:rPr lang="en-US"/>
              <a:t>MGMT 611 Presentation</a:t>
            </a:r>
            <a:endParaRPr lang="en-US" dirty="0"/>
          </a:p>
        </p:txBody>
      </p:sp>
      <p:sp>
        <p:nvSpPr>
          <p:cNvPr id="6" name="Slide Number Placeholder 5"/>
          <p:cNvSpPr>
            <a:spLocks noGrp="1"/>
          </p:cNvSpPr>
          <p:nvPr>
            <p:ph type="sldNum" sz="quarter" idx="12"/>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29708031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Freeform 6"/>
          <p:cNvSpPr/>
          <p:nvPr userDrawn="1"/>
        </p:nvSpPr>
        <p:spPr>
          <a:xfrm rot="10800000" flipH="1">
            <a:off x="7033282" y="0"/>
            <a:ext cx="2110724" cy="6858000"/>
          </a:xfrm>
          <a:custGeom>
            <a:avLst/>
            <a:gdLst>
              <a:gd name="connsiteX0" fmla="*/ 0 w 2814298"/>
              <a:gd name="connsiteY0" fmla="*/ 6858000 h 6858000"/>
              <a:gd name="connsiteX1" fmla="*/ 2814298 w 2814298"/>
              <a:gd name="connsiteY1" fmla="*/ 6858000 h 6858000"/>
              <a:gd name="connsiteX2" fmla="*/ 2814298 w 2814298"/>
              <a:gd name="connsiteY2" fmla="*/ 0 h 6858000"/>
              <a:gd name="connsiteX3" fmla="*/ 2290436 w 2814298"/>
              <a:gd name="connsiteY3" fmla="*/ 0 h 6858000"/>
            </a:gdLst>
            <a:ahLst/>
            <a:cxnLst>
              <a:cxn ang="0">
                <a:pos x="connsiteX0" y="connsiteY0"/>
              </a:cxn>
              <a:cxn ang="0">
                <a:pos x="connsiteX1" y="connsiteY1"/>
              </a:cxn>
              <a:cxn ang="0">
                <a:pos x="connsiteX2" y="connsiteY2"/>
              </a:cxn>
              <a:cxn ang="0">
                <a:pos x="connsiteX3" y="connsiteY3"/>
              </a:cxn>
            </a:cxnLst>
            <a:rect l="l" t="t" r="r" b="b"/>
            <a:pathLst>
              <a:path w="2814298" h="6858000">
                <a:moveTo>
                  <a:pt x="0" y="6858000"/>
                </a:moveTo>
                <a:lnTo>
                  <a:pt x="2814298" y="6858000"/>
                </a:lnTo>
                <a:lnTo>
                  <a:pt x="2814298" y="0"/>
                </a:lnTo>
                <a:lnTo>
                  <a:pt x="2290436"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8" name="Freeform 7"/>
          <p:cNvSpPr/>
          <p:nvPr userDrawn="1"/>
        </p:nvSpPr>
        <p:spPr>
          <a:xfrm rot="5400000" flipV="1">
            <a:off x="5674792" y="3388788"/>
            <a:ext cx="2137767" cy="4800662"/>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dirty="0"/>
          </a:p>
        </p:txBody>
      </p:sp>
    </p:spTree>
    <p:extLst>
      <p:ext uri="{BB962C8B-B14F-4D97-AF65-F5344CB8AC3E}">
        <p14:creationId xmlns:p14="http://schemas.microsoft.com/office/powerpoint/2010/main" val="1823008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10/14/2021</a:t>
            </a:fld>
            <a:endParaRPr lang="en-US" dirty="0"/>
          </a:p>
        </p:txBody>
      </p:sp>
      <p:sp>
        <p:nvSpPr>
          <p:cNvPr id="6" name="Footer Placeholder 5"/>
          <p:cNvSpPr>
            <a:spLocks noGrp="1"/>
          </p:cNvSpPr>
          <p:nvPr>
            <p:ph type="ftr" sz="quarter" idx="11"/>
          </p:nvPr>
        </p:nvSpPr>
        <p:spPr/>
        <p:txBody>
          <a:bodyPr/>
          <a:lstStyle/>
          <a:p>
            <a:r>
              <a:rPr lang="en-US"/>
              <a:t>MGMT 611 Presentation</a:t>
            </a:r>
            <a:endParaRPr lang="en-US" dirty="0"/>
          </a:p>
        </p:txBody>
      </p:sp>
      <p:sp>
        <p:nvSpPr>
          <p:cNvPr id="7" name="Slide Number Placeholder 6"/>
          <p:cNvSpPr>
            <a:spLocks noGrp="1"/>
          </p:cNvSpPr>
          <p:nvPr>
            <p:ph type="sldNum" sz="quarter" idx="12"/>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2233657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10/14/2021</a:t>
            </a:fld>
            <a:endParaRPr lang="en-US" dirty="0"/>
          </a:p>
        </p:txBody>
      </p:sp>
      <p:sp>
        <p:nvSpPr>
          <p:cNvPr id="8" name="Footer Placeholder 7"/>
          <p:cNvSpPr>
            <a:spLocks noGrp="1"/>
          </p:cNvSpPr>
          <p:nvPr>
            <p:ph type="ftr" sz="quarter" idx="11"/>
          </p:nvPr>
        </p:nvSpPr>
        <p:spPr/>
        <p:txBody>
          <a:bodyPr/>
          <a:lstStyle/>
          <a:p>
            <a:r>
              <a:rPr lang="en-US"/>
              <a:t>MGMT 611 Presentation</a:t>
            </a:r>
            <a:endParaRPr lang="en-US" dirty="0"/>
          </a:p>
        </p:txBody>
      </p:sp>
      <p:sp>
        <p:nvSpPr>
          <p:cNvPr id="9" name="Slide Number Placeholder 8"/>
          <p:cNvSpPr>
            <a:spLocks noGrp="1"/>
          </p:cNvSpPr>
          <p:nvPr>
            <p:ph type="sldNum" sz="quarter" idx="12"/>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88962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10/14/2021</a:t>
            </a:fld>
            <a:endParaRPr lang="en-US" dirty="0"/>
          </a:p>
        </p:txBody>
      </p:sp>
      <p:sp>
        <p:nvSpPr>
          <p:cNvPr id="4" name="Footer Placeholder 3"/>
          <p:cNvSpPr>
            <a:spLocks noGrp="1"/>
          </p:cNvSpPr>
          <p:nvPr>
            <p:ph type="ftr" sz="quarter" idx="11"/>
          </p:nvPr>
        </p:nvSpPr>
        <p:spPr/>
        <p:txBody>
          <a:bodyPr/>
          <a:lstStyle/>
          <a:p>
            <a:r>
              <a:rPr lang="en-US"/>
              <a:t>MGMT 611 Presentation</a:t>
            </a:r>
            <a:endParaRPr lang="en-US" dirty="0"/>
          </a:p>
        </p:txBody>
      </p:sp>
      <p:sp>
        <p:nvSpPr>
          <p:cNvPr id="5" name="Slide Number Placeholder 4"/>
          <p:cNvSpPr>
            <a:spLocks noGrp="1"/>
          </p:cNvSpPr>
          <p:nvPr>
            <p:ph type="sldNum" sz="quarter" idx="12"/>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35556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10/14/2021</a:t>
            </a:fld>
            <a:endParaRPr lang="en-US" dirty="0"/>
          </a:p>
        </p:txBody>
      </p:sp>
      <p:sp>
        <p:nvSpPr>
          <p:cNvPr id="3" name="Footer Placeholder 2"/>
          <p:cNvSpPr>
            <a:spLocks noGrp="1"/>
          </p:cNvSpPr>
          <p:nvPr>
            <p:ph type="ftr" sz="quarter" idx="11"/>
          </p:nvPr>
        </p:nvSpPr>
        <p:spPr/>
        <p:txBody>
          <a:bodyPr/>
          <a:lstStyle/>
          <a:p>
            <a:r>
              <a:rPr lang="en-US"/>
              <a:t>MGMT 611 Presentation</a:t>
            </a:r>
            <a:endParaRPr lang="en-US" dirty="0"/>
          </a:p>
        </p:txBody>
      </p:sp>
      <p:sp>
        <p:nvSpPr>
          <p:cNvPr id="4" name="Slide Number Placeholder 3"/>
          <p:cNvSpPr>
            <a:spLocks noGrp="1"/>
          </p:cNvSpPr>
          <p:nvPr>
            <p:ph type="sldNum" sz="quarter" idx="12"/>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643932045"/>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10/14/2021</a:t>
            </a:fld>
            <a:endParaRPr lang="en-US" dirty="0"/>
          </a:p>
        </p:txBody>
      </p:sp>
      <p:sp>
        <p:nvSpPr>
          <p:cNvPr id="6" name="Footer Placeholder 5"/>
          <p:cNvSpPr>
            <a:spLocks noGrp="1"/>
          </p:cNvSpPr>
          <p:nvPr>
            <p:ph type="ftr" sz="quarter" idx="11"/>
          </p:nvPr>
        </p:nvSpPr>
        <p:spPr/>
        <p:txBody>
          <a:bodyPr/>
          <a:lstStyle/>
          <a:p>
            <a:r>
              <a:rPr lang="en-US"/>
              <a:t>MGMT 611 Presentation</a:t>
            </a:r>
            <a:endParaRPr lang="en-US" dirty="0"/>
          </a:p>
        </p:txBody>
      </p:sp>
      <p:sp>
        <p:nvSpPr>
          <p:cNvPr id="7" name="Slide Number Placeholder 6"/>
          <p:cNvSpPr>
            <a:spLocks noGrp="1"/>
          </p:cNvSpPr>
          <p:nvPr>
            <p:ph type="sldNum" sz="quarter" idx="12"/>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331538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10/14/2021</a:t>
            </a:fld>
            <a:endParaRPr lang="en-US" dirty="0"/>
          </a:p>
        </p:txBody>
      </p:sp>
      <p:sp>
        <p:nvSpPr>
          <p:cNvPr id="6" name="Footer Placeholder 5"/>
          <p:cNvSpPr>
            <a:spLocks noGrp="1"/>
          </p:cNvSpPr>
          <p:nvPr>
            <p:ph type="ftr" sz="quarter" idx="11"/>
          </p:nvPr>
        </p:nvSpPr>
        <p:spPr/>
        <p:txBody>
          <a:bodyPr/>
          <a:lstStyle/>
          <a:p>
            <a:r>
              <a:rPr lang="en-US"/>
              <a:t>MGMT 611 Presentation</a:t>
            </a:r>
            <a:endParaRPr lang="en-US" dirty="0"/>
          </a:p>
        </p:txBody>
      </p:sp>
      <p:sp>
        <p:nvSpPr>
          <p:cNvPr id="7" name="Slide Number Placeholder 6"/>
          <p:cNvSpPr>
            <a:spLocks noGrp="1"/>
          </p:cNvSpPr>
          <p:nvPr>
            <p:ph type="sldNum" sz="quarter" idx="12"/>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1828086003"/>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vmlDrawing" Target="../drawings/vmlDrawing1.v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10/14/2021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MGMT 611 Presentation</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53308-F9C5-4FCB-8415-6DEE77C16A35}" type="slidenum">
              <a:rPr lang="en-US" smtClean="0"/>
              <a:pPr/>
              <a:t>‹#›</a:t>
            </a:fld>
            <a:endParaRPr lang="en-US"/>
          </a:p>
        </p:txBody>
      </p:sp>
      <p:graphicFrame>
        <p:nvGraphicFramePr>
          <p:cNvPr id="7" name="Object 6" hidden="1">
            <a:extLst>
              <a:ext uri="{FF2B5EF4-FFF2-40B4-BE49-F238E27FC236}">
                <a16:creationId xmlns:a16="http://schemas.microsoft.com/office/drawing/2014/main" id="{EA6324D8-01C6-4DC7-A157-E77BA71E561F}"/>
              </a:ext>
            </a:extLst>
          </p:cNvPr>
          <p:cNvGraphicFramePr>
            <a:graphicFrameLocks noChangeAspect="1"/>
          </p:cNvGraphicFramePr>
          <p:nvPr userDrawn="1">
            <p:custDataLst>
              <p:tags r:id="rId17"/>
            </p:custDataLst>
            <p:extLst>
              <p:ext uri="{D42A27DB-BD31-4B8C-83A1-F6EECF244321}">
                <p14:modId xmlns:p14="http://schemas.microsoft.com/office/powerpoint/2010/main" val="2774991647"/>
              </p:ext>
            </p:extLst>
          </p:nvPr>
        </p:nvGraphicFramePr>
        <p:xfrm>
          <a:off x="1192" y="1593"/>
          <a:ext cx="1190" cy="1587"/>
        </p:xfrm>
        <a:graphic>
          <a:graphicData uri="http://schemas.openxmlformats.org/presentationml/2006/ole">
            <mc:AlternateContent xmlns:mc="http://schemas.openxmlformats.org/markup-compatibility/2006">
              <mc:Choice xmlns:v="urn:schemas-microsoft-com:vml" Requires="v">
                <p:oleObj spid="_x0000_s6173" name="think-cell Slide" r:id="rId18" imgW="415" imgH="416" progId="TCLayout.ActiveDocument.1">
                  <p:embed/>
                </p:oleObj>
              </mc:Choice>
              <mc:Fallback>
                <p:oleObj name="think-cell Slide" r:id="rId18" imgW="415" imgH="416" progId="TCLayout.ActiveDocument.1">
                  <p:embed/>
                  <p:pic>
                    <p:nvPicPr>
                      <p:cNvPr id="8" name="Object 7" hidden="1">
                        <a:extLst>
                          <a:ext uri="{FF2B5EF4-FFF2-40B4-BE49-F238E27FC236}">
                            <a16:creationId xmlns:a16="http://schemas.microsoft.com/office/drawing/2014/main" id="{EA6324D8-01C6-4DC7-A157-E77BA71E561F}"/>
                          </a:ext>
                        </a:extLst>
                      </p:cNvPr>
                      <p:cNvPicPr/>
                      <p:nvPr/>
                    </p:nvPicPr>
                    <p:blipFill>
                      <a:blip r:embed="rId19"/>
                      <a:stretch>
                        <a:fillRect/>
                      </a:stretch>
                    </p:blipFill>
                    <p:spPr>
                      <a:xfrm>
                        <a:off x="1192" y="1593"/>
                        <a:ext cx="1190" cy="1587"/>
                      </a:xfrm>
                      <a:prstGeom prst="rect">
                        <a:avLst/>
                      </a:prstGeom>
                    </p:spPr>
                  </p:pic>
                </p:oleObj>
              </mc:Fallback>
            </mc:AlternateContent>
          </a:graphicData>
        </a:graphic>
      </p:graphicFrame>
      <p:sp>
        <p:nvSpPr>
          <p:cNvPr id="8" name="Rectangle 7"/>
          <p:cNvSpPr/>
          <p:nvPr userDrawn="1"/>
        </p:nvSpPr>
        <p:spPr>
          <a:xfrm>
            <a:off x="0" y="6503509"/>
            <a:ext cx="9144000" cy="38473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13" name="Freeform 12"/>
          <p:cNvSpPr/>
          <p:nvPr userDrawn="1"/>
        </p:nvSpPr>
        <p:spPr>
          <a:xfrm>
            <a:off x="0" y="6503504"/>
            <a:ext cx="16002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pic>
        <p:nvPicPr>
          <p:cNvPr id="11" name="Picture 10" descr="CSLogo09-TableCloth.jpg"/>
          <p:cNvPicPr>
            <a:picLocks noChangeAspect="1"/>
          </p:cNvPicPr>
          <p:nvPr userDrawn="1"/>
        </p:nvPicPr>
        <p:blipFill>
          <a:blip r:embed="rId20" cstate="print"/>
          <a:stretch>
            <a:fillRect/>
          </a:stretch>
        </p:blipFill>
        <p:spPr>
          <a:xfrm>
            <a:off x="174922" y="6565926"/>
            <a:ext cx="564557" cy="238932"/>
          </a:xfrm>
          <a:prstGeom prst="rect">
            <a:avLst/>
          </a:prstGeom>
        </p:spPr>
      </p:pic>
    </p:spTree>
    <p:extLst>
      <p:ext uri="{BB962C8B-B14F-4D97-AF65-F5344CB8AC3E}">
        <p14:creationId xmlns:p14="http://schemas.microsoft.com/office/powerpoint/2010/main" val="41732011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62" r:id="rId13"/>
    <p:sldLayoutId id="2147483663"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92646"/>
            <a:ext cx="9144000" cy="784830"/>
          </a:xfrm>
        </p:spPr>
        <p:txBody>
          <a:bodyPr>
            <a:normAutofit fontScale="90000"/>
          </a:bodyPr>
          <a:lstStyle/>
          <a:p>
            <a:pPr algn="ctr"/>
            <a:r>
              <a:rPr lang="en-US" sz="5000" dirty="0">
                <a:solidFill>
                  <a:schemeClr val="tx1"/>
                </a:solidFill>
              </a:rPr>
              <a:t>Investment Banking </a:t>
            </a:r>
            <a:br>
              <a:rPr lang="en-US" sz="5000" dirty="0">
                <a:solidFill>
                  <a:schemeClr val="tx1"/>
                </a:solidFill>
              </a:rPr>
            </a:br>
            <a:r>
              <a:rPr lang="en-US" sz="5000" dirty="0">
                <a:solidFill>
                  <a:schemeClr val="tx1"/>
                </a:solidFill>
              </a:rPr>
              <a:t>Interview Prep Workshop</a:t>
            </a:r>
          </a:p>
        </p:txBody>
      </p:sp>
      <p:sp>
        <p:nvSpPr>
          <p:cNvPr id="7" name="TextBox 6">
            <a:extLst>
              <a:ext uri="{FF2B5EF4-FFF2-40B4-BE49-F238E27FC236}">
                <a16:creationId xmlns:a16="http://schemas.microsoft.com/office/drawing/2014/main" id="{74C2D9D6-055F-43C9-8035-AD88B60B1F3F}"/>
              </a:ext>
            </a:extLst>
          </p:cNvPr>
          <p:cNvSpPr txBox="1"/>
          <p:nvPr/>
        </p:nvSpPr>
        <p:spPr>
          <a:xfrm>
            <a:off x="435077" y="265471"/>
            <a:ext cx="2544097" cy="1172497"/>
          </a:xfrm>
          <a:prstGeom prst="rect">
            <a:avLst/>
          </a:prstGeom>
          <a:solidFill>
            <a:schemeClr val="bg1"/>
          </a:solidFill>
        </p:spPr>
        <p:txBody>
          <a:bodyPr wrap="square" rtlCol="0">
            <a:spAutoFit/>
          </a:bodyPr>
          <a:lstStyle/>
          <a:p>
            <a:endParaRPr lang="en-US" dirty="0"/>
          </a:p>
        </p:txBody>
      </p:sp>
      <p:pic>
        <p:nvPicPr>
          <p:cNvPr id="5" name="Picture 4" descr="A picture containing text&#10;&#10;Description automatically generated">
            <a:extLst>
              <a:ext uri="{FF2B5EF4-FFF2-40B4-BE49-F238E27FC236}">
                <a16:creationId xmlns:a16="http://schemas.microsoft.com/office/drawing/2014/main" id="{573E319F-B3FC-4060-874E-8323D2ADFBC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12957" y="176264"/>
            <a:ext cx="2666217" cy="669598"/>
          </a:xfrm>
          <a:prstGeom prst="rect">
            <a:avLst/>
          </a:prstGeom>
        </p:spPr>
      </p:pic>
    </p:spTree>
    <p:extLst>
      <p:ext uri="{BB962C8B-B14F-4D97-AF65-F5344CB8AC3E}">
        <p14:creationId xmlns:p14="http://schemas.microsoft.com/office/powerpoint/2010/main" val="154637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387572"/>
            <a:ext cx="8521942" cy="480131"/>
          </a:xfrm>
        </p:spPr>
        <p:txBody>
          <a:bodyPr anchor="t" anchorCtr="0">
            <a:noAutofit/>
          </a:bodyPr>
          <a:lstStyle/>
          <a:p>
            <a:r>
              <a:rPr lang="en-US" sz="2800" dirty="0"/>
              <a:t>It is important to follow up with contacts after your initial conversation to keep them in your network</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10</a:t>
            </a:fld>
            <a:endParaRPr lang="en-US" dirty="0">
              <a:solidFill>
                <a:schemeClr val="bg1"/>
              </a:solidFill>
            </a:endParaRPr>
          </a:p>
        </p:txBody>
      </p:sp>
      <p:sp>
        <p:nvSpPr>
          <p:cNvPr id="16" name="Rectangle 15">
            <a:extLst>
              <a:ext uri="{FF2B5EF4-FFF2-40B4-BE49-F238E27FC236}">
                <a16:creationId xmlns:a16="http://schemas.microsoft.com/office/drawing/2014/main" id="{6FB59868-4BD0-45B1-A2DD-50A567001270}"/>
              </a:ext>
            </a:extLst>
          </p:cNvPr>
          <p:cNvSpPr/>
          <p:nvPr/>
        </p:nvSpPr>
        <p:spPr>
          <a:xfrm>
            <a:off x="301384"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Find contacts</a:t>
            </a:r>
          </a:p>
        </p:txBody>
      </p:sp>
      <p:sp>
        <p:nvSpPr>
          <p:cNvPr id="17" name="Rectangle 16">
            <a:extLst>
              <a:ext uri="{FF2B5EF4-FFF2-40B4-BE49-F238E27FC236}">
                <a16:creationId xmlns:a16="http://schemas.microsoft.com/office/drawing/2014/main" id="{6FB59868-4BD0-45B1-A2DD-50A567001270}"/>
              </a:ext>
            </a:extLst>
          </p:cNvPr>
          <p:cNvSpPr/>
          <p:nvPr/>
        </p:nvSpPr>
        <p:spPr>
          <a:xfrm>
            <a:off x="1208850"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Ask for meeting</a:t>
            </a:r>
          </a:p>
        </p:txBody>
      </p:sp>
      <p:sp>
        <p:nvSpPr>
          <p:cNvPr id="18" name="Rectangle 17">
            <a:extLst>
              <a:ext uri="{FF2B5EF4-FFF2-40B4-BE49-F238E27FC236}">
                <a16:creationId xmlns:a16="http://schemas.microsoft.com/office/drawing/2014/main" id="{6FB59868-4BD0-45B1-A2DD-50A567001270}"/>
              </a:ext>
            </a:extLst>
          </p:cNvPr>
          <p:cNvSpPr/>
          <p:nvPr/>
        </p:nvSpPr>
        <p:spPr>
          <a:xfrm>
            <a:off x="2116316"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Have meeting</a:t>
            </a:r>
          </a:p>
        </p:txBody>
      </p:sp>
      <p:sp>
        <p:nvSpPr>
          <p:cNvPr id="19" name="Rectangle 18">
            <a:extLst>
              <a:ext uri="{FF2B5EF4-FFF2-40B4-BE49-F238E27FC236}">
                <a16:creationId xmlns:a16="http://schemas.microsoft.com/office/drawing/2014/main" id="{6FB59868-4BD0-45B1-A2DD-50A567001270}"/>
              </a:ext>
            </a:extLst>
          </p:cNvPr>
          <p:cNvSpPr/>
          <p:nvPr/>
        </p:nvSpPr>
        <p:spPr>
          <a:xfrm>
            <a:off x="3023782" y="41752"/>
            <a:ext cx="791128" cy="28685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Follow up</a:t>
            </a:r>
          </a:p>
        </p:txBody>
      </p:sp>
      <p:sp>
        <p:nvSpPr>
          <p:cNvPr id="20" name="Rectangle 19">
            <a:extLst>
              <a:ext uri="{FF2B5EF4-FFF2-40B4-BE49-F238E27FC236}">
                <a16:creationId xmlns:a16="http://schemas.microsoft.com/office/drawing/2014/main" id="{6FB59868-4BD0-45B1-A2DD-50A567001270}"/>
              </a:ext>
            </a:extLst>
          </p:cNvPr>
          <p:cNvSpPr/>
          <p:nvPr/>
        </p:nvSpPr>
        <p:spPr>
          <a:xfrm>
            <a:off x="3931247"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 tactics</a:t>
            </a:r>
          </a:p>
        </p:txBody>
      </p:sp>
      <p:sp>
        <p:nvSpPr>
          <p:cNvPr id="10" name="Rectangle 9">
            <a:extLst>
              <a:ext uri="{FF2B5EF4-FFF2-40B4-BE49-F238E27FC236}">
                <a16:creationId xmlns:a16="http://schemas.microsoft.com/office/drawing/2014/main" id="{6FB59868-4BD0-45B1-A2DD-50A567001270}"/>
              </a:ext>
            </a:extLst>
          </p:cNvPr>
          <p:cNvSpPr/>
          <p:nvPr/>
        </p:nvSpPr>
        <p:spPr>
          <a:xfrm>
            <a:off x="1092512" y="1728732"/>
            <a:ext cx="1814932" cy="189282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General updates</a:t>
            </a:r>
          </a:p>
        </p:txBody>
      </p:sp>
      <p:sp>
        <p:nvSpPr>
          <p:cNvPr id="11" name="TextBox 10">
            <a:extLst>
              <a:ext uri="{FF2B5EF4-FFF2-40B4-BE49-F238E27FC236}">
                <a16:creationId xmlns:a16="http://schemas.microsoft.com/office/drawing/2014/main" id="{1B5D49F8-10A3-48DD-9980-1A14206A31D5}"/>
              </a:ext>
            </a:extLst>
          </p:cNvPr>
          <p:cNvSpPr txBox="1"/>
          <p:nvPr/>
        </p:nvSpPr>
        <p:spPr>
          <a:xfrm>
            <a:off x="902013" y="1249988"/>
            <a:ext cx="2121769" cy="307777"/>
          </a:xfrm>
          <a:prstGeom prst="rect">
            <a:avLst/>
          </a:prstGeom>
          <a:noFill/>
        </p:spPr>
        <p:txBody>
          <a:bodyPr wrap="square" rtlCol="0">
            <a:spAutoFit/>
          </a:bodyPr>
          <a:lstStyle/>
          <a:p>
            <a:r>
              <a:rPr lang="en-US" sz="1400" dirty="0">
                <a:solidFill>
                  <a:schemeClr val="tx2"/>
                </a:solidFill>
              </a:rPr>
              <a:t>Reason to follow up</a:t>
            </a:r>
          </a:p>
        </p:txBody>
      </p:sp>
      <p:cxnSp>
        <p:nvCxnSpPr>
          <p:cNvPr id="12" name="Straight Connector 11">
            <a:extLst>
              <a:ext uri="{FF2B5EF4-FFF2-40B4-BE49-F238E27FC236}">
                <a16:creationId xmlns:a16="http://schemas.microsoft.com/office/drawing/2014/main" id="{A79526CC-9546-4FD5-A5DD-326D61F2E0D1}"/>
              </a:ext>
            </a:extLst>
          </p:cNvPr>
          <p:cNvCxnSpPr>
            <a:cxnSpLocks/>
          </p:cNvCxnSpPr>
          <p:nvPr/>
        </p:nvCxnSpPr>
        <p:spPr>
          <a:xfrm>
            <a:off x="943670" y="1546190"/>
            <a:ext cx="208954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B5D49F8-10A3-48DD-9980-1A14206A31D5}"/>
              </a:ext>
            </a:extLst>
          </p:cNvPr>
          <p:cNvSpPr txBox="1"/>
          <p:nvPr/>
        </p:nvSpPr>
        <p:spPr>
          <a:xfrm>
            <a:off x="3226113" y="1249988"/>
            <a:ext cx="2374587" cy="307777"/>
          </a:xfrm>
          <a:prstGeom prst="rect">
            <a:avLst/>
          </a:prstGeom>
          <a:noFill/>
        </p:spPr>
        <p:txBody>
          <a:bodyPr wrap="square" rtlCol="0">
            <a:spAutoFit/>
          </a:bodyPr>
          <a:lstStyle/>
          <a:p>
            <a:r>
              <a:rPr lang="en-US" sz="1400" dirty="0">
                <a:solidFill>
                  <a:schemeClr val="tx2"/>
                </a:solidFill>
              </a:rPr>
              <a:t>Description</a:t>
            </a:r>
          </a:p>
        </p:txBody>
      </p:sp>
      <p:cxnSp>
        <p:nvCxnSpPr>
          <p:cNvPr id="15" name="Straight Connector 14">
            <a:extLst>
              <a:ext uri="{FF2B5EF4-FFF2-40B4-BE49-F238E27FC236}">
                <a16:creationId xmlns:a16="http://schemas.microsoft.com/office/drawing/2014/main" id="{A79526CC-9546-4FD5-A5DD-326D61F2E0D1}"/>
              </a:ext>
            </a:extLst>
          </p:cNvPr>
          <p:cNvCxnSpPr>
            <a:cxnSpLocks/>
          </p:cNvCxnSpPr>
          <p:nvPr/>
        </p:nvCxnSpPr>
        <p:spPr>
          <a:xfrm>
            <a:off x="3267770" y="1546190"/>
            <a:ext cx="233852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B5D49F8-10A3-48DD-9980-1A14206A31D5}"/>
              </a:ext>
            </a:extLst>
          </p:cNvPr>
          <p:cNvSpPr txBox="1"/>
          <p:nvPr/>
        </p:nvSpPr>
        <p:spPr>
          <a:xfrm>
            <a:off x="5807388" y="1249988"/>
            <a:ext cx="2374587" cy="307777"/>
          </a:xfrm>
          <a:prstGeom prst="rect">
            <a:avLst/>
          </a:prstGeom>
          <a:noFill/>
        </p:spPr>
        <p:txBody>
          <a:bodyPr wrap="square" rtlCol="0">
            <a:spAutoFit/>
          </a:bodyPr>
          <a:lstStyle/>
          <a:p>
            <a:r>
              <a:rPr lang="en-US" sz="1400" dirty="0">
                <a:solidFill>
                  <a:schemeClr val="tx2"/>
                </a:solidFill>
              </a:rPr>
              <a:t>Examples</a:t>
            </a:r>
          </a:p>
        </p:txBody>
      </p:sp>
      <p:cxnSp>
        <p:nvCxnSpPr>
          <p:cNvPr id="25" name="Straight Connector 24">
            <a:extLst>
              <a:ext uri="{FF2B5EF4-FFF2-40B4-BE49-F238E27FC236}">
                <a16:creationId xmlns:a16="http://schemas.microsoft.com/office/drawing/2014/main" id="{A79526CC-9546-4FD5-A5DD-326D61F2E0D1}"/>
              </a:ext>
            </a:extLst>
          </p:cNvPr>
          <p:cNvCxnSpPr>
            <a:cxnSpLocks/>
          </p:cNvCxnSpPr>
          <p:nvPr/>
        </p:nvCxnSpPr>
        <p:spPr>
          <a:xfrm>
            <a:off x="5849045" y="1546190"/>
            <a:ext cx="233852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FB59868-4BD0-45B1-A2DD-50A567001270}"/>
              </a:ext>
            </a:extLst>
          </p:cNvPr>
          <p:cNvSpPr/>
          <p:nvPr/>
        </p:nvSpPr>
        <p:spPr>
          <a:xfrm>
            <a:off x="1092512" y="4407867"/>
            <a:ext cx="1814932" cy="170816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Targeted asks</a:t>
            </a:r>
          </a:p>
        </p:txBody>
      </p:sp>
      <p:sp>
        <p:nvSpPr>
          <p:cNvPr id="27" name="TextBox 26"/>
          <p:cNvSpPr txBox="1"/>
          <p:nvPr/>
        </p:nvSpPr>
        <p:spPr>
          <a:xfrm>
            <a:off x="3221229" y="4407867"/>
            <a:ext cx="2379471" cy="1708160"/>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When you apply for a position within a company, you should make direct asks of your contacts at a company</a:t>
            </a:r>
          </a:p>
          <a:p>
            <a:pPr marL="119063" indent="-119063">
              <a:buFont typeface="Arial" panose="020B0604020202020204" pitchFamily="34" charset="0"/>
              <a:buChar char="•"/>
            </a:pPr>
            <a:r>
              <a:rPr lang="en-US" sz="1200" dirty="0"/>
              <a:t>Can also </a:t>
            </a:r>
            <a:r>
              <a:rPr lang="en-US" sz="1200" b="1" dirty="0"/>
              <a:t>directly ask for interviews</a:t>
            </a:r>
          </a:p>
          <a:p>
            <a:pPr marL="119063" indent="-119063">
              <a:buFont typeface="Arial" panose="020B0604020202020204" pitchFamily="34" charset="0"/>
              <a:buChar char="•"/>
            </a:pPr>
            <a:r>
              <a:rPr lang="en-US" sz="1200" b="1" dirty="0"/>
              <a:t>Be direct </a:t>
            </a:r>
            <a:r>
              <a:rPr lang="en-US" sz="1200" dirty="0"/>
              <a:t>and ask for exactly what you want – don’t be indirect!</a:t>
            </a:r>
          </a:p>
        </p:txBody>
      </p:sp>
      <p:sp>
        <p:nvSpPr>
          <p:cNvPr id="28" name="TextBox 27"/>
          <p:cNvSpPr txBox="1"/>
          <p:nvPr/>
        </p:nvSpPr>
        <p:spPr>
          <a:xfrm>
            <a:off x="5849045" y="4407867"/>
            <a:ext cx="2379471" cy="1708160"/>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After giving it some thought, I do think I would like to work in investment banking. How can I get an interview at your firm?</a:t>
            </a:r>
          </a:p>
          <a:p>
            <a:pPr marL="119063" indent="-119063">
              <a:buFont typeface="Arial" panose="020B0604020202020204" pitchFamily="34" charset="0"/>
              <a:buChar char="•"/>
            </a:pPr>
            <a:r>
              <a:rPr lang="en-US" sz="1200" dirty="0"/>
              <a:t>I just applied through Handshake to the summer analyst position – would it be possible for you to send a recommendation on my behalf?</a:t>
            </a:r>
          </a:p>
        </p:txBody>
      </p:sp>
      <p:sp>
        <p:nvSpPr>
          <p:cNvPr id="29" name="TextBox 28"/>
          <p:cNvSpPr txBox="1"/>
          <p:nvPr/>
        </p:nvSpPr>
        <p:spPr>
          <a:xfrm>
            <a:off x="3221229" y="1728732"/>
            <a:ext cx="2379471" cy="1892826"/>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Reach out to relevant contacts when you achieve a career milestone (e.g., accept an internship offer, start a new job, etc.)</a:t>
            </a:r>
          </a:p>
          <a:p>
            <a:pPr marL="119063" indent="-119063">
              <a:buFont typeface="Arial" panose="020B0604020202020204" pitchFamily="34" charset="0"/>
              <a:buChar char="•"/>
            </a:pPr>
            <a:r>
              <a:rPr lang="en-US" sz="1200" dirty="0"/>
              <a:t>Reach out when contact achieves career milestone (e.g., news about company, new job)</a:t>
            </a:r>
          </a:p>
          <a:p>
            <a:pPr marL="119063" indent="-119063">
              <a:buFont typeface="Arial" panose="020B0604020202020204" pitchFamily="34" charset="0"/>
              <a:buChar char="•"/>
            </a:pPr>
            <a:r>
              <a:rPr lang="en-US" sz="1200" dirty="0"/>
              <a:t>Short email – do not need to ask for longer conversation</a:t>
            </a:r>
          </a:p>
        </p:txBody>
      </p:sp>
      <p:sp>
        <p:nvSpPr>
          <p:cNvPr id="30" name="TextBox 29"/>
          <p:cNvSpPr txBox="1"/>
          <p:nvPr/>
        </p:nvSpPr>
        <p:spPr>
          <a:xfrm>
            <a:off x="5849045" y="1728732"/>
            <a:ext cx="2379471" cy="1523494"/>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I wanted to let you know that I accepted an offer to join Evercore over the summer. Thank you again for all your help…</a:t>
            </a:r>
          </a:p>
          <a:p>
            <a:pPr marL="119063" indent="-119063">
              <a:buFont typeface="Arial" panose="020B0604020202020204" pitchFamily="34" charset="0"/>
              <a:buChar char="•"/>
            </a:pPr>
            <a:r>
              <a:rPr lang="en-US" sz="1200" dirty="0"/>
              <a:t>I saw an article about your company’s recent acquisition of Shire – congratulations on completing the deal!</a:t>
            </a:r>
          </a:p>
        </p:txBody>
      </p:sp>
      <p:sp>
        <p:nvSpPr>
          <p:cNvPr id="31" name="Rectangle 30">
            <a:extLst>
              <a:ext uri="{FF2B5EF4-FFF2-40B4-BE49-F238E27FC236}">
                <a16:creationId xmlns:a16="http://schemas.microsoft.com/office/drawing/2014/main" id="{195B602B-510F-45C5-BD95-0C17E41AEC1C}"/>
              </a:ext>
            </a:extLst>
          </p:cNvPr>
          <p:cNvSpPr/>
          <p:nvPr/>
        </p:nvSpPr>
        <p:spPr>
          <a:xfrm>
            <a:off x="943669" y="4314825"/>
            <a:ext cx="7438331" cy="1895476"/>
          </a:xfrm>
          <a:prstGeom prst="rect">
            <a:avLst/>
          </a:prstGeom>
          <a:noFill/>
          <a:ln w="190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38937989-F323-4C70-B991-BB5448352741}"/>
              </a:ext>
            </a:extLst>
          </p:cNvPr>
          <p:cNvSpPr/>
          <p:nvPr/>
        </p:nvSpPr>
        <p:spPr>
          <a:xfrm>
            <a:off x="5184116" y="3445870"/>
            <a:ext cx="3167222" cy="651203"/>
          </a:xfrm>
          <a:prstGeom prst="rect">
            <a:avLst/>
          </a:prstGeom>
          <a:solidFill>
            <a:srgbClr val="EDF7E1"/>
          </a:solidFill>
          <a:ln w="19050">
            <a:solidFill>
              <a:srgbClr val="00B050"/>
            </a:solidFill>
            <a:prstDash val="dash"/>
          </a:ln>
        </p:spPr>
        <p:style>
          <a:lnRef idx="2">
            <a:schemeClr val="accent3"/>
          </a:lnRef>
          <a:fillRef idx="1">
            <a:schemeClr val="lt1"/>
          </a:fillRef>
          <a:effectRef idx="0">
            <a:schemeClr val="accent3"/>
          </a:effectRef>
          <a:fontRef idx="minor">
            <a:schemeClr val="dk1"/>
          </a:fontRef>
        </p:style>
        <p:txBody>
          <a:bodyPr lIns="45720" rIns="45720" rtlCol="0" anchor="ctr"/>
          <a:lstStyle/>
          <a:p>
            <a:pPr algn="ctr"/>
            <a:r>
              <a:rPr lang="en-US" sz="1200" b="1" i="1" dirty="0"/>
              <a:t>Most candidates do not directly ask for what they want (interview, recommendation, etc.). It may feel awkward, but being direct works!</a:t>
            </a:r>
          </a:p>
        </p:txBody>
      </p:sp>
      <p:cxnSp>
        <p:nvCxnSpPr>
          <p:cNvPr id="33" name="Straight Connector 32">
            <a:extLst>
              <a:ext uri="{FF2B5EF4-FFF2-40B4-BE49-F238E27FC236}">
                <a16:creationId xmlns:a16="http://schemas.microsoft.com/office/drawing/2014/main" id="{375DDE62-9995-46E2-80A8-805526DAFF84}"/>
              </a:ext>
            </a:extLst>
          </p:cNvPr>
          <p:cNvCxnSpPr>
            <a:cxnSpLocks/>
          </p:cNvCxnSpPr>
          <p:nvPr/>
        </p:nvCxnSpPr>
        <p:spPr>
          <a:xfrm>
            <a:off x="6883514" y="4097073"/>
            <a:ext cx="3061" cy="217752"/>
          </a:xfrm>
          <a:prstGeom prst="line">
            <a:avLst/>
          </a:prstGeom>
          <a:ln w="19050">
            <a:solidFill>
              <a:srgbClr val="00B050"/>
            </a:solidFill>
            <a:prstDash val="dash"/>
          </a:ln>
        </p:spPr>
        <p:style>
          <a:lnRef idx="2">
            <a:schemeClr val="accent3"/>
          </a:lnRef>
          <a:fillRef idx="1">
            <a:schemeClr val="lt1"/>
          </a:fillRef>
          <a:effectRef idx="0">
            <a:schemeClr val="accent3"/>
          </a:effectRef>
          <a:fontRef idx="minor">
            <a:schemeClr val="dk1"/>
          </a:fontRef>
        </p:style>
      </p:cxnSp>
      <p:sp>
        <p:nvSpPr>
          <p:cNvPr id="34" name="TextBox 33">
            <a:extLst>
              <a:ext uri="{FF2B5EF4-FFF2-40B4-BE49-F238E27FC236}">
                <a16:creationId xmlns:a16="http://schemas.microsoft.com/office/drawing/2014/main" id="{CE34051A-1238-47C4-9BAD-941C5CC52F80}"/>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35" name="Picture 34" descr="A picture containing text&#10;&#10;Description automatically generated">
            <a:extLst>
              <a:ext uri="{FF2B5EF4-FFF2-40B4-BE49-F238E27FC236}">
                <a16:creationId xmlns:a16="http://schemas.microsoft.com/office/drawing/2014/main" id="{9F23C8C3-DCB6-46DB-AC89-243B7EC7CBC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0549"/>
            <a:ext cx="1255576" cy="315327"/>
          </a:xfrm>
          <a:prstGeom prst="rect">
            <a:avLst/>
          </a:prstGeom>
        </p:spPr>
      </p:pic>
    </p:spTree>
    <p:extLst>
      <p:ext uri="{BB962C8B-B14F-4D97-AF65-F5344CB8AC3E}">
        <p14:creationId xmlns:p14="http://schemas.microsoft.com/office/powerpoint/2010/main" val="1812500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483440"/>
            <a:ext cx="8521942" cy="480131"/>
          </a:xfrm>
        </p:spPr>
        <p:txBody>
          <a:bodyPr anchor="t" anchorCtr="0">
            <a:noAutofit/>
          </a:bodyPr>
          <a:lstStyle/>
          <a:p>
            <a:r>
              <a:rPr lang="en-US" sz="2800" dirty="0"/>
              <a:t>Information sessions are important, but not the most important part of the recruiting process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11</a:t>
            </a:fld>
            <a:endParaRPr lang="en-US" dirty="0">
              <a:solidFill>
                <a:schemeClr val="bg1"/>
              </a:solidFill>
            </a:endParaRPr>
          </a:p>
        </p:txBody>
      </p:sp>
      <p:sp>
        <p:nvSpPr>
          <p:cNvPr id="16" name="Rectangle 15">
            <a:extLst>
              <a:ext uri="{FF2B5EF4-FFF2-40B4-BE49-F238E27FC236}">
                <a16:creationId xmlns:a16="http://schemas.microsoft.com/office/drawing/2014/main" id="{6FB59868-4BD0-45B1-A2DD-50A567001270}"/>
              </a:ext>
            </a:extLst>
          </p:cNvPr>
          <p:cNvSpPr/>
          <p:nvPr/>
        </p:nvSpPr>
        <p:spPr>
          <a:xfrm>
            <a:off x="301384"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Find contacts</a:t>
            </a:r>
          </a:p>
        </p:txBody>
      </p:sp>
      <p:sp>
        <p:nvSpPr>
          <p:cNvPr id="17" name="Rectangle 16">
            <a:extLst>
              <a:ext uri="{FF2B5EF4-FFF2-40B4-BE49-F238E27FC236}">
                <a16:creationId xmlns:a16="http://schemas.microsoft.com/office/drawing/2014/main" id="{6FB59868-4BD0-45B1-A2DD-50A567001270}"/>
              </a:ext>
            </a:extLst>
          </p:cNvPr>
          <p:cNvSpPr/>
          <p:nvPr/>
        </p:nvSpPr>
        <p:spPr>
          <a:xfrm>
            <a:off x="1208850"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Ask for meeting</a:t>
            </a:r>
          </a:p>
        </p:txBody>
      </p:sp>
      <p:sp>
        <p:nvSpPr>
          <p:cNvPr id="18" name="Rectangle 17">
            <a:extLst>
              <a:ext uri="{FF2B5EF4-FFF2-40B4-BE49-F238E27FC236}">
                <a16:creationId xmlns:a16="http://schemas.microsoft.com/office/drawing/2014/main" id="{6FB59868-4BD0-45B1-A2DD-50A567001270}"/>
              </a:ext>
            </a:extLst>
          </p:cNvPr>
          <p:cNvSpPr/>
          <p:nvPr/>
        </p:nvSpPr>
        <p:spPr>
          <a:xfrm>
            <a:off x="2116316"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Have meeting</a:t>
            </a:r>
          </a:p>
        </p:txBody>
      </p:sp>
      <p:sp>
        <p:nvSpPr>
          <p:cNvPr id="19" name="Rectangle 18">
            <a:extLst>
              <a:ext uri="{FF2B5EF4-FFF2-40B4-BE49-F238E27FC236}">
                <a16:creationId xmlns:a16="http://schemas.microsoft.com/office/drawing/2014/main" id="{6FB59868-4BD0-45B1-A2DD-50A567001270}"/>
              </a:ext>
            </a:extLst>
          </p:cNvPr>
          <p:cNvSpPr/>
          <p:nvPr/>
        </p:nvSpPr>
        <p:spPr>
          <a:xfrm>
            <a:off x="3023782"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Follow up</a:t>
            </a:r>
          </a:p>
        </p:txBody>
      </p:sp>
      <p:sp>
        <p:nvSpPr>
          <p:cNvPr id="20" name="Rectangle 19">
            <a:extLst>
              <a:ext uri="{FF2B5EF4-FFF2-40B4-BE49-F238E27FC236}">
                <a16:creationId xmlns:a16="http://schemas.microsoft.com/office/drawing/2014/main" id="{6FB59868-4BD0-45B1-A2DD-50A567001270}"/>
              </a:ext>
            </a:extLst>
          </p:cNvPr>
          <p:cNvSpPr/>
          <p:nvPr/>
        </p:nvSpPr>
        <p:spPr>
          <a:xfrm>
            <a:off x="3931247" y="41752"/>
            <a:ext cx="791128" cy="28685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Other tactics</a:t>
            </a:r>
          </a:p>
        </p:txBody>
      </p:sp>
      <p:sp>
        <p:nvSpPr>
          <p:cNvPr id="10" name="TextBox 9"/>
          <p:cNvSpPr txBox="1"/>
          <p:nvPr/>
        </p:nvSpPr>
        <p:spPr>
          <a:xfrm>
            <a:off x="215659" y="1325668"/>
            <a:ext cx="4121030" cy="523220"/>
          </a:xfrm>
          <a:prstGeom prst="rect">
            <a:avLst/>
          </a:prstGeom>
          <a:noFill/>
        </p:spPr>
        <p:txBody>
          <a:bodyPr wrap="square" rtlCol="0">
            <a:spAutoFit/>
          </a:bodyPr>
          <a:lstStyle/>
          <a:p>
            <a:r>
              <a:rPr lang="en-US" sz="1400" dirty="0">
                <a:solidFill>
                  <a:schemeClr val="tx2"/>
                </a:solidFill>
              </a:rPr>
              <a:t>There are many misconceptions about the importance / tactics of an information session</a:t>
            </a:r>
          </a:p>
        </p:txBody>
      </p:sp>
      <p:sp>
        <p:nvSpPr>
          <p:cNvPr id="11" name="TextBox 10"/>
          <p:cNvSpPr txBox="1"/>
          <p:nvPr/>
        </p:nvSpPr>
        <p:spPr>
          <a:xfrm>
            <a:off x="4722374" y="1318670"/>
            <a:ext cx="3754875" cy="523220"/>
          </a:xfrm>
          <a:prstGeom prst="rect">
            <a:avLst/>
          </a:prstGeom>
          <a:noFill/>
        </p:spPr>
        <p:txBody>
          <a:bodyPr wrap="square" rtlCol="0">
            <a:spAutoFit/>
          </a:bodyPr>
          <a:lstStyle/>
          <a:p>
            <a:r>
              <a:rPr lang="en-US" sz="1400" dirty="0">
                <a:solidFill>
                  <a:schemeClr val="tx2"/>
                </a:solidFill>
              </a:rPr>
              <a:t>Your focus should be on finding contacts to have longer, one-on-one conversations</a:t>
            </a:r>
          </a:p>
        </p:txBody>
      </p:sp>
      <p:grpSp>
        <p:nvGrpSpPr>
          <p:cNvPr id="12" name="Group 11"/>
          <p:cNvGrpSpPr/>
          <p:nvPr/>
        </p:nvGrpSpPr>
        <p:grpSpPr>
          <a:xfrm>
            <a:off x="4402335" y="1515099"/>
            <a:ext cx="320040" cy="4666001"/>
            <a:chOff x="4321052" y="1515099"/>
            <a:chExt cx="320040" cy="4666001"/>
          </a:xfrm>
        </p:grpSpPr>
        <p:cxnSp>
          <p:nvCxnSpPr>
            <p:cNvPr id="13" name="Straight Connector 12"/>
            <p:cNvCxnSpPr/>
            <p:nvPr/>
          </p:nvCxnSpPr>
          <p:spPr>
            <a:xfrm>
              <a:off x="4481072" y="1515099"/>
              <a:ext cx="0" cy="466600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4321052" y="3688079"/>
              <a:ext cx="320040" cy="320040"/>
              <a:chOff x="4321052" y="3688079"/>
              <a:chExt cx="320040" cy="320040"/>
            </a:xfrm>
          </p:grpSpPr>
          <p:sp>
            <p:nvSpPr>
              <p:cNvPr id="15" name="Oval 14"/>
              <p:cNvSpPr/>
              <p:nvPr/>
            </p:nvSpPr>
            <p:spPr>
              <a:xfrm>
                <a:off x="4321052" y="3688079"/>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21" name="Isosceles Triangle 20"/>
              <p:cNvSpPr/>
              <p:nvPr/>
            </p:nvSpPr>
            <p:spPr>
              <a:xfrm rot="5400000">
                <a:off x="4397717" y="3772241"/>
                <a:ext cx="201214" cy="13682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TextBox 21"/>
          <p:cNvSpPr txBox="1"/>
          <p:nvPr/>
        </p:nvSpPr>
        <p:spPr>
          <a:xfrm>
            <a:off x="4776590" y="2052338"/>
            <a:ext cx="3700659" cy="4585871"/>
          </a:xfrm>
          <a:prstGeom prst="rect">
            <a:avLst/>
          </a:prstGeom>
          <a:noFill/>
        </p:spPr>
        <p:txBody>
          <a:bodyPr wrap="square" rtlCol="0">
            <a:spAutoFit/>
          </a:bodyPr>
          <a:lstStyle/>
          <a:p>
            <a:pPr marL="119063" indent="-119063">
              <a:spcAft>
                <a:spcPts val="600"/>
              </a:spcAft>
              <a:buFont typeface="Arial" panose="020B0604020202020204" pitchFamily="34" charset="0"/>
              <a:buChar char="•"/>
            </a:pPr>
            <a:r>
              <a:rPr lang="en-US" sz="1200" dirty="0"/>
              <a:t>The goal of attending an info session should be to </a:t>
            </a:r>
            <a:r>
              <a:rPr lang="en-US" sz="1200" b="1" dirty="0"/>
              <a:t>develop contacts for future networking</a:t>
            </a:r>
          </a:p>
          <a:p>
            <a:pPr marL="119063" indent="-119063">
              <a:spcAft>
                <a:spcPts val="600"/>
              </a:spcAft>
              <a:buFont typeface="Arial" panose="020B0604020202020204" pitchFamily="34" charset="0"/>
              <a:buChar char="•"/>
            </a:pPr>
            <a:r>
              <a:rPr lang="en-US" sz="1200" dirty="0"/>
              <a:t>Try to find </a:t>
            </a:r>
            <a:r>
              <a:rPr lang="en-US" sz="1200" b="1" dirty="0"/>
              <a:t>2-5 people </a:t>
            </a:r>
            <a:r>
              <a:rPr lang="en-US" sz="1200" dirty="0"/>
              <a:t>you would be interested in speaking with one-on-one</a:t>
            </a:r>
          </a:p>
          <a:p>
            <a:pPr marL="285750" lvl="1" indent="-171450">
              <a:spcAft>
                <a:spcPts val="600"/>
              </a:spcAft>
              <a:buFont typeface="Courier New" panose="02070309020205020404" pitchFamily="49" charset="0"/>
              <a:buChar char="o"/>
            </a:pPr>
            <a:r>
              <a:rPr lang="en-US" sz="1200" dirty="0"/>
              <a:t>Make sure they’re </a:t>
            </a:r>
            <a:r>
              <a:rPr lang="en-US" sz="1200" b="1" dirty="0"/>
              <a:t>relevant for your job search </a:t>
            </a:r>
            <a:r>
              <a:rPr lang="en-US" sz="1200" dirty="0"/>
              <a:t>(your target office, industry, group, etc.)</a:t>
            </a:r>
          </a:p>
          <a:p>
            <a:pPr marL="285750" lvl="1" indent="-171450">
              <a:spcAft>
                <a:spcPts val="600"/>
              </a:spcAft>
              <a:buFont typeface="Courier New" panose="02070309020205020404" pitchFamily="49" charset="0"/>
              <a:buChar char="o"/>
            </a:pPr>
            <a:r>
              <a:rPr lang="en-US" sz="1200" b="1" dirty="0"/>
              <a:t>Collect their business cards </a:t>
            </a:r>
            <a:r>
              <a:rPr lang="en-US" sz="1200" dirty="0"/>
              <a:t>and follow up after (a quick thank you and later email asking for a full conversation)</a:t>
            </a:r>
            <a:endParaRPr lang="en-US" sz="1200" b="1" dirty="0"/>
          </a:p>
          <a:p>
            <a:pPr marL="119063" indent="-119063">
              <a:spcAft>
                <a:spcPts val="600"/>
              </a:spcAft>
              <a:buFont typeface="Arial" panose="020B0604020202020204" pitchFamily="34" charset="0"/>
              <a:buChar char="•"/>
            </a:pPr>
            <a:r>
              <a:rPr lang="en-US" sz="1200" b="1" dirty="0"/>
              <a:t>Don’t stay in “circles of doom” for too long </a:t>
            </a:r>
            <a:r>
              <a:rPr lang="en-US" sz="1200" dirty="0"/>
              <a:t>(the circles of people that surround the current professionals)</a:t>
            </a:r>
          </a:p>
          <a:p>
            <a:pPr marL="285750" lvl="1" indent="-171450">
              <a:spcAft>
                <a:spcPts val="600"/>
              </a:spcAft>
              <a:buFont typeface="Courier New" panose="02070309020205020404" pitchFamily="49" charset="0"/>
              <a:buChar char="o"/>
            </a:pPr>
            <a:r>
              <a:rPr lang="en-US" sz="1200" dirty="0"/>
              <a:t>Ask a couple of questions, stay for ~5 minutes, then get a business card and move one</a:t>
            </a:r>
          </a:p>
          <a:p>
            <a:pPr marL="119063" indent="-119063">
              <a:spcAft>
                <a:spcPts val="600"/>
              </a:spcAft>
              <a:buFont typeface="Arial" panose="020B0604020202020204" pitchFamily="34" charset="0"/>
              <a:buChar char="•"/>
            </a:pPr>
            <a:r>
              <a:rPr lang="en-US" sz="1200" b="1" dirty="0"/>
              <a:t>Don’t try to make a lasting impression </a:t>
            </a:r>
            <a:r>
              <a:rPr lang="en-US" sz="1200" dirty="0"/>
              <a:t>– you will likely stand out for the wrong reasons instead</a:t>
            </a:r>
          </a:p>
          <a:p>
            <a:pPr marL="119063" indent="-119063">
              <a:spcAft>
                <a:spcPts val="600"/>
              </a:spcAft>
              <a:buFont typeface="Arial" panose="020B0604020202020204" pitchFamily="34" charset="0"/>
              <a:buChar char="•"/>
            </a:pPr>
            <a:r>
              <a:rPr lang="en-US" sz="1200" b="1" dirty="0"/>
              <a:t>Ask fairly generic questions </a:t>
            </a:r>
            <a:r>
              <a:rPr lang="en-US" sz="1200" dirty="0"/>
              <a:t>– the professionals at these sessions are tired and don’t want to answer super specific / difficult questions (e.g., anything specific about the financial models they’ve built, etc.)</a:t>
            </a:r>
          </a:p>
          <a:p>
            <a:pPr marL="119063" indent="-119063">
              <a:spcAft>
                <a:spcPts val="600"/>
              </a:spcAft>
              <a:buFont typeface="Arial" panose="020B0604020202020204" pitchFamily="34" charset="0"/>
              <a:buChar char="•"/>
            </a:pPr>
            <a:endParaRPr lang="en-US" sz="1200" dirty="0"/>
          </a:p>
        </p:txBody>
      </p:sp>
      <p:sp>
        <p:nvSpPr>
          <p:cNvPr id="23" name="Rectangle 22">
            <a:extLst>
              <a:ext uri="{FF2B5EF4-FFF2-40B4-BE49-F238E27FC236}">
                <a16:creationId xmlns:a16="http://schemas.microsoft.com/office/drawing/2014/main" id="{B345486C-EB29-494C-B544-C36E3475A6BC}"/>
              </a:ext>
            </a:extLst>
          </p:cNvPr>
          <p:cNvSpPr/>
          <p:nvPr/>
        </p:nvSpPr>
        <p:spPr>
          <a:xfrm>
            <a:off x="357473" y="2052337"/>
            <a:ext cx="1147477" cy="1879581"/>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Popular perception about information sessions</a:t>
            </a:r>
          </a:p>
        </p:txBody>
      </p:sp>
      <p:sp>
        <p:nvSpPr>
          <p:cNvPr id="25" name="Rectangle 24">
            <a:extLst>
              <a:ext uri="{FF2B5EF4-FFF2-40B4-BE49-F238E27FC236}">
                <a16:creationId xmlns:a16="http://schemas.microsoft.com/office/drawing/2014/main" id="{B345486C-EB29-494C-B544-C36E3475A6BC}"/>
              </a:ext>
            </a:extLst>
          </p:cNvPr>
          <p:cNvSpPr/>
          <p:nvPr/>
        </p:nvSpPr>
        <p:spPr>
          <a:xfrm>
            <a:off x="357473" y="4209425"/>
            <a:ext cx="1147477" cy="193899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Truth about information sessions</a:t>
            </a:r>
          </a:p>
        </p:txBody>
      </p:sp>
      <p:sp>
        <p:nvSpPr>
          <p:cNvPr id="26" name="TextBox 25"/>
          <p:cNvSpPr txBox="1"/>
          <p:nvPr/>
        </p:nvSpPr>
        <p:spPr>
          <a:xfrm>
            <a:off x="1556112" y="2052338"/>
            <a:ext cx="2740848" cy="1938992"/>
          </a:xfrm>
          <a:prstGeom prst="rect">
            <a:avLst/>
          </a:prstGeom>
          <a:noFill/>
        </p:spPr>
        <p:txBody>
          <a:bodyPr wrap="square" rtlCol="0">
            <a:spAutoFit/>
          </a:bodyPr>
          <a:lstStyle/>
          <a:p>
            <a:pPr marL="119063" indent="-119063">
              <a:buFont typeface="Arial" panose="020B0604020202020204" pitchFamily="34" charset="0"/>
              <a:buChar char="•"/>
            </a:pPr>
            <a:r>
              <a:rPr lang="en-US" sz="1200" dirty="0"/>
              <a:t>Making an impression at an info session is the most important part of recruiting</a:t>
            </a:r>
          </a:p>
          <a:p>
            <a:pPr marL="119063" indent="-119063">
              <a:buFont typeface="Arial" panose="020B0604020202020204" pitchFamily="34" charset="0"/>
              <a:buChar char="•"/>
            </a:pPr>
            <a:r>
              <a:rPr lang="en-US" sz="1200" dirty="0"/>
              <a:t>People will remember you afterward</a:t>
            </a:r>
          </a:p>
          <a:p>
            <a:pPr marL="119063" indent="-119063">
              <a:buFont typeface="Arial" panose="020B0604020202020204" pitchFamily="34" charset="0"/>
              <a:buChar char="•"/>
            </a:pPr>
            <a:r>
              <a:rPr lang="en-US" sz="1200" dirty="0"/>
              <a:t>Info sessions are enough networking for successful recruiting</a:t>
            </a:r>
          </a:p>
          <a:p>
            <a:pPr marL="119063" indent="-119063">
              <a:buFont typeface="Arial" panose="020B0604020202020204" pitchFamily="34" charset="0"/>
              <a:buChar char="•"/>
            </a:pPr>
            <a:r>
              <a:rPr lang="en-US" sz="1200" dirty="0"/>
              <a:t>You can learn everything about a company in an info session</a:t>
            </a:r>
          </a:p>
          <a:p>
            <a:pPr marL="119063" indent="-119063">
              <a:buFont typeface="Arial" panose="020B0604020202020204" pitchFamily="34" charset="0"/>
              <a:buChar char="•"/>
            </a:pPr>
            <a:r>
              <a:rPr lang="en-US" sz="1200" dirty="0"/>
              <a:t>Going to info sessions ensures you get an interview</a:t>
            </a:r>
          </a:p>
        </p:txBody>
      </p:sp>
      <p:sp>
        <p:nvSpPr>
          <p:cNvPr id="27" name="TextBox 26"/>
          <p:cNvSpPr txBox="1"/>
          <p:nvPr/>
        </p:nvSpPr>
        <p:spPr>
          <a:xfrm>
            <a:off x="1556112" y="4209425"/>
            <a:ext cx="2740848" cy="1938992"/>
          </a:xfrm>
          <a:prstGeom prst="rect">
            <a:avLst/>
          </a:prstGeom>
          <a:noFill/>
        </p:spPr>
        <p:txBody>
          <a:bodyPr wrap="square" rtlCol="0">
            <a:spAutoFit/>
          </a:bodyPr>
          <a:lstStyle/>
          <a:p>
            <a:pPr marL="119063" indent="-119063">
              <a:buFont typeface="Arial" panose="020B0604020202020204" pitchFamily="34" charset="0"/>
              <a:buChar char="•"/>
            </a:pPr>
            <a:r>
              <a:rPr lang="en-US" sz="1200" dirty="0"/>
              <a:t>Making an impression at an info session is extremely difficult</a:t>
            </a:r>
          </a:p>
          <a:p>
            <a:pPr marL="119063" indent="-119063">
              <a:buFont typeface="Arial" panose="020B0604020202020204" pitchFamily="34" charset="0"/>
              <a:buChar char="•"/>
            </a:pPr>
            <a:r>
              <a:rPr lang="en-US" sz="1200" dirty="0"/>
              <a:t>People will not remember you – they meet hundreds of students!</a:t>
            </a:r>
          </a:p>
          <a:p>
            <a:pPr marL="119063" indent="-119063">
              <a:buFont typeface="Arial" panose="020B0604020202020204" pitchFamily="34" charset="0"/>
              <a:buChar char="•"/>
            </a:pPr>
            <a:r>
              <a:rPr lang="en-US" sz="1200" dirty="0"/>
              <a:t>Info sessions are only a starting point for networking</a:t>
            </a:r>
          </a:p>
          <a:p>
            <a:pPr marL="119063" indent="-119063">
              <a:buFont typeface="Arial" panose="020B0604020202020204" pitchFamily="34" charset="0"/>
              <a:buChar char="•"/>
            </a:pPr>
            <a:r>
              <a:rPr lang="en-US" sz="1200" dirty="0"/>
              <a:t>You will learn more about a company in a one-on-one conversation </a:t>
            </a:r>
          </a:p>
          <a:p>
            <a:pPr marL="119063" indent="-119063">
              <a:buFont typeface="Arial" panose="020B0604020202020204" pitchFamily="34" charset="0"/>
              <a:buChar char="•"/>
            </a:pPr>
            <a:r>
              <a:rPr lang="en-US" sz="1200" dirty="0"/>
              <a:t>Going to info sessions definitely does not guarantee an interview!</a:t>
            </a:r>
          </a:p>
        </p:txBody>
      </p:sp>
      <p:sp>
        <p:nvSpPr>
          <p:cNvPr id="28" name="TextBox 27">
            <a:extLst>
              <a:ext uri="{FF2B5EF4-FFF2-40B4-BE49-F238E27FC236}">
                <a16:creationId xmlns:a16="http://schemas.microsoft.com/office/drawing/2014/main" id="{EDF66181-A311-4562-8155-8ACF1F439DA8}"/>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29" name="Picture 28" descr="A picture containing text&#10;&#10;Description automatically generated">
            <a:extLst>
              <a:ext uri="{FF2B5EF4-FFF2-40B4-BE49-F238E27FC236}">
                <a16:creationId xmlns:a16="http://schemas.microsoft.com/office/drawing/2014/main" id="{7FBA9486-A9CB-40E8-8B8F-0097E74F691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0548"/>
            <a:ext cx="1255576" cy="315327"/>
          </a:xfrm>
          <a:prstGeom prst="rect">
            <a:avLst/>
          </a:prstGeom>
        </p:spPr>
      </p:pic>
    </p:spTree>
    <p:extLst>
      <p:ext uri="{BB962C8B-B14F-4D97-AF65-F5344CB8AC3E}">
        <p14:creationId xmlns:p14="http://schemas.microsoft.com/office/powerpoint/2010/main" val="748351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6989263" cy="480131"/>
          </a:xfrm>
        </p:spPr>
        <p:txBody>
          <a:bodyPr>
            <a:noAutofit/>
          </a:bodyPr>
          <a:lstStyle/>
          <a:p>
            <a:r>
              <a:rPr lang="en-US" sz="2800" dirty="0"/>
              <a:t>Presentation Topics: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12</a:t>
            </a:fld>
            <a:endParaRPr lang="en-US" dirty="0">
              <a:solidFill>
                <a:schemeClr val="bg1"/>
              </a:solidFill>
            </a:endParaRPr>
          </a:p>
        </p:txBody>
      </p:sp>
      <p:sp>
        <p:nvSpPr>
          <p:cNvPr id="3" name="TextBox 2">
            <a:extLst>
              <a:ext uri="{FF2B5EF4-FFF2-40B4-BE49-F238E27FC236}">
                <a16:creationId xmlns:a16="http://schemas.microsoft.com/office/drawing/2014/main" id="{66340D4C-14FC-49DA-A76D-4D61CB6771A5}"/>
              </a:ext>
            </a:extLst>
          </p:cNvPr>
          <p:cNvSpPr txBox="1"/>
          <p:nvPr/>
        </p:nvSpPr>
        <p:spPr>
          <a:xfrm>
            <a:off x="638354" y="1689103"/>
            <a:ext cx="6954751" cy="1846659"/>
          </a:xfrm>
          <a:prstGeom prst="rect">
            <a:avLst/>
          </a:prstGeom>
          <a:noFill/>
        </p:spPr>
        <p:txBody>
          <a:bodyPr wrap="square" rtlCol="0">
            <a:spAutoFit/>
          </a:bodyPr>
          <a:lstStyle/>
          <a:p>
            <a:pPr marL="457189" indent="-457189">
              <a:spcAft>
                <a:spcPts val="1800"/>
              </a:spcAft>
              <a:buFont typeface="Arial" panose="020B0604020202020204" pitchFamily="34" charset="0"/>
              <a:buChar char="•"/>
            </a:pPr>
            <a:r>
              <a:rPr lang="en-US" sz="2800" dirty="0"/>
              <a:t>How to land the interview</a:t>
            </a:r>
          </a:p>
          <a:p>
            <a:pPr marL="457189" indent="-457189">
              <a:spcAft>
                <a:spcPts val="1800"/>
              </a:spcAft>
              <a:buFont typeface="Arial" panose="020B0604020202020204" pitchFamily="34" charset="0"/>
              <a:buChar char="•"/>
            </a:pPr>
            <a:r>
              <a:rPr lang="en-US" sz="2800" dirty="0"/>
              <a:t>Format and strategies to ace the interview</a:t>
            </a:r>
          </a:p>
          <a:p>
            <a:pPr marL="457189" indent="-457189">
              <a:spcAft>
                <a:spcPts val="1800"/>
              </a:spcAft>
              <a:buFont typeface="Arial" panose="020B0604020202020204" pitchFamily="34" charset="0"/>
              <a:buChar char="•"/>
            </a:pPr>
            <a:r>
              <a:rPr lang="en-US" sz="2800" dirty="0"/>
              <a:t>Other resources</a:t>
            </a:r>
          </a:p>
        </p:txBody>
      </p:sp>
      <p:sp>
        <p:nvSpPr>
          <p:cNvPr id="7" name="Rectangle 6">
            <a:extLst>
              <a:ext uri="{FF2B5EF4-FFF2-40B4-BE49-F238E27FC236}">
                <a16:creationId xmlns:a16="http://schemas.microsoft.com/office/drawing/2014/main" id="{45C5DC4C-29FD-4C56-89A7-365234ABD916}"/>
              </a:ext>
            </a:extLst>
          </p:cNvPr>
          <p:cNvSpPr/>
          <p:nvPr/>
        </p:nvSpPr>
        <p:spPr>
          <a:xfrm>
            <a:off x="215659" y="1511300"/>
            <a:ext cx="8521942" cy="311386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95B602B-510F-45C5-BD95-0C17E41AEC1C}"/>
              </a:ext>
            </a:extLst>
          </p:cNvPr>
          <p:cNvSpPr/>
          <p:nvPr/>
        </p:nvSpPr>
        <p:spPr>
          <a:xfrm>
            <a:off x="512024" y="2355534"/>
            <a:ext cx="6901788" cy="543550"/>
          </a:xfrm>
          <a:prstGeom prst="rect">
            <a:avLst/>
          </a:prstGeom>
          <a:noFill/>
          <a:ln w="285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B63235C0-2B9E-43F7-8ABE-E38932C04E91}"/>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9" name="Picture 8" descr="A picture containing text&#10;&#10;Description automatically generated">
            <a:extLst>
              <a:ext uri="{FF2B5EF4-FFF2-40B4-BE49-F238E27FC236}">
                <a16:creationId xmlns:a16="http://schemas.microsoft.com/office/drawing/2014/main" id="{FC9817DF-0076-4578-ABEF-6E5E7E8C3F4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7924"/>
            <a:ext cx="1255576" cy="315327"/>
          </a:xfrm>
          <a:prstGeom prst="rect">
            <a:avLst/>
          </a:prstGeom>
        </p:spPr>
      </p:pic>
    </p:spTree>
    <p:extLst>
      <p:ext uri="{BB962C8B-B14F-4D97-AF65-F5344CB8AC3E}">
        <p14:creationId xmlns:p14="http://schemas.microsoft.com/office/powerpoint/2010/main" val="3316043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8521942" cy="480131"/>
          </a:xfrm>
        </p:spPr>
        <p:txBody>
          <a:bodyPr anchor="t" anchorCtr="0">
            <a:noAutofit/>
          </a:bodyPr>
          <a:lstStyle/>
          <a:p>
            <a:r>
              <a:rPr lang="en-US" sz="2800" dirty="0"/>
              <a:t>Most investment banking interviews follow similar formats, and most banks are looking for similar skills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13</a:t>
            </a:fld>
            <a:endParaRPr lang="en-US" dirty="0">
              <a:solidFill>
                <a:schemeClr val="bg1"/>
              </a:solidFill>
            </a:endParaRPr>
          </a:p>
        </p:txBody>
      </p:sp>
      <p:sp>
        <p:nvSpPr>
          <p:cNvPr id="31" name="Rectangle 30">
            <a:extLst>
              <a:ext uri="{FF2B5EF4-FFF2-40B4-BE49-F238E27FC236}">
                <a16:creationId xmlns:a16="http://schemas.microsoft.com/office/drawing/2014/main" id="{B345486C-EB29-494C-B544-C36E3475A6BC}"/>
              </a:ext>
            </a:extLst>
          </p:cNvPr>
          <p:cNvSpPr/>
          <p:nvPr/>
        </p:nvSpPr>
        <p:spPr>
          <a:xfrm>
            <a:off x="518253" y="2430847"/>
            <a:ext cx="1256759" cy="90321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Length</a:t>
            </a:r>
          </a:p>
        </p:txBody>
      </p:sp>
      <p:sp>
        <p:nvSpPr>
          <p:cNvPr id="32" name="Rectangle 31">
            <a:extLst>
              <a:ext uri="{FF2B5EF4-FFF2-40B4-BE49-F238E27FC236}">
                <a16:creationId xmlns:a16="http://schemas.microsoft.com/office/drawing/2014/main" id="{B345486C-EB29-494C-B544-C36E3475A6BC}"/>
              </a:ext>
            </a:extLst>
          </p:cNvPr>
          <p:cNvSpPr/>
          <p:nvPr/>
        </p:nvSpPr>
        <p:spPr>
          <a:xfrm>
            <a:off x="518253" y="3835915"/>
            <a:ext cx="1256759" cy="90321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Interviewers</a:t>
            </a:r>
          </a:p>
        </p:txBody>
      </p:sp>
      <p:sp>
        <p:nvSpPr>
          <p:cNvPr id="33" name="Rectangle 32">
            <a:extLst>
              <a:ext uri="{FF2B5EF4-FFF2-40B4-BE49-F238E27FC236}">
                <a16:creationId xmlns:a16="http://schemas.microsoft.com/office/drawing/2014/main" id="{B345486C-EB29-494C-B544-C36E3475A6BC}"/>
              </a:ext>
            </a:extLst>
          </p:cNvPr>
          <p:cNvSpPr/>
          <p:nvPr/>
        </p:nvSpPr>
        <p:spPr>
          <a:xfrm>
            <a:off x="518253" y="5240982"/>
            <a:ext cx="1256759" cy="90321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Question types</a:t>
            </a:r>
          </a:p>
        </p:txBody>
      </p:sp>
      <p:sp>
        <p:nvSpPr>
          <p:cNvPr id="34" name="TextBox 33"/>
          <p:cNvSpPr txBox="1"/>
          <p:nvPr/>
        </p:nvSpPr>
        <p:spPr>
          <a:xfrm>
            <a:off x="355600" y="1330433"/>
            <a:ext cx="4121030" cy="584775"/>
          </a:xfrm>
          <a:prstGeom prst="rect">
            <a:avLst/>
          </a:prstGeom>
          <a:noFill/>
        </p:spPr>
        <p:txBody>
          <a:bodyPr wrap="square" rtlCol="0">
            <a:spAutoFit/>
          </a:bodyPr>
          <a:lstStyle/>
          <a:p>
            <a:r>
              <a:rPr lang="en-US" sz="1600" dirty="0">
                <a:solidFill>
                  <a:schemeClr val="tx2"/>
                </a:solidFill>
              </a:rPr>
              <a:t>Banking interviews are short and have both qualitative and quantitative portions</a:t>
            </a:r>
          </a:p>
        </p:txBody>
      </p:sp>
      <p:sp>
        <p:nvSpPr>
          <p:cNvPr id="35" name="TextBox 34"/>
          <p:cNvSpPr txBox="1"/>
          <p:nvPr/>
        </p:nvSpPr>
        <p:spPr>
          <a:xfrm>
            <a:off x="4796670" y="1330433"/>
            <a:ext cx="4121030" cy="830997"/>
          </a:xfrm>
          <a:prstGeom prst="rect">
            <a:avLst/>
          </a:prstGeom>
          <a:noFill/>
        </p:spPr>
        <p:txBody>
          <a:bodyPr wrap="square" rtlCol="0">
            <a:spAutoFit/>
          </a:bodyPr>
          <a:lstStyle/>
          <a:p>
            <a:r>
              <a:rPr lang="en-US" sz="1600" dirty="0">
                <a:solidFill>
                  <a:schemeClr val="tx2"/>
                </a:solidFill>
              </a:rPr>
              <a:t>Banks are looking for enthusiasm, communication skills, analytical capacity and cultural fit</a:t>
            </a:r>
          </a:p>
        </p:txBody>
      </p:sp>
      <p:grpSp>
        <p:nvGrpSpPr>
          <p:cNvPr id="36" name="Group 35"/>
          <p:cNvGrpSpPr/>
          <p:nvPr/>
        </p:nvGrpSpPr>
        <p:grpSpPr>
          <a:xfrm>
            <a:off x="4411980" y="1515099"/>
            <a:ext cx="320040" cy="4666001"/>
            <a:chOff x="4321052" y="1515099"/>
            <a:chExt cx="320040" cy="4666001"/>
          </a:xfrm>
        </p:grpSpPr>
        <p:cxnSp>
          <p:nvCxnSpPr>
            <p:cNvPr id="37" name="Straight Connector 36"/>
            <p:cNvCxnSpPr/>
            <p:nvPr/>
          </p:nvCxnSpPr>
          <p:spPr>
            <a:xfrm>
              <a:off x="4481072" y="1515099"/>
              <a:ext cx="0" cy="466600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321052" y="3688079"/>
              <a:ext cx="320040" cy="320040"/>
              <a:chOff x="4321052" y="3688079"/>
              <a:chExt cx="320040" cy="320040"/>
            </a:xfrm>
          </p:grpSpPr>
          <p:sp>
            <p:nvSpPr>
              <p:cNvPr id="39" name="Oval 38"/>
              <p:cNvSpPr/>
              <p:nvPr/>
            </p:nvSpPr>
            <p:spPr>
              <a:xfrm>
                <a:off x="4321052" y="3688079"/>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40" name="Isosceles Triangle 39"/>
              <p:cNvSpPr/>
              <p:nvPr/>
            </p:nvSpPr>
            <p:spPr>
              <a:xfrm rot="5400000">
                <a:off x="4397717" y="3772241"/>
                <a:ext cx="201214" cy="13682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1" name="TextBox 40"/>
          <p:cNvSpPr txBox="1"/>
          <p:nvPr/>
        </p:nvSpPr>
        <p:spPr>
          <a:xfrm>
            <a:off x="1846730" y="2430847"/>
            <a:ext cx="2475603" cy="461665"/>
          </a:xfrm>
          <a:prstGeom prst="rect">
            <a:avLst/>
          </a:prstGeom>
          <a:noFill/>
        </p:spPr>
        <p:txBody>
          <a:bodyPr wrap="square" rtlCol="0">
            <a:spAutoFit/>
          </a:bodyPr>
          <a:lstStyle/>
          <a:p>
            <a:pPr marL="119063" indent="-119063">
              <a:buFont typeface="Arial" panose="020B0604020202020204" pitchFamily="34" charset="0"/>
              <a:buChar char="•"/>
            </a:pPr>
            <a:r>
              <a:rPr lang="en-US" sz="1200" dirty="0"/>
              <a:t>30 minutes (occasionally 45 minutes)</a:t>
            </a:r>
          </a:p>
        </p:txBody>
      </p:sp>
      <p:sp>
        <p:nvSpPr>
          <p:cNvPr id="42" name="TextBox 41"/>
          <p:cNvSpPr txBox="1"/>
          <p:nvPr/>
        </p:nvSpPr>
        <p:spPr>
          <a:xfrm>
            <a:off x="1846730" y="3835915"/>
            <a:ext cx="2475603" cy="646331"/>
          </a:xfrm>
          <a:prstGeom prst="rect">
            <a:avLst/>
          </a:prstGeom>
          <a:noFill/>
        </p:spPr>
        <p:txBody>
          <a:bodyPr wrap="square" rtlCol="0">
            <a:spAutoFit/>
          </a:bodyPr>
          <a:lstStyle/>
          <a:p>
            <a:pPr marL="119063" indent="-119063">
              <a:buFont typeface="Arial" panose="020B0604020202020204" pitchFamily="34" charset="0"/>
              <a:buChar char="•"/>
            </a:pPr>
            <a:r>
              <a:rPr lang="en-US" sz="1200" dirty="0"/>
              <a:t>Typically 1-on-1 or 2-on-1</a:t>
            </a:r>
          </a:p>
          <a:p>
            <a:pPr marL="119063" indent="-119063">
              <a:buFont typeface="Arial" panose="020B0604020202020204" pitchFamily="34" charset="0"/>
              <a:buChar char="•"/>
            </a:pPr>
            <a:r>
              <a:rPr lang="en-US" sz="1200" dirty="0"/>
              <a:t>Interviews mostly be current investment bankers</a:t>
            </a:r>
          </a:p>
        </p:txBody>
      </p:sp>
      <p:sp>
        <p:nvSpPr>
          <p:cNvPr id="43" name="TextBox 42"/>
          <p:cNvSpPr txBox="1"/>
          <p:nvPr/>
        </p:nvSpPr>
        <p:spPr>
          <a:xfrm>
            <a:off x="1846730" y="5240982"/>
            <a:ext cx="2475603" cy="830997"/>
          </a:xfrm>
          <a:prstGeom prst="rect">
            <a:avLst/>
          </a:prstGeom>
          <a:noFill/>
        </p:spPr>
        <p:txBody>
          <a:bodyPr wrap="square" rtlCol="0">
            <a:spAutoFit/>
          </a:bodyPr>
          <a:lstStyle/>
          <a:p>
            <a:pPr marL="119063" indent="-119063">
              <a:buFont typeface="Arial" panose="020B0604020202020204" pitchFamily="34" charset="0"/>
              <a:buChar char="•"/>
            </a:pPr>
            <a:r>
              <a:rPr lang="en-US" sz="1200" dirty="0"/>
              <a:t>Qualitative: behavioral, random questions</a:t>
            </a:r>
          </a:p>
          <a:p>
            <a:pPr marL="119063" indent="-119063">
              <a:buFont typeface="Arial" panose="020B0604020202020204" pitchFamily="34" charset="0"/>
              <a:buChar char="•"/>
            </a:pPr>
            <a:r>
              <a:rPr lang="en-US" sz="1200" dirty="0"/>
              <a:t>Quantitative: technical (accounting and finance)</a:t>
            </a:r>
          </a:p>
        </p:txBody>
      </p:sp>
      <p:sp>
        <p:nvSpPr>
          <p:cNvPr id="44" name="Rectangle 43">
            <a:extLst>
              <a:ext uri="{FF2B5EF4-FFF2-40B4-BE49-F238E27FC236}">
                <a16:creationId xmlns:a16="http://schemas.microsoft.com/office/drawing/2014/main" id="{B345486C-EB29-494C-B544-C36E3475A6BC}"/>
              </a:ext>
            </a:extLst>
          </p:cNvPr>
          <p:cNvSpPr/>
          <p:nvPr/>
        </p:nvSpPr>
        <p:spPr>
          <a:xfrm>
            <a:off x="4982674" y="2430846"/>
            <a:ext cx="1256759" cy="105365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Enthusiasm / passion</a:t>
            </a:r>
          </a:p>
        </p:txBody>
      </p:sp>
      <p:sp>
        <p:nvSpPr>
          <p:cNvPr id="45" name="Rectangle 44">
            <a:extLst>
              <a:ext uri="{FF2B5EF4-FFF2-40B4-BE49-F238E27FC236}">
                <a16:creationId xmlns:a16="http://schemas.microsoft.com/office/drawing/2014/main" id="{B345486C-EB29-494C-B544-C36E3475A6BC}"/>
              </a:ext>
            </a:extLst>
          </p:cNvPr>
          <p:cNvSpPr/>
          <p:nvPr/>
        </p:nvSpPr>
        <p:spPr>
          <a:xfrm>
            <a:off x="4982674" y="3686356"/>
            <a:ext cx="1256759" cy="606566"/>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a:solidFill>
                  <a:schemeClr val="tx1"/>
                </a:solidFill>
              </a:rPr>
              <a:t>Communication skills</a:t>
            </a:r>
          </a:p>
        </p:txBody>
      </p:sp>
      <p:sp>
        <p:nvSpPr>
          <p:cNvPr id="46" name="Rectangle 45">
            <a:extLst>
              <a:ext uri="{FF2B5EF4-FFF2-40B4-BE49-F238E27FC236}">
                <a16:creationId xmlns:a16="http://schemas.microsoft.com/office/drawing/2014/main" id="{B345486C-EB29-494C-B544-C36E3475A6BC}"/>
              </a:ext>
            </a:extLst>
          </p:cNvPr>
          <p:cNvSpPr/>
          <p:nvPr/>
        </p:nvSpPr>
        <p:spPr>
          <a:xfrm>
            <a:off x="4982674" y="5342964"/>
            <a:ext cx="1256759" cy="80123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Cultural fit</a:t>
            </a:r>
          </a:p>
        </p:txBody>
      </p:sp>
      <p:sp>
        <p:nvSpPr>
          <p:cNvPr id="47" name="TextBox 46"/>
          <p:cNvSpPr txBox="1"/>
          <p:nvPr/>
        </p:nvSpPr>
        <p:spPr>
          <a:xfrm>
            <a:off x="6239433" y="2430847"/>
            <a:ext cx="2475603" cy="1015663"/>
          </a:xfrm>
          <a:prstGeom prst="rect">
            <a:avLst/>
          </a:prstGeom>
          <a:noFill/>
        </p:spPr>
        <p:txBody>
          <a:bodyPr wrap="square" rtlCol="0">
            <a:spAutoFit/>
          </a:bodyPr>
          <a:lstStyle/>
          <a:p>
            <a:pPr marL="119063" indent="-119063">
              <a:buFont typeface="Arial" panose="020B0604020202020204" pitchFamily="34" charset="0"/>
              <a:buChar char="•"/>
            </a:pPr>
            <a:r>
              <a:rPr lang="en-US" sz="1200" dirty="0"/>
              <a:t>Interest in investment banking as role (and thus willingness to learn and work long hours)</a:t>
            </a:r>
          </a:p>
          <a:p>
            <a:pPr marL="119063" indent="-119063">
              <a:buFont typeface="Arial" panose="020B0604020202020204" pitchFamily="34" charset="0"/>
              <a:buChar char="•"/>
            </a:pPr>
            <a:r>
              <a:rPr lang="en-US" sz="1200" dirty="0"/>
              <a:t>Test through technical and banking knowledge</a:t>
            </a:r>
          </a:p>
        </p:txBody>
      </p:sp>
      <p:sp>
        <p:nvSpPr>
          <p:cNvPr id="48" name="Rectangle 47">
            <a:extLst>
              <a:ext uri="{FF2B5EF4-FFF2-40B4-BE49-F238E27FC236}">
                <a16:creationId xmlns:a16="http://schemas.microsoft.com/office/drawing/2014/main" id="{B345486C-EB29-494C-B544-C36E3475A6BC}"/>
              </a:ext>
            </a:extLst>
          </p:cNvPr>
          <p:cNvSpPr/>
          <p:nvPr/>
        </p:nvSpPr>
        <p:spPr>
          <a:xfrm>
            <a:off x="4982674" y="4494779"/>
            <a:ext cx="1256759" cy="64632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Analytical capacity</a:t>
            </a:r>
          </a:p>
        </p:txBody>
      </p:sp>
      <p:sp>
        <p:nvSpPr>
          <p:cNvPr id="49" name="TextBox 48"/>
          <p:cNvSpPr txBox="1"/>
          <p:nvPr/>
        </p:nvSpPr>
        <p:spPr>
          <a:xfrm>
            <a:off x="6239433" y="3686356"/>
            <a:ext cx="2475603" cy="646331"/>
          </a:xfrm>
          <a:prstGeom prst="rect">
            <a:avLst/>
          </a:prstGeom>
          <a:noFill/>
        </p:spPr>
        <p:txBody>
          <a:bodyPr wrap="square" rtlCol="0">
            <a:spAutoFit/>
          </a:bodyPr>
          <a:lstStyle/>
          <a:p>
            <a:pPr marL="119063" indent="-119063">
              <a:buFont typeface="Arial" panose="020B0604020202020204" pitchFamily="34" charset="0"/>
              <a:buChar char="•"/>
            </a:pPr>
            <a:r>
              <a:rPr lang="en-US" sz="1200" dirty="0"/>
              <a:t>Verbal and written communication style (banking is more writing than most realize!)</a:t>
            </a:r>
          </a:p>
        </p:txBody>
      </p:sp>
      <p:sp>
        <p:nvSpPr>
          <p:cNvPr id="50" name="TextBox 49"/>
          <p:cNvSpPr txBox="1"/>
          <p:nvPr/>
        </p:nvSpPr>
        <p:spPr>
          <a:xfrm>
            <a:off x="6239433" y="4494779"/>
            <a:ext cx="2475603" cy="646331"/>
          </a:xfrm>
          <a:prstGeom prst="rect">
            <a:avLst/>
          </a:prstGeom>
          <a:noFill/>
        </p:spPr>
        <p:txBody>
          <a:bodyPr wrap="square" rtlCol="0">
            <a:spAutoFit/>
          </a:bodyPr>
          <a:lstStyle/>
          <a:p>
            <a:pPr marL="119063" indent="-119063">
              <a:buFont typeface="Arial" panose="020B0604020202020204" pitchFamily="34" charset="0"/>
              <a:buChar char="•"/>
            </a:pPr>
            <a:r>
              <a:rPr lang="en-US" sz="1200" dirty="0"/>
              <a:t>Quantitative aptitude (willingness to learn and comfort with numbers)</a:t>
            </a:r>
          </a:p>
        </p:txBody>
      </p:sp>
      <p:sp>
        <p:nvSpPr>
          <p:cNvPr id="51" name="TextBox 50"/>
          <p:cNvSpPr txBox="1"/>
          <p:nvPr/>
        </p:nvSpPr>
        <p:spPr>
          <a:xfrm>
            <a:off x="6239433" y="5342962"/>
            <a:ext cx="2475603" cy="830997"/>
          </a:xfrm>
          <a:prstGeom prst="rect">
            <a:avLst/>
          </a:prstGeom>
          <a:noFill/>
        </p:spPr>
        <p:txBody>
          <a:bodyPr wrap="square" rtlCol="0">
            <a:spAutoFit/>
          </a:bodyPr>
          <a:lstStyle/>
          <a:p>
            <a:pPr marL="119063" indent="-119063">
              <a:buFont typeface="Arial" panose="020B0604020202020204" pitchFamily="34" charset="0"/>
              <a:buChar char="•"/>
            </a:pPr>
            <a:r>
              <a:rPr lang="en-US" sz="1200" dirty="0"/>
              <a:t>Personality and workstyle similar to that of other successful bankers</a:t>
            </a:r>
          </a:p>
          <a:p>
            <a:pPr marL="119063" indent="-119063">
              <a:buFont typeface="Arial" panose="020B0604020202020204" pitchFamily="34" charset="0"/>
              <a:buChar char="•"/>
            </a:pPr>
            <a:r>
              <a:rPr lang="en-US" sz="1200" dirty="0"/>
              <a:t>“Airport” test (subject to interviewer interpretation)</a:t>
            </a:r>
          </a:p>
        </p:txBody>
      </p:sp>
      <p:sp>
        <p:nvSpPr>
          <p:cNvPr id="25" name="TextBox 24">
            <a:extLst>
              <a:ext uri="{FF2B5EF4-FFF2-40B4-BE49-F238E27FC236}">
                <a16:creationId xmlns:a16="http://schemas.microsoft.com/office/drawing/2014/main" id="{74D96158-516C-40B7-A2AF-C42D7B83EA5C}"/>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26" name="Picture 25" descr="A picture containing text&#10;&#10;Description automatically generated">
            <a:extLst>
              <a:ext uri="{FF2B5EF4-FFF2-40B4-BE49-F238E27FC236}">
                <a16:creationId xmlns:a16="http://schemas.microsoft.com/office/drawing/2014/main" id="{36CED4B5-99FA-4279-95E5-8C6B81BB8F2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7923"/>
            <a:ext cx="1255576" cy="315327"/>
          </a:xfrm>
          <a:prstGeom prst="rect">
            <a:avLst/>
          </a:prstGeom>
        </p:spPr>
      </p:pic>
    </p:spTree>
    <p:extLst>
      <p:ext uri="{BB962C8B-B14F-4D97-AF65-F5344CB8AC3E}">
        <p14:creationId xmlns:p14="http://schemas.microsoft.com/office/powerpoint/2010/main" val="1286754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8521942" cy="480131"/>
          </a:xfrm>
        </p:spPr>
        <p:txBody>
          <a:bodyPr anchor="t" anchorCtr="0">
            <a:noAutofit/>
          </a:bodyPr>
          <a:lstStyle/>
          <a:p>
            <a:r>
              <a:rPr lang="en-US" sz="2800" dirty="0"/>
              <a:t>Investment banking interviews typically consist of similar types of questions </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14</a:t>
            </a:fld>
            <a:endParaRPr lang="en-US" dirty="0">
              <a:solidFill>
                <a:schemeClr val="bg1"/>
              </a:solidFill>
            </a:endParaRPr>
          </a:p>
        </p:txBody>
      </p:sp>
      <p:sp>
        <p:nvSpPr>
          <p:cNvPr id="31" name="Rectangle 30">
            <a:extLst>
              <a:ext uri="{FF2B5EF4-FFF2-40B4-BE49-F238E27FC236}">
                <a16:creationId xmlns:a16="http://schemas.microsoft.com/office/drawing/2014/main" id="{6FB59868-4BD0-45B1-A2DD-50A567001270}"/>
              </a:ext>
            </a:extLst>
          </p:cNvPr>
          <p:cNvSpPr/>
          <p:nvPr/>
        </p:nvSpPr>
        <p:spPr>
          <a:xfrm>
            <a:off x="725622" y="1564075"/>
            <a:ext cx="1651000" cy="672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Opening</a:t>
            </a:r>
          </a:p>
        </p:txBody>
      </p:sp>
      <p:sp>
        <p:nvSpPr>
          <p:cNvPr id="32" name="Rectangle 31">
            <a:extLst>
              <a:ext uri="{FF2B5EF4-FFF2-40B4-BE49-F238E27FC236}">
                <a16:creationId xmlns:a16="http://schemas.microsoft.com/office/drawing/2014/main" id="{6FB59868-4BD0-45B1-A2DD-50A567001270}"/>
              </a:ext>
            </a:extLst>
          </p:cNvPr>
          <p:cNvSpPr/>
          <p:nvPr/>
        </p:nvSpPr>
        <p:spPr>
          <a:xfrm>
            <a:off x="725622" y="3150985"/>
            <a:ext cx="1651000" cy="672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Behavioral</a:t>
            </a:r>
          </a:p>
        </p:txBody>
      </p:sp>
      <p:sp>
        <p:nvSpPr>
          <p:cNvPr id="33" name="Rectangle 32">
            <a:extLst>
              <a:ext uri="{FF2B5EF4-FFF2-40B4-BE49-F238E27FC236}">
                <a16:creationId xmlns:a16="http://schemas.microsoft.com/office/drawing/2014/main" id="{6FB59868-4BD0-45B1-A2DD-50A567001270}"/>
              </a:ext>
            </a:extLst>
          </p:cNvPr>
          <p:cNvSpPr/>
          <p:nvPr/>
        </p:nvSpPr>
        <p:spPr>
          <a:xfrm>
            <a:off x="725622" y="3944440"/>
            <a:ext cx="1651000" cy="672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Technical </a:t>
            </a:r>
          </a:p>
        </p:txBody>
      </p:sp>
      <p:sp>
        <p:nvSpPr>
          <p:cNvPr id="34" name="Rectangle 33">
            <a:extLst>
              <a:ext uri="{FF2B5EF4-FFF2-40B4-BE49-F238E27FC236}">
                <a16:creationId xmlns:a16="http://schemas.microsoft.com/office/drawing/2014/main" id="{6FB59868-4BD0-45B1-A2DD-50A567001270}"/>
              </a:ext>
            </a:extLst>
          </p:cNvPr>
          <p:cNvSpPr/>
          <p:nvPr/>
        </p:nvSpPr>
        <p:spPr>
          <a:xfrm>
            <a:off x="725622" y="4737895"/>
            <a:ext cx="1651000" cy="672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Random</a:t>
            </a:r>
          </a:p>
        </p:txBody>
      </p:sp>
      <p:sp>
        <p:nvSpPr>
          <p:cNvPr id="41" name="Rectangle 40">
            <a:extLst>
              <a:ext uri="{FF2B5EF4-FFF2-40B4-BE49-F238E27FC236}">
                <a16:creationId xmlns:a16="http://schemas.microsoft.com/office/drawing/2014/main" id="{6FB59868-4BD0-45B1-A2DD-50A567001270}"/>
              </a:ext>
            </a:extLst>
          </p:cNvPr>
          <p:cNvSpPr/>
          <p:nvPr/>
        </p:nvSpPr>
        <p:spPr>
          <a:xfrm>
            <a:off x="725622" y="5531350"/>
            <a:ext cx="1651000" cy="672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Closing</a:t>
            </a:r>
          </a:p>
        </p:txBody>
      </p:sp>
      <p:sp>
        <p:nvSpPr>
          <p:cNvPr id="44" name="TextBox 43"/>
          <p:cNvSpPr txBox="1"/>
          <p:nvPr/>
        </p:nvSpPr>
        <p:spPr>
          <a:xfrm>
            <a:off x="2510118" y="1564075"/>
            <a:ext cx="5844988" cy="692497"/>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“Tell me about yourself” “Walk me through your resume”</a:t>
            </a:r>
          </a:p>
          <a:p>
            <a:pPr marL="119063" indent="-119063">
              <a:buFont typeface="Arial" panose="020B0604020202020204" pitchFamily="34" charset="0"/>
              <a:buChar char="•"/>
            </a:pPr>
            <a:r>
              <a:rPr lang="en-US" sz="1400" dirty="0"/>
              <a:t>Opportunity to go through your full story, start the interview with the narrative you want</a:t>
            </a:r>
          </a:p>
        </p:txBody>
      </p:sp>
      <p:sp>
        <p:nvSpPr>
          <p:cNvPr id="45" name="TextBox 44"/>
          <p:cNvSpPr txBox="1"/>
          <p:nvPr/>
        </p:nvSpPr>
        <p:spPr>
          <a:xfrm>
            <a:off x="2510118" y="3150985"/>
            <a:ext cx="5844988" cy="692497"/>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“Tell me about a time when…”</a:t>
            </a:r>
          </a:p>
          <a:p>
            <a:pPr marL="119063" indent="-119063">
              <a:buFont typeface="Arial" panose="020B0604020202020204" pitchFamily="34" charset="0"/>
              <a:buChar char="•"/>
            </a:pPr>
            <a:r>
              <a:rPr lang="en-US" sz="1400" dirty="0"/>
              <a:t>Opportunity to tell stories that paint you in the best light and highlight your specific strengths / skills</a:t>
            </a:r>
          </a:p>
        </p:txBody>
      </p:sp>
      <p:sp>
        <p:nvSpPr>
          <p:cNvPr id="46" name="TextBox 45"/>
          <p:cNvSpPr txBox="1"/>
          <p:nvPr/>
        </p:nvSpPr>
        <p:spPr>
          <a:xfrm>
            <a:off x="2510118" y="3944440"/>
            <a:ext cx="5844988" cy="692497"/>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“Walk me through the financial statements” “How do you value a company”</a:t>
            </a:r>
          </a:p>
          <a:p>
            <a:pPr marL="119063" indent="-119063">
              <a:buFont typeface="Arial" panose="020B0604020202020204" pitchFamily="34" charset="0"/>
              <a:buChar char="•"/>
            </a:pPr>
            <a:r>
              <a:rPr lang="en-US" sz="1400" dirty="0"/>
              <a:t>Opportunity to show your enthusiasm for banking by knowing the basics of the quantitative aspects of the job</a:t>
            </a:r>
          </a:p>
        </p:txBody>
      </p:sp>
      <p:sp>
        <p:nvSpPr>
          <p:cNvPr id="47" name="TextBox 46"/>
          <p:cNvSpPr txBox="1"/>
          <p:nvPr/>
        </p:nvSpPr>
        <p:spPr>
          <a:xfrm>
            <a:off x="2510118" y="4737895"/>
            <a:ext cx="5844988" cy="692497"/>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Set of questions that are hard to predict and vary by interviewer</a:t>
            </a:r>
          </a:p>
          <a:p>
            <a:pPr marL="119063" indent="-119063">
              <a:buFont typeface="Arial" panose="020B0604020202020204" pitchFamily="34" charset="0"/>
              <a:buChar char="•"/>
            </a:pPr>
            <a:r>
              <a:rPr lang="en-US" sz="1400" dirty="0"/>
              <a:t>Include strengths / weaknesses, level of commitment, sell yourself, and long term future questions</a:t>
            </a:r>
          </a:p>
        </p:txBody>
      </p:sp>
      <p:sp>
        <p:nvSpPr>
          <p:cNvPr id="48" name="TextBox 47"/>
          <p:cNvSpPr txBox="1"/>
          <p:nvPr/>
        </p:nvSpPr>
        <p:spPr>
          <a:xfrm>
            <a:off x="2510118" y="5531350"/>
            <a:ext cx="5844988" cy="692497"/>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“Do you have any questions for me”</a:t>
            </a:r>
          </a:p>
          <a:p>
            <a:pPr marL="119063" indent="-119063">
              <a:buFont typeface="Arial" panose="020B0604020202020204" pitchFamily="34" charset="0"/>
              <a:buChar char="•"/>
            </a:pPr>
            <a:r>
              <a:rPr lang="en-US" sz="1400" dirty="0"/>
              <a:t>Questions from you to the interviewer</a:t>
            </a:r>
          </a:p>
          <a:p>
            <a:pPr marL="119063" indent="-119063">
              <a:buFont typeface="Arial" panose="020B0604020202020204" pitchFamily="34" charset="0"/>
              <a:buChar char="•"/>
            </a:pPr>
            <a:r>
              <a:rPr lang="en-US" sz="1400" dirty="0"/>
              <a:t>Important to not end on a bad note</a:t>
            </a:r>
          </a:p>
        </p:txBody>
      </p:sp>
      <p:sp>
        <p:nvSpPr>
          <p:cNvPr id="49" name="Rectangle 48">
            <a:extLst>
              <a:ext uri="{FF2B5EF4-FFF2-40B4-BE49-F238E27FC236}">
                <a16:creationId xmlns:a16="http://schemas.microsoft.com/office/drawing/2014/main" id="{6FB59868-4BD0-45B1-A2DD-50A567001270}"/>
              </a:ext>
            </a:extLst>
          </p:cNvPr>
          <p:cNvSpPr/>
          <p:nvPr/>
        </p:nvSpPr>
        <p:spPr>
          <a:xfrm>
            <a:off x="725622" y="2357530"/>
            <a:ext cx="1651000" cy="672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Why…</a:t>
            </a:r>
          </a:p>
        </p:txBody>
      </p:sp>
      <p:sp>
        <p:nvSpPr>
          <p:cNvPr id="50" name="TextBox 49"/>
          <p:cNvSpPr txBox="1"/>
          <p:nvPr/>
        </p:nvSpPr>
        <p:spPr>
          <a:xfrm>
            <a:off x="2510118" y="2357530"/>
            <a:ext cx="5844988" cy="692497"/>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“Why banking” “Why this bank” “Why this city” “Why this group”</a:t>
            </a:r>
          </a:p>
          <a:p>
            <a:pPr marL="119063" indent="-119063">
              <a:buFont typeface="Arial" panose="020B0604020202020204" pitchFamily="34" charset="0"/>
              <a:buChar char="•"/>
            </a:pPr>
            <a:r>
              <a:rPr lang="en-US" sz="1400" dirty="0"/>
              <a:t>Opportunity to show your knowledge of the specific bank or team, and highlight why your passionate about them</a:t>
            </a:r>
          </a:p>
        </p:txBody>
      </p:sp>
      <p:sp>
        <p:nvSpPr>
          <p:cNvPr id="16" name="TextBox 15">
            <a:extLst>
              <a:ext uri="{FF2B5EF4-FFF2-40B4-BE49-F238E27FC236}">
                <a16:creationId xmlns:a16="http://schemas.microsoft.com/office/drawing/2014/main" id="{9FE3F117-595C-4A45-9F27-3E93CE4EFC0B}"/>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17" name="Picture 16" descr="A picture containing text&#10;&#10;Description automatically generated">
            <a:extLst>
              <a:ext uri="{FF2B5EF4-FFF2-40B4-BE49-F238E27FC236}">
                <a16:creationId xmlns:a16="http://schemas.microsoft.com/office/drawing/2014/main" id="{9B966B3F-8F6F-4BBA-AEF6-1E8D4ACCD51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0549"/>
            <a:ext cx="1255576" cy="315327"/>
          </a:xfrm>
          <a:prstGeom prst="rect">
            <a:avLst/>
          </a:prstGeom>
        </p:spPr>
      </p:pic>
    </p:spTree>
    <p:extLst>
      <p:ext uri="{BB962C8B-B14F-4D97-AF65-F5344CB8AC3E}">
        <p14:creationId xmlns:p14="http://schemas.microsoft.com/office/powerpoint/2010/main" val="1239067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8521942" cy="480131"/>
          </a:xfrm>
        </p:spPr>
        <p:txBody>
          <a:bodyPr anchor="t" anchorCtr="0">
            <a:noAutofit/>
          </a:bodyPr>
          <a:lstStyle/>
          <a:p>
            <a:r>
              <a:rPr lang="en-US" sz="2800" dirty="0"/>
              <a:t>Telling your story clearly and chronologically is hugely important for interviews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15</a:t>
            </a:fld>
            <a:endParaRPr lang="en-US" dirty="0">
              <a:solidFill>
                <a:schemeClr val="bg1"/>
              </a:solidFill>
            </a:endParaRPr>
          </a:p>
        </p:txBody>
      </p:sp>
      <p:sp>
        <p:nvSpPr>
          <p:cNvPr id="31" name="Rectangle 30">
            <a:extLst>
              <a:ext uri="{FF2B5EF4-FFF2-40B4-BE49-F238E27FC236}">
                <a16:creationId xmlns:a16="http://schemas.microsoft.com/office/drawing/2014/main" id="{6FB59868-4BD0-45B1-A2DD-50A567001270}"/>
              </a:ext>
            </a:extLst>
          </p:cNvPr>
          <p:cNvSpPr/>
          <p:nvPr/>
        </p:nvSpPr>
        <p:spPr>
          <a:xfrm>
            <a:off x="339880" y="49040"/>
            <a:ext cx="771484" cy="2329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Opening</a:t>
            </a:r>
          </a:p>
        </p:txBody>
      </p:sp>
      <p:sp>
        <p:nvSpPr>
          <p:cNvPr id="32" name="Rectangle 31">
            <a:extLst>
              <a:ext uri="{FF2B5EF4-FFF2-40B4-BE49-F238E27FC236}">
                <a16:creationId xmlns:a16="http://schemas.microsoft.com/office/drawing/2014/main" id="{6FB59868-4BD0-45B1-A2DD-50A567001270}"/>
              </a:ext>
            </a:extLst>
          </p:cNvPr>
          <p:cNvSpPr/>
          <p:nvPr/>
        </p:nvSpPr>
        <p:spPr>
          <a:xfrm>
            <a:off x="2060326"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Behavioral</a:t>
            </a:r>
          </a:p>
        </p:txBody>
      </p:sp>
      <p:sp>
        <p:nvSpPr>
          <p:cNvPr id="33" name="Rectangle 32">
            <a:extLst>
              <a:ext uri="{FF2B5EF4-FFF2-40B4-BE49-F238E27FC236}">
                <a16:creationId xmlns:a16="http://schemas.microsoft.com/office/drawing/2014/main" id="{6FB59868-4BD0-45B1-A2DD-50A567001270}"/>
              </a:ext>
            </a:extLst>
          </p:cNvPr>
          <p:cNvSpPr/>
          <p:nvPr/>
        </p:nvSpPr>
        <p:spPr>
          <a:xfrm>
            <a:off x="2920549"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Technical </a:t>
            </a:r>
          </a:p>
        </p:txBody>
      </p:sp>
      <p:sp>
        <p:nvSpPr>
          <p:cNvPr id="34" name="Rectangle 33">
            <a:extLst>
              <a:ext uri="{FF2B5EF4-FFF2-40B4-BE49-F238E27FC236}">
                <a16:creationId xmlns:a16="http://schemas.microsoft.com/office/drawing/2014/main" id="{6FB59868-4BD0-45B1-A2DD-50A567001270}"/>
              </a:ext>
            </a:extLst>
          </p:cNvPr>
          <p:cNvSpPr/>
          <p:nvPr/>
        </p:nvSpPr>
        <p:spPr>
          <a:xfrm>
            <a:off x="3780772"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Random</a:t>
            </a:r>
          </a:p>
        </p:txBody>
      </p:sp>
      <p:sp>
        <p:nvSpPr>
          <p:cNvPr id="41" name="Rectangle 40">
            <a:extLst>
              <a:ext uri="{FF2B5EF4-FFF2-40B4-BE49-F238E27FC236}">
                <a16:creationId xmlns:a16="http://schemas.microsoft.com/office/drawing/2014/main" id="{6FB59868-4BD0-45B1-A2DD-50A567001270}"/>
              </a:ext>
            </a:extLst>
          </p:cNvPr>
          <p:cNvSpPr/>
          <p:nvPr/>
        </p:nvSpPr>
        <p:spPr>
          <a:xfrm>
            <a:off x="4640994"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Closing</a:t>
            </a:r>
          </a:p>
        </p:txBody>
      </p:sp>
      <p:sp>
        <p:nvSpPr>
          <p:cNvPr id="49" name="Rectangle 48">
            <a:extLst>
              <a:ext uri="{FF2B5EF4-FFF2-40B4-BE49-F238E27FC236}">
                <a16:creationId xmlns:a16="http://schemas.microsoft.com/office/drawing/2014/main" id="{6FB59868-4BD0-45B1-A2DD-50A567001270}"/>
              </a:ext>
            </a:extLst>
          </p:cNvPr>
          <p:cNvSpPr/>
          <p:nvPr/>
        </p:nvSpPr>
        <p:spPr>
          <a:xfrm>
            <a:off x="1200103"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Why…</a:t>
            </a:r>
          </a:p>
        </p:txBody>
      </p:sp>
      <p:sp>
        <p:nvSpPr>
          <p:cNvPr id="12" name="Rectangle 11">
            <a:extLst>
              <a:ext uri="{FF2B5EF4-FFF2-40B4-BE49-F238E27FC236}">
                <a16:creationId xmlns:a16="http://schemas.microsoft.com/office/drawing/2014/main" id="{B345486C-EB29-494C-B544-C36E3475A6BC}"/>
              </a:ext>
            </a:extLst>
          </p:cNvPr>
          <p:cNvSpPr/>
          <p:nvPr/>
        </p:nvSpPr>
        <p:spPr>
          <a:xfrm>
            <a:off x="301584" y="1194585"/>
            <a:ext cx="1528289" cy="1055455"/>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Story Overview</a:t>
            </a:r>
          </a:p>
        </p:txBody>
      </p:sp>
      <p:sp>
        <p:nvSpPr>
          <p:cNvPr id="13" name="TextBox 12"/>
          <p:cNvSpPr txBox="1"/>
          <p:nvPr/>
        </p:nvSpPr>
        <p:spPr>
          <a:xfrm>
            <a:off x="1829873" y="1194586"/>
            <a:ext cx="6553200" cy="1123384"/>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Tell your story in response to questions like, “Tell me about yourself” or “Walk me through your resume” (almost always the first question of an interview)</a:t>
            </a:r>
          </a:p>
          <a:p>
            <a:pPr marL="119063" indent="-119063">
              <a:buFont typeface="Arial" panose="020B0604020202020204" pitchFamily="34" charset="0"/>
              <a:buChar char="•"/>
            </a:pPr>
            <a:r>
              <a:rPr lang="en-US" sz="1400" dirty="0"/>
              <a:t>Should be chronological and last between 2-3 minutes</a:t>
            </a:r>
          </a:p>
          <a:p>
            <a:pPr marL="119063" indent="-119063">
              <a:buFont typeface="Arial" panose="020B0604020202020204" pitchFamily="34" charset="0"/>
              <a:buChar char="•"/>
            </a:pPr>
            <a:r>
              <a:rPr lang="en-US" sz="1400" dirty="0"/>
              <a:t>Focus on </a:t>
            </a:r>
            <a:r>
              <a:rPr lang="en-US" sz="1400" i="1" dirty="0"/>
              <a:t>why</a:t>
            </a:r>
            <a:r>
              <a:rPr lang="en-US" sz="1400" dirty="0"/>
              <a:t> you’ve made choices (why Penn? why banking? etc.)</a:t>
            </a:r>
          </a:p>
          <a:p>
            <a:pPr marL="119063" indent="-119063">
              <a:buFont typeface="Arial" panose="020B0604020202020204" pitchFamily="34" charset="0"/>
              <a:buChar char="•"/>
            </a:pPr>
            <a:r>
              <a:rPr lang="en-US" sz="1400" b="1" dirty="0"/>
              <a:t>The most important question of any interview</a:t>
            </a:r>
          </a:p>
        </p:txBody>
      </p:sp>
      <p:sp>
        <p:nvSpPr>
          <p:cNvPr id="18" name="Rectangle 17">
            <a:extLst>
              <a:ext uri="{FF2B5EF4-FFF2-40B4-BE49-F238E27FC236}">
                <a16:creationId xmlns:a16="http://schemas.microsoft.com/office/drawing/2014/main" id="{B345486C-EB29-494C-B544-C36E3475A6BC}"/>
              </a:ext>
            </a:extLst>
          </p:cNvPr>
          <p:cNvSpPr/>
          <p:nvPr/>
        </p:nvSpPr>
        <p:spPr>
          <a:xfrm rot="16200000">
            <a:off x="121139" y="3506899"/>
            <a:ext cx="893210" cy="532315"/>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a:solidFill>
                  <a:schemeClr val="tx1"/>
                </a:solidFill>
              </a:rPr>
              <a:t>Description</a:t>
            </a:r>
          </a:p>
        </p:txBody>
      </p:sp>
      <p:sp>
        <p:nvSpPr>
          <p:cNvPr id="19" name="Rectangle 18">
            <a:extLst>
              <a:ext uri="{FF2B5EF4-FFF2-40B4-BE49-F238E27FC236}">
                <a16:creationId xmlns:a16="http://schemas.microsoft.com/office/drawing/2014/main" id="{B345486C-EB29-494C-B544-C36E3475A6BC}"/>
              </a:ext>
            </a:extLst>
          </p:cNvPr>
          <p:cNvSpPr/>
          <p:nvPr/>
        </p:nvSpPr>
        <p:spPr>
          <a:xfrm rot="16200000">
            <a:off x="-367110" y="4986695"/>
            <a:ext cx="1869709" cy="532315"/>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Sample (abbreviated) story</a:t>
            </a:r>
          </a:p>
        </p:txBody>
      </p:sp>
      <p:cxnSp>
        <p:nvCxnSpPr>
          <p:cNvPr id="20" name="Straight Connector 19"/>
          <p:cNvCxnSpPr/>
          <p:nvPr/>
        </p:nvCxnSpPr>
        <p:spPr>
          <a:xfrm flipH="1">
            <a:off x="312379" y="2418625"/>
            <a:ext cx="8530038"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065727" y="3311721"/>
            <a:ext cx="1854822" cy="907941"/>
          </a:xfrm>
          <a:prstGeom prst="rect">
            <a:avLst/>
          </a:prstGeom>
          <a:noFill/>
        </p:spPr>
        <p:txBody>
          <a:bodyPr wrap="square" tIns="0" rtlCol="0">
            <a:spAutoFit/>
          </a:bodyPr>
          <a:lstStyle/>
          <a:p>
            <a:r>
              <a:rPr lang="en-US" sz="1400" dirty="0"/>
              <a:t>Brief introduction to your background (hometown, college major)</a:t>
            </a:r>
            <a:endParaRPr lang="en-US" sz="1400" b="1" dirty="0"/>
          </a:p>
        </p:txBody>
      </p:sp>
      <p:sp>
        <p:nvSpPr>
          <p:cNvPr id="26" name="TextBox 25"/>
          <p:cNvSpPr txBox="1"/>
          <p:nvPr/>
        </p:nvSpPr>
        <p:spPr>
          <a:xfrm>
            <a:off x="2996842" y="3311721"/>
            <a:ext cx="1854822" cy="907941"/>
          </a:xfrm>
          <a:prstGeom prst="rect">
            <a:avLst/>
          </a:prstGeom>
          <a:noFill/>
        </p:spPr>
        <p:txBody>
          <a:bodyPr wrap="square" tIns="0" rtlCol="0">
            <a:spAutoFit/>
          </a:bodyPr>
          <a:lstStyle/>
          <a:p>
            <a:r>
              <a:rPr lang="en-US" sz="1400" dirty="0"/>
              <a:t>Specific event or experience that led to your interest in finance / banking</a:t>
            </a:r>
            <a:endParaRPr lang="en-US" sz="1400" b="1" dirty="0"/>
          </a:p>
        </p:txBody>
      </p:sp>
      <p:sp>
        <p:nvSpPr>
          <p:cNvPr id="27" name="TextBox 26"/>
          <p:cNvSpPr txBox="1"/>
          <p:nvPr/>
        </p:nvSpPr>
        <p:spPr>
          <a:xfrm>
            <a:off x="4927957" y="3311721"/>
            <a:ext cx="1854822" cy="692497"/>
          </a:xfrm>
          <a:prstGeom prst="rect">
            <a:avLst/>
          </a:prstGeom>
          <a:noFill/>
        </p:spPr>
        <p:txBody>
          <a:bodyPr wrap="square" tIns="0" rtlCol="0">
            <a:spAutoFit/>
          </a:bodyPr>
          <a:lstStyle/>
          <a:p>
            <a:r>
              <a:rPr lang="en-US" sz="1400" dirty="0"/>
              <a:t>Progression through student groups or jobs that has led to banking</a:t>
            </a:r>
            <a:endParaRPr lang="en-US" sz="1400" b="1" dirty="0"/>
          </a:p>
        </p:txBody>
      </p:sp>
      <p:sp>
        <p:nvSpPr>
          <p:cNvPr id="28" name="TextBox 27"/>
          <p:cNvSpPr txBox="1"/>
          <p:nvPr/>
        </p:nvSpPr>
        <p:spPr>
          <a:xfrm>
            <a:off x="6859072" y="3311721"/>
            <a:ext cx="1854822" cy="692497"/>
          </a:xfrm>
          <a:prstGeom prst="rect">
            <a:avLst/>
          </a:prstGeom>
          <a:noFill/>
        </p:spPr>
        <p:txBody>
          <a:bodyPr wrap="square" tIns="0" rtlCol="0">
            <a:spAutoFit/>
          </a:bodyPr>
          <a:lstStyle/>
          <a:p>
            <a:r>
              <a:rPr lang="en-US" sz="1400" dirty="0"/>
              <a:t>Why investment banking and why this firm</a:t>
            </a:r>
            <a:endParaRPr lang="en-US" sz="1400" b="1" dirty="0"/>
          </a:p>
        </p:txBody>
      </p:sp>
      <p:sp>
        <p:nvSpPr>
          <p:cNvPr id="29" name="TextBox 28"/>
          <p:cNvSpPr txBox="1"/>
          <p:nvPr/>
        </p:nvSpPr>
        <p:spPr>
          <a:xfrm>
            <a:off x="1065727" y="4313732"/>
            <a:ext cx="1854822" cy="1892826"/>
          </a:xfrm>
          <a:prstGeom prst="rect">
            <a:avLst/>
          </a:prstGeom>
          <a:noFill/>
        </p:spPr>
        <p:txBody>
          <a:bodyPr wrap="square" tIns="0" rtlCol="0">
            <a:spAutoFit/>
          </a:bodyPr>
          <a:lstStyle/>
          <a:p>
            <a:r>
              <a:rPr lang="en-US" sz="1000" dirty="0"/>
              <a:t>I grew up in a small town and Mississippi, and knew I wanted to go to college in a larger city. Penn was a great opportunity for me to come up to Philadelphia and experience a new culture. I major in Economics here because I’ve always enjoyed math, and Economics is a more practical application of the subjects I enjoyed.</a:t>
            </a:r>
            <a:endParaRPr lang="en-US" sz="1000" b="1" dirty="0"/>
          </a:p>
        </p:txBody>
      </p:sp>
      <p:sp>
        <p:nvSpPr>
          <p:cNvPr id="30" name="TextBox 29"/>
          <p:cNvSpPr txBox="1"/>
          <p:nvPr/>
        </p:nvSpPr>
        <p:spPr>
          <a:xfrm>
            <a:off x="2970991" y="4313732"/>
            <a:ext cx="1854822" cy="1892826"/>
          </a:xfrm>
          <a:prstGeom prst="rect">
            <a:avLst/>
          </a:prstGeom>
          <a:noFill/>
        </p:spPr>
        <p:txBody>
          <a:bodyPr wrap="square" tIns="0" rtlCol="0">
            <a:spAutoFit/>
          </a:bodyPr>
          <a:lstStyle/>
          <a:p>
            <a:r>
              <a:rPr lang="en-US" sz="1000" dirty="0"/>
              <a:t>I discovered my interest in Finance through the upperclassmen that major in Economics. A ton of them go into Finance, and it seemed like a good fit for me – I’ve always enjoyed working with numbers and more analytical problems. So I joined a finance group on campus, where I got to learn the basics of finance and valuation.</a:t>
            </a:r>
            <a:endParaRPr lang="en-US" sz="1000" b="1" dirty="0"/>
          </a:p>
        </p:txBody>
      </p:sp>
      <p:sp>
        <p:nvSpPr>
          <p:cNvPr id="35" name="TextBox 34"/>
          <p:cNvSpPr txBox="1"/>
          <p:nvPr/>
        </p:nvSpPr>
        <p:spPr>
          <a:xfrm>
            <a:off x="4927957" y="4313732"/>
            <a:ext cx="1854822" cy="1738938"/>
          </a:xfrm>
          <a:prstGeom prst="rect">
            <a:avLst/>
          </a:prstGeom>
          <a:noFill/>
        </p:spPr>
        <p:txBody>
          <a:bodyPr wrap="square" tIns="0" rtlCol="0">
            <a:spAutoFit/>
          </a:bodyPr>
          <a:lstStyle/>
          <a:p>
            <a:r>
              <a:rPr lang="en-US" sz="1000" dirty="0"/>
              <a:t>For my junior year internship, I decided to try Private Wealth Management. I thought it would be a good blend of the finance I was enjoying, and plenty of people interaction. While I had a great summer, I realized the balance wasn’t exactly what I wanted. I wanted a bit more analytics / financial modeling, and a bit less sales.</a:t>
            </a:r>
            <a:endParaRPr lang="en-US" sz="1000" b="1" dirty="0"/>
          </a:p>
        </p:txBody>
      </p:sp>
      <p:sp>
        <p:nvSpPr>
          <p:cNvPr id="36" name="TextBox 35"/>
          <p:cNvSpPr txBox="1"/>
          <p:nvPr/>
        </p:nvSpPr>
        <p:spPr>
          <a:xfrm>
            <a:off x="6873202" y="4313732"/>
            <a:ext cx="1854822" cy="1738938"/>
          </a:xfrm>
          <a:prstGeom prst="rect">
            <a:avLst/>
          </a:prstGeom>
          <a:noFill/>
        </p:spPr>
        <p:txBody>
          <a:bodyPr wrap="square" tIns="0" rtlCol="0">
            <a:spAutoFit/>
          </a:bodyPr>
          <a:lstStyle/>
          <a:p>
            <a:r>
              <a:rPr lang="en-US" sz="1000" dirty="0"/>
              <a:t>I think investment banking will be a better blend, where I get the hard financial modeling skillset I want. In addition, I think a middle market bank like Lincoln is the perfect fit for me, since I would still get more interpersonal interactions with the clients and the small deal teams than I would at a bulge bracket bank.</a:t>
            </a:r>
            <a:endParaRPr lang="en-US" sz="1000" b="1" dirty="0"/>
          </a:p>
        </p:txBody>
      </p:sp>
      <p:sp>
        <p:nvSpPr>
          <p:cNvPr id="37" name="TextBox 36">
            <a:extLst>
              <a:ext uri="{FF2B5EF4-FFF2-40B4-BE49-F238E27FC236}">
                <a16:creationId xmlns:a16="http://schemas.microsoft.com/office/drawing/2014/main" id="{BFF95F3D-03AE-4C60-AF94-FA85E83BB460}"/>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38" name="Picture 37" descr="A picture containing text&#10;&#10;Description automatically generated">
            <a:extLst>
              <a:ext uri="{FF2B5EF4-FFF2-40B4-BE49-F238E27FC236}">
                <a16:creationId xmlns:a16="http://schemas.microsoft.com/office/drawing/2014/main" id="{81A8A348-AD3B-4291-B86E-57B1AC49746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42673"/>
            <a:ext cx="1255576" cy="315327"/>
          </a:xfrm>
          <a:prstGeom prst="rect">
            <a:avLst/>
          </a:prstGeom>
        </p:spPr>
      </p:pic>
    </p:spTree>
    <p:extLst>
      <p:ext uri="{BB962C8B-B14F-4D97-AF65-F5344CB8AC3E}">
        <p14:creationId xmlns:p14="http://schemas.microsoft.com/office/powerpoint/2010/main" val="587459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409697"/>
            <a:ext cx="8521942" cy="480131"/>
          </a:xfrm>
        </p:spPr>
        <p:txBody>
          <a:bodyPr anchor="t" anchorCtr="0">
            <a:noAutofit/>
          </a:bodyPr>
          <a:lstStyle/>
          <a:p>
            <a:r>
              <a:rPr lang="en-US" sz="2800" dirty="0"/>
              <a:t>Being prepared to answer many different “why” questions will help interviewers understand your motivations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16</a:t>
            </a:fld>
            <a:endParaRPr lang="en-US" dirty="0">
              <a:solidFill>
                <a:schemeClr val="bg1"/>
              </a:solidFill>
            </a:endParaRPr>
          </a:p>
        </p:txBody>
      </p:sp>
      <p:sp>
        <p:nvSpPr>
          <p:cNvPr id="31" name="Rectangle 30">
            <a:extLst>
              <a:ext uri="{FF2B5EF4-FFF2-40B4-BE49-F238E27FC236}">
                <a16:creationId xmlns:a16="http://schemas.microsoft.com/office/drawing/2014/main" id="{6FB59868-4BD0-45B1-A2DD-50A567001270}"/>
              </a:ext>
            </a:extLst>
          </p:cNvPr>
          <p:cNvSpPr/>
          <p:nvPr/>
        </p:nvSpPr>
        <p:spPr>
          <a:xfrm>
            <a:off x="339880"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Opening</a:t>
            </a:r>
          </a:p>
        </p:txBody>
      </p:sp>
      <p:sp>
        <p:nvSpPr>
          <p:cNvPr id="32" name="Rectangle 31">
            <a:extLst>
              <a:ext uri="{FF2B5EF4-FFF2-40B4-BE49-F238E27FC236}">
                <a16:creationId xmlns:a16="http://schemas.microsoft.com/office/drawing/2014/main" id="{6FB59868-4BD0-45B1-A2DD-50A567001270}"/>
              </a:ext>
            </a:extLst>
          </p:cNvPr>
          <p:cNvSpPr/>
          <p:nvPr/>
        </p:nvSpPr>
        <p:spPr>
          <a:xfrm>
            <a:off x="2060326"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Behavioral</a:t>
            </a:r>
          </a:p>
        </p:txBody>
      </p:sp>
      <p:sp>
        <p:nvSpPr>
          <p:cNvPr id="33" name="Rectangle 32">
            <a:extLst>
              <a:ext uri="{FF2B5EF4-FFF2-40B4-BE49-F238E27FC236}">
                <a16:creationId xmlns:a16="http://schemas.microsoft.com/office/drawing/2014/main" id="{6FB59868-4BD0-45B1-A2DD-50A567001270}"/>
              </a:ext>
            </a:extLst>
          </p:cNvPr>
          <p:cNvSpPr/>
          <p:nvPr/>
        </p:nvSpPr>
        <p:spPr>
          <a:xfrm>
            <a:off x="2920549"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Technical </a:t>
            </a:r>
          </a:p>
        </p:txBody>
      </p:sp>
      <p:sp>
        <p:nvSpPr>
          <p:cNvPr id="34" name="Rectangle 33">
            <a:extLst>
              <a:ext uri="{FF2B5EF4-FFF2-40B4-BE49-F238E27FC236}">
                <a16:creationId xmlns:a16="http://schemas.microsoft.com/office/drawing/2014/main" id="{6FB59868-4BD0-45B1-A2DD-50A567001270}"/>
              </a:ext>
            </a:extLst>
          </p:cNvPr>
          <p:cNvSpPr/>
          <p:nvPr/>
        </p:nvSpPr>
        <p:spPr>
          <a:xfrm>
            <a:off x="3780772"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Random</a:t>
            </a:r>
          </a:p>
        </p:txBody>
      </p:sp>
      <p:sp>
        <p:nvSpPr>
          <p:cNvPr id="41" name="Rectangle 40">
            <a:extLst>
              <a:ext uri="{FF2B5EF4-FFF2-40B4-BE49-F238E27FC236}">
                <a16:creationId xmlns:a16="http://schemas.microsoft.com/office/drawing/2014/main" id="{6FB59868-4BD0-45B1-A2DD-50A567001270}"/>
              </a:ext>
            </a:extLst>
          </p:cNvPr>
          <p:cNvSpPr/>
          <p:nvPr/>
        </p:nvSpPr>
        <p:spPr>
          <a:xfrm>
            <a:off x="4640994"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Closing</a:t>
            </a:r>
          </a:p>
        </p:txBody>
      </p:sp>
      <p:sp>
        <p:nvSpPr>
          <p:cNvPr id="49" name="Rectangle 48">
            <a:extLst>
              <a:ext uri="{FF2B5EF4-FFF2-40B4-BE49-F238E27FC236}">
                <a16:creationId xmlns:a16="http://schemas.microsoft.com/office/drawing/2014/main" id="{6FB59868-4BD0-45B1-A2DD-50A567001270}"/>
              </a:ext>
            </a:extLst>
          </p:cNvPr>
          <p:cNvSpPr/>
          <p:nvPr/>
        </p:nvSpPr>
        <p:spPr>
          <a:xfrm>
            <a:off x="1200103" y="49040"/>
            <a:ext cx="771484" cy="2329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Why…</a:t>
            </a:r>
          </a:p>
        </p:txBody>
      </p:sp>
      <p:sp>
        <p:nvSpPr>
          <p:cNvPr id="37" name="Rectangle 36">
            <a:extLst>
              <a:ext uri="{FF2B5EF4-FFF2-40B4-BE49-F238E27FC236}">
                <a16:creationId xmlns:a16="http://schemas.microsoft.com/office/drawing/2014/main" id="{B345486C-EB29-494C-B544-C36E3475A6BC}"/>
              </a:ext>
            </a:extLst>
          </p:cNvPr>
          <p:cNvSpPr/>
          <p:nvPr/>
        </p:nvSpPr>
        <p:spPr>
          <a:xfrm>
            <a:off x="482984" y="2184527"/>
            <a:ext cx="1256759" cy="155427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Question examples</a:t>
            </a:r>
          </a:p>
        </p:txBody>
      </p:sp>
      <p:sp>
        <p:nvSpPr>
          <p:cNvPr id="38" name="TextBox 37"/>
          <p:cNvSpPr txBox="1"/>
          <p:nvPr/>
        </p:nvSpPr>
        <p:spPr>
          <a:xfrm>
            <a:off x="355600" y="1330433"/>
            <a:ext cx="4121030" cy="584775"/>
          </a:xfrm>
          <a:prstGeom prst="rect">
            <a:avLst/>
          </a:prstGeom>
          <a:noFill/>
        </p:spPr>
        <p:txBody>
          <a:bodyPr wrap="square" rtlCol="0">
            <a:spAutoFit/>
          </a:bodyPr>
          <a:lstStyle/>
          <a:p>
            <a:r>
              <a:rPr lang="en-US" sz="1600" dirty="0">
                <a:solidFill>
                  <a:schemeClr val="tx2"/>
                </a:solidFill>
              </a:rPr>
              <a:t>Answer the variety of why questions with short, structured responses</a:t>
            </a:r>
          </a:p>
        </p:txBody>
      </p:sp>
      <p:sp>
        <p:nvSpPr>
          <p:cNvPr id="39" name="TextBox 38"/>
          <p:cNvSpPr txBox="1"/>
          <p:nvPr/>
        </p:nvSpPr>
        <p:spPr>
          <a:xfrm>
            <a:off x="4796670" y="1330433"/>
            <a:ext cx="4121030" cy="584775"/>
          </a:xfrm>
          <a:prstGeom prst="rect">
            <a:avLst/>
          </a:prstGeom>
          <a:noFill/>
        </p:spPr>
        <p:txBody>
          <a:bodyPr wrap="square" rtlCol="0">
            <a:spAutoFit/>
          </a:bodyPr>
          <a:lstStyle/>
          <a:p>
            <a:r>
              <a:rPr lang="en-US" sz="1600" dirty="0">
                <a:solidFill>
                  <a:schemeClr val="tx2"/>
                </a:solidFill>
              </a:rPr>
              <a:t>Research and networking are important for acing why questions</a:t>
            </a:r>
          </a:p>
        </p:txBody>
      </p:sp>
      <p:grpSp>
        <p:nvGrpSpPr>
          <p:cNvPr id="40" name="Group 39"/>
          <p:cNvGrpSpPr/>
          <p:nvPr/>
        </p:nvGrpSpPr>
        <p:grpSpPr>
          <a:xfrm>
            <a:off x="4411980" y="1515099"/>
            <a:ext cx="320040" cy="4666001"/>
            <a:chOff x="4321052" y="1515099"/>
            <a:chExt cx="320040" cy="4666001"/>
          </a:xfrm>
        </p:grpSpPr>
        <p:cxnSp>
          <p:nvCxnSpPr>
            <p:cNvPr id="42" name="Straight Connector 41"/>
            <p:cNvCxnSpPr/>
            <p:nvPr/>
          </p:nvCxnSpPr>
          <p:spPr>
            <a:xfrm>
              <a:off x="4481072" y="1515099"/>
              <a:ext cx="0" cy="466600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4321052" y="3688079"/>
              <a:ext cx="320040" cy="320040"/>
              <a:chOff x="4321052" y="3688079"/>
              <a:chExt cx="320040" cy="320040"/>
            </a:xfrm>
          </p:grpSpPr>
          <p:sp>
            <p:nvSpPr>
              <p:cNvPr id="44" name="Oval 43"/>
              <p:cNvSpPr/>
              <p:nvPr/>
            </p:nvSpPr>
            <p:spPr>
              <a:xfrm>
                <a:off x="4321052" y="3688079"/>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45" name="Isosceles Triangle 44"/>
              <p:cNvSpPr/>
              <p:nvPr/>
            </p:nvSpPr>
            <p:spPr>
              <a:xfrm rot="5400000">
                <a:off x="4397717" y="3772241"/>
                <a:ext cx="201214" cy="13682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Rectangle 45">
            <a:extLst>
              <a:ext uri="{FF2B5EF4-FFF2-40B4-BE49-F238E27FC236}">
                <a16:creationId xmlns:a16="http://schemas.microsoft.com/office/drawing/2014/main" id="{B345486C-EB29-494C-B544-C36E3475A6BC}"/>
              </a:ext>
            </a:extLst>
          </p:cNvPr>
          <p:cNvSpPr/>
          <p:nvPr/>
        </p:nvSpPr>
        <p:spPr>
          <a:xfrm>
            <a:off x="482984" y="4008119"/>
            <a:ext cx="1256759" cy="220060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How to answer</a:t>
            </a:r>
          </a:p>
        </p:txBody>
      </p:sp>
      <p:sp>
        <p:nvSpPr>
          <p:cNvPr id="47" name="TextBox 46"/>
          <p:cNvSpPr txBox="1"/>
          <p:nvPr/>
        </p:nvSpPr>
        <p:spPr>
          <a:xfrm>
            <a:off x="1739743" y="4008119"/>
            <a:ext cx="2621076" cy="2200602"/>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Short, straightforward responses (~30 seconds)</a:t>
            </a:r>
          </a:p>
          <a:p>
            <a:pPr marL="119063" indent="-119063">
              <a:buFont typeface="Arial" panose="020B0604020202020204" pitchFamily="34" charset="0"/>
              <a:buChar char="•"/>
            </a:pPr>
            <a:r>
              <a:rPr lang="en-US" sz="1400" dirty="0"/>
              <a:t>Demonstrate understanding of market / company</a:t>
            </a:r>
          </a:p>
          <a:p>
            <a:pPr marL="119063" indent="-119063">
              <a:buFont typeface="Arial" panose="020B0604020202020204" pitchFamily="34" charset="0"/>
              <a:buChar char="•"/>
            </a:pPr>
            <a:r>
              <a:rPr lang="en-US" sz="1400" dirty="0"/>
              <a:t>Show passion for the work </a:t>
            </a:r>
          </a:p>
          <a:p>
            <a:pPr marL="119063" indent="-119063">
              <a:buFont typeface="Arial" panose="020B0604020202020204" pitchFamily="34" charset="0"/>
              <a:buChar char="•"/>
            </a:pPr>
            <a:r>
              <a:rPr lang="en-US" sz="1400" dirty="0"/>
              <a:t>Show structure and logic (never haphazard / random)</a:t>
            </a:r>
          </a:p>
          <a:p>
            <a:pPr marL="119063" indent="-119063">
              <a:buFont typeface="Arial" panose="020B0604020202020204" pitchFamily="34" charset="0"/>
              <a:buChar char="•"/>
            </a:pPr>
            <a:r>
              <a:rPr lang="en-US" sz="1400" b="1" dirty="0"/>
              <a:t>Can address many of these questions directly in your story, to avoid being asked later</a:t>
            </a:r>
          </a:p>
        </p:txBody>
      </p:sp>
      <p:sp>
        <p:nvSpPr>
          <p:cNvPr id="48" name="TextBox 47"/>
          <p:cNvSpPr txBox="1"/>
          <p:nvPr/>
        </p:nvSpPr>
        <p:spPr>
          <a:xfrm>
            <a:off x="1739743" y="2184527"/>
            <a:ext cx="2621076" cy="1554272"/>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Why investment banking?</a:t>
            </a:r>
          </a:p>
          <a:p>
            <a:pPr marL="119063" indent="-119063">
              <a:buFont typeface="Arial" panose="020B0604020202020204" pitchFamily="34" charset="0"/>
              <a:buChar char="•"/>
            </a:pPr>
            <a:r>
              <a:rPr lang="en-US" sz="1400" dirty="0"/>
              <a:t>Why this firm, specifically?</a:t>
            </a:r>
          </a:p>
          <a:p>
            <a:pPr marL="119063" indent="-119063">
              <a:buFont typeface="Arial" panose="020B0604020202020204" pitchFamily="34" charset="0"/>
              <a:buChar char="•"/>
            </a:pPr>
            <a:r>
              <a:rPr lang="en-US" sz="1400" dirty="0"/>
              <a:t>Why this industry coverage team?</a:t>
            </a:r>
          </a:p>
          <a:p>
            <a:pPr marL="119063" indent="-119063">
              <a:buFont typeface="Arial" panose="020B0604020202020204" pitchFamily="34" charset="0"/>
              <a:buChar char="•"/>
            </a:pPr>
            <a:r>
              <a:rPr lang="en-US" sz="1400" dirty="0"/>
              <a:t>Why this city?</a:t>
            </a:r>
          </a:p>
          <a:p>
            <a:pPr marL="119063" indent="-119063">
              <a:buFont typeface="Arial" panose="020B0604020202020204" pitchFamily="34" charset="0"/>
              <a:buChar char="•"/>
            </a:pPr>
            <a:r>
              <a:rPr lang="en-US" sz="1400" dirty="0"/>
              <a:t>Why did you switch jobs in the past?</a:t>
            </a:r>
          </a:p>
        </p:txBody>
      </p:sp>
      <p:sp>
        <p:nvSpPr>
          <p:cNvPr id="50" name="TextBox 49"/>
          <p:cNvSpPr txBox="1"/>
          <p:nvPr/>
        </p:nvSpPr>
        <p:spPr>
          <a:xfrm>
            <a:off x="4895618" y="2184527"/>
            <a:ext cx="3702282" cy="3924151"/>
          </a:xfrm>
          <a:prstGeom prst="rect">
            <a:avLst/>
          </a:prstGeom>
          <a:noFill/>
        </p:spPr>
        <p:txBody>
          <a:bodyPr wrap="square" tIns="0" rtlCol="0">
            <a:spAutoFit/>
          </a:bodyPr>
          <a:lstStyle/>
          <a:p>
            <a:pPr marL="119063" indent="-119063">
              <a:buFont typeface="Arial" panose="020B0604020202020204" pitchFamily="34" charset="0"/>
              <a:buChar char="•"/>
            </a:pPr>
            <a:r>
              <a:rPr lang="en-US" sz="1400" b="1" dirty="0"/>
              <a:t>Researching </a:t>
            </a:r>
            <a:r>
              <a:rPr lang="en-US" sz="1400" dirty="0"/>
              <a:t>a company can help answer many questions</a:t>
            </a:r>
          </a:p>
          <a:p>
            <a:pPr marL="400050" lvl="1" indent="-285750">
              <a:buFont typeface="Courier New" panose="02070309020205020404" pitchFamily="49" charset="0"/>
              <a:buChar char="o"/>
            </a:pPr>
            <a:r>
              <a:rPr lang="en-US" sz="1400" b="1" dirty="0"/>
              <a:t>Online research </a:t>
            </a:r>
            <a:r>
              <a:rPr lang="en-US" sz="1400" dirty="0"/>
              <a:t>can help you understand the basics (offerings of the company, focus areas, etc.)</a:t>
            </a:r>
          </a:p>
          <a:p>
            <a:pPr marL="400050" lvl="1" indent="-285750">
              <a:buFont typeface="Courier New" panose="02070309020205020404" pitchFamily="49" charset="0"/>
              <a:buChar char="o"/>
            </a:pPr>
            <a:r>
              <a:rPr lang="en-US" sz="1400" b="1" dirty="0"/>
              <a:t>Employer information sessions </a:t>
            </a:r>
            <a:r>
              <a:rPr lang="en-US" sz="1400" dirty="0"/>
              <a:t>also offer great opportunities to learn from company presentations</a:t>
            </a:r>
          </a:p>
          <a:p>
            <a:pPr marL="119063" indent="-119063">
              <a:buFont typeface="Arial" panose="020B0604020202020204" pitchFamily="34" charset="0"/>
              <a:buChar char="•"/>
            </a:pPr>
            <a:r>
              <a:rPr lang="en-US" sz="1400" b="1" dirty="0"/>
              <a:t>Networking </a:t>
            </a:r>
            <a:r>
              <a:rPr lang="en-US" sz="1400" dirty="0"/>
              <a:t>is the best tool for effectively answer why questions</a:t>
            </a:r>
          </a:p>
          <a:p>
            <a:pPr marL="400050" lvl="1" indent="-285750">
              <a:buFont typeface="Courier New" panose="02070309020205020404" pitchFamily="49" charset="0"/>
              <a:buChar char="o"/>
            </a:pPr>
            <a:r>
              <a:rPr lang="en-US" sz="1400" dirty="0"/>
              <a:t>People that have worked for a company are </a:t>
            </a:r>
            <a:r>
              <a:rPr lang="en-US" sz="1400" b="1" dirty="0"/>
              <a:t>great sources of information </a:t>
            </a:r>
            <a:r>
              <a:rPr lang="en-US" sz="1400" dirty="0"/>
              <a:t>(alums, upperclassmen, etc.)</a:t>
            </a:r>
          </a:p>
          <a:p>
            <a:pPr marL="400050" lvl="1" indent="-285750">
              <a:buFont typeface="Courier New" panose="02070309020205020404" pitchFamily="49" charset="0"/>
              <a:buChar char="o"/>
            </a:pPr>
            <a:r>
              <a:rPr lang="en-US" sz="1400" dirty="0"/>
              <a:t>Can </a:t>
            </a:r>
            <a:r>
              <a:rPr lang="en-US" sz="1400" b="1" dirty="0"/>
              <a:t>test questions </a:t>
            </a:r>
            <a:r>
              <a:rPr lang="en-US" sz="1400" dirty="0"/>
              <a:t>on them to understand their responses (“why did you choose bank A over bank B?”)</a:t>
            </a:r>
          </a:p>
          <a:p>
            <a:pPr marL="400050" lvl="1" indent="-285750">
              <a:buFont typeface="Courier New" panose="02070309020205020404" pitchFamily="49" charset="0"/>
              <a:buChar char="o"/>
            </a:pPr>
            <a:r>
              <a:rPr lang="en-US" sz="1400" dirty="0"/>
              <a:t>Can </a:t>
            </a:r>
            <a:r>
              <a:rPr lang="en-US" sz="1400" b="1" dirty="0"/>
              <a:t>test early versions of your answers </a:t>
            </a:r>
            <a:r>
              <a:rPr lang="en-US" sz="1400" dirty="0"/>
              <a:t>on them</a:t>
            </a:r>
          </a:p>
        </p:txBody>
      </p:sp>
      <p:sp>
        <p:nvSpPr>
          <p:cNvPr id="22" name="TextBox 21">
            <a:extLst>
              <a:ext uri="{FF2B5EF4-FFF2-40B4-BE49-F238E27FC236}">
                <a16:creationId xmlns:a16="http://schemas.microsoft.com/office/drawing/2014/main" id="{0254D206-DD3B-4893-A6E7-4F603D255967}"/>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23" name="Picture 22" descr="A picture containing text&#10;&#10;Description automatically generated">
            <a:extLst>
              <a:ext uri="{FF2B5EF4-FFF2-40B4-BE49-F238E27FC236}">
                <a16:creationId xmlns:a16="http://schemas.microsoft.com/office/drawing/2014/main" id="{EC4500E4-F278-46B4-A503-993E2C1584C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35297"/>
            <a:ext cx="1255576" cy="315327"/>
          </a:xfrm>
          <a:prstGeom prst="rect">
            <a:avLst/>
          </a:prstGeom>
        </p:spPr>
      </p:pic>
    </p:spTree>
    <p:extLst>
      <p:ext uri="{BB962C8B-B14F-4D97-AF65-F5344CB8AC3E}">
        <p14:creationId xmlns:p14="http://schemas.microsoft.com/office/powerpoint/2010/main" val="3902370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8521942" cy="480131"/>
          </a:xfrm>
        </p:spPr>
        <p:txBody>
          <a:bodyPr anchor="t" anchorCtr="0">
            <a:noAutofit/>
          </a:bodyPr>
          <a:lstStyle/>
          <a:p>
            <a:r>
              <a:rPr lang="en-US" sz="2800" dirty="0"/>
              <a:t>Behavioral questions let you sell yourself and show structured thinking</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17</a:t>
            </a:fld>
            <a:endParaRPr lang="en-US" dirty="0">
              <a:solidFill>
                <a:schemeClr val="bg1"/>
              </a:solidFill>
            </a:endParaRPr>
          </a:p>
        </p:txBody>
      </p:sp>
      <p:sp>
        <p:nvSpPr>
          <p:cNvPr id="31" name="Rectangle 30">
            <a:extLst>
              <a:ext uri="{FF2B5EF4-FFF2-40B4-BE49-F238E27FC236}">
                <a16:creationId xmlns:a16="http://schemas.microsoft.com/office/drawing/2014/main" id="{6FB59868-4BD0-45B1-A2DD-50A567001270}"/>
              </a:ext>
            </a:extLst>
          </p:cNvPr>
          <p:cNvSpPr/>
          <p:nvPr/>
        </p:nvSpPr>
        <p:spPr>
          <a:xfrm>
            <a:off x="339880"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Opening</a:t>
            </a:r>
          </a:p>
        </p:txBody>
      </p:sp>
      <p:sp>
        <p:nvSpPr>
          <p:cNvPr id="32" name="Rectangle 31">
            <a:extLst>
              <a:ext uri="{FF2B5EF4-FFF2-40B4-BE49-F238E27FC236}">
                <a16:creationId xmlns:a16="http://schemas.microsoft.com/office/drawing/2014/main" id="{6FB59868-4BD0-45B1-A2DD-50A567001270}"/>
              </a:ext>
            </a:extLst>
          </p:cNvPr>
          <p:cNvSpPr/>
          <p:nvPr/>
        </p:nvSpPr>
        <p:spPr>
          <a:xfrm>
            <a:off x="2060326" y="49040"/>
            <a:ext cx="771484" cy="2329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Behavioral</a:t>
            </a:r>
          </a:p>
        </p:txBody>
      </p:sp>
      <p:sp>
        <p:nvSpPr>
          <p:cNvPr id="33" name="Rectangle 32">
            <a:extLst>
              <a:ext uri="{FF2B5EF4-FFF2-40B4-BE49-F238E27FC236}">
                <a16:creationId xmlns:a16="http://schemas.microsoft.com/office/drawing/2014/main" id="{6FB59868-4BD0-45B1-A2DD-50A567001270}"/>
              </a:ext>
            </a:extLst>
          </p:cNvPr>
          <p:cNvSpPr/>
          <p:nvPr/>
        </p:nvSpPr>
        <p:spPr>
          <a:xfrm>
            <a:off x="2920549"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Technical </a:t>
            </a:r>
          </a:p>
        </p:txBody>
      </p:sp>
      <p:sp>
        <p:nvSpPr>
          <p:cNvPr id="34" name="Rectangle 33">
            <a:extLst>
              <a:ext uri="{FF2B5EF4-FFF2-40B4-BE49-F238E27FC236}">
                <a16:creationId xmlns:a16="http://schemas.microsoft.com/office/drawing/2014/main" id="{6FB59868-4BD0-45B1-A2DD-50A567001270}"/>
              </a:ext>
            </a:extLst>
          </p:cNvPr>
          <p:cNvSpPr/>
          <p:nvPr/>
        </p:nvSpPr>
        <p:spPr>
          <a:xfrm>
            <a:off x="3780772"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Random</a:t>
            </a:r>
          </a:p>
        </p:txBody>
      </p:sp>
      <p:sp>
        <p:nvSpPr>
          <p:cNvPr id="41" name="Rectangle 40">
            <a:extLst>
              <a:ext uri="{FF2B5EF4-FFF2-40B4-BE49-F238E27FC236}">
                <a16:creationId xmlns:a16="http://schemas.microsoft.com/office/drawing/2014/main" id="{6FB59868-4BD0-45B1-A2DD-50A567001270}"/>
              </a:ext>
            </a:extLst>
          </p:cNvPr>
          <p:cNvSpPr/>
          <p:nvPr/>
        </p:nvSpPr>
        <p:spPr>
          <a:xfrm>
            <a:off x="4640994"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Closing</a:t>
            </a:r>
          </a:p>
        </p:txBody>
      </p:sp>
      <p:sp>
        <p:nvSpPr>
          <p:cNvPr id="49" name="Rectangle 48">
            <a:extLst>
              <a:ext uri="{FF2B5EF4-FFF2-40B4-BE49-F238E27FC236}">
                <a16:creationId xmlns:a16="http://schemas.microsoft.com/office/drawing/2014/main" id="{6FB59868-4BD0-45B1-A2DD-50A567001270}"/>
              </a:ext>
            </a:extLst>
          </p:cNvPr>
          <p:cNvSpPr/>
          <p:nvPr/>
        </p:nvSpPr>
        <p:spPr>
          <a:xfrm>
            <a:off x="1200103"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Why…</a:t>
            </a:r>
          </a:p>
        </p:txBody>
      </p:sp>
      <p:sp>
        <p:nvSpPr>
          <p:cNvPr id="22" name="Rectangle 21">
            <a:extLst>
              <a:ext uri="{FF2B5EF4-FFF2-40B4-BE49-F238E27FC236}">
                <a16:creationId xmlns:a16="http://schemas.microsoft.com/office/drawing/2014/main" id="{B345486C-EB29-494C-B544-C36E3475A6BC}"/>
              </a:ext>
            </a:extLst>
          </p:cNvPr>
          <p:cNvSpPr/>
          <p:nvPr/>
        </p:nvSpPr>
        <p:spPr>
          <a:xfrm>
            <a:off x="301584" y="1306770"/>
            <a:ext cx="1528289" cy="90794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Behavioral questions overview</a:t>
            </a:r>
          </a:p>
        </p:txBody>
      </p:sp>
      <p:sp>
        <p:nvSpPr>
          <p:cNvPr id="23" name="TextBox 22"/>
          <p:cNvSpPr txBox="1"/>
          <p:nvPr/>
        </p:nvSpPr>
        <p:spPr>
          <a:xfrm>
            <a:off x="1829873" y="1306770"/>
            <a:ext cx="6553200" cy="907941"/>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Questions that ask for stories where you’ve displayed a certain characteristic (tell me about a time when…)</a:t>
            </a:r>
          </a:p>
          <a:p>
            <a:pPr marL="119063" indent="-119063">
              <a:buFont typeface="Arial" panose="020B0604020202020204" pitchFamily="34" charset="0"/>
              <a:buChar char="•"/>
            </a:pPr>
            <a:r>
              <a:rPr lang="en-US" sz="1400" dirty="0"/>
              <a:t>Answers should be structured and concise (~1-2 minutes uninterrupted)</a:t>
            </a:r>
          </a:p>
          <a:p>
            <a:pPr marL="119063" indent="-119063">
              <a:buFont typeface="Arial" panose="020B0604020202020204" pitchFamily="34" charset="0"/>
              <a:buChar char="•"/>
            </a:pPr>
            <a:r>
              <a:rPr lang="en-US" sz="1400" dirty="0"/>
              <a:t>Pick stories that are interesting and sell your unique qualifications</a:t>
            </a:r>
          </a:p>
        </p:txBody>
      </p:sp>
      <p:sp>
        <p:nvSpPr>
          <p:cNvPr id="25" name="Pentagon 24"/>
          <p:cNvSpPr/>
          <p:nvPr/>
        </p:nvSpPr>
        <p:spPr>
          <a:xfrm>
            <a:off x="1065727" y="2524125"/>
            <a:ext cx="2638026" cy="619125"/>
          </a:xfrm>
          <a:prstGeom prst="homePlate">
            <a:avLst/>
          </a:prstGeom>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Context</a:t>
            </a:r>
          </a:p>
        </p:txBody>
      </p:sp>
      <p:sp>
        <p:nvSpPr>
          <p:cNvPr id="26" name="Chevron 25"/>
          <p:cNvSpPr/>
          <p:nvPr/>
        </p:nvSpPr>
        <p:spPr>
          <a:xfrm>
            <a:off x="3635059" y="2524125"/>
            <a:ext cx="2638026" cy="619125"/>
          </a:xfrm>
          <a:prstGeom prst="chevron">
            <a:avLst/>
          </a:prstGeom>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Story</a:t>
            </a:r>
          </a:p>
        </p:txBody>
      </p:sp>
      <p:sp>
        <p:nvSpPr>
          <p:cNvPr id="27" name="Chevron 26"/>
          <p:cNvSpPr/>
          <p:nvPr/>
        </p:nvSpPr>
        <p:spPr>
          <a:xfrm>
            <a:off x="6204391" y="2524125"/>
            <a:ext cx="2638026" cy="619125"/>
          </a:xfrm>
          <a:prstGeom prst="chevron">
            <a:avLst/>
          </a:prstGeom>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Results</a:t>
            </a:r>
          </a:p>
        </p:txBody>
      </p:sp>
      <p:sp>
        <p:nvSpPr>
          <p:cNvPr id="29" name="Rectangle 28">
            <a:extLst>
              <a:ext uri="{FF2B5EF4-FFF2-40B4-BE49-F238E27FC236}">
                <a16:creationId xmlns:a16="http://schemas.microsoft.com/office/drawing/2014/main" id="{B345486C-EB29-494C-B544-C36E3475A6BC}"/>
              </a:ext>
            </a:extLst>
          </p:cNvPr>
          <p:cNvSpPr/>
          <p:nvPr/>
        </p:nvSpPr>
        <p:spPr>
          <a:xfrm rot="16200000">
            <a:off x="121139" y="3506899"/>
            <a:ext cx="893210" cy="532315"/>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a:solidFill>
                  <a:schemeClr val="tx1"/>
                </a:solidFill>
              </a:rPr>
              <a:t>Description</a:t>
            </a:r>
          </a:p>
        </p:txBody>
      </p:sp>
      <p:sp>
        <p:nvSpPr>
          <p:cNvPr id="30" name="Rectangle 29">
            <a:extLst>
              <a:ext uri="{FF2B5EF4-FFF2-40B4-BE49-F238E27FC236}">
                <a16:creationId xmlns:a16="http://schemas.microsoft.com/office/drawing/2014/main" id="{B345486C-EB29-494C-B544-C36E3475A6BC}"/>
              </a:ext>
            </a:extLst>
          </p:cNvPr>
          <p:cNvSpPr/>
          <p:nvPr/>
        </p:nvSpPr>
        <p:spPr>
          <a:xfrm rot="16200000">
            <a:off x="-367110" y="4986695"/>
            <a:ext cx="1869709" cy="532315"/>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Sample Parker Story</a:t>
            </a:r>
          </a:p>
        </p:txBody>
      </p:sp>
      <p:cxnSp>
        <p:nvCxnSpPr>
          <p:cNvPr id="35" name="Straight Connector 34"/>
          <p:cNvCxnSpPr/>
          <p:nvPr/>
        </p:nvCxnSpPr>
        <p:spPr>
          <a:xfrm flipH="1">
            <a:off x="312379" y="2418625"/>
            <a:ext cx="8530038"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065726" y="3311721"/>
            <a:ext cx="2400611" cy="907941"/>
          </a:xfrm>
          <a:prstGeom prst="rect">
            <a:avLst/>
          </a:prstGeom>
          <a:noFill/>
        </p:spPr>
        <p:txBody>
          <a:bodyPr wrap="square" tIns="0" rtlCol="0">
            <a:spAutoFit/>
          </a:bodyPr>
          <a:lstStyle/>
          <a:p>
            <a:r>
              <a:rPr lang="en-US" sz="1400" dirty="0"/>
              <a:t>Begin by setting the context and details of the situation; important not to jump to the details too quickly</a:t>
            </a:r>
            <a:endParaRPr lang="en-US" sz="1400" b="1" dirty="0"/>
          </a:p>
        </p:txBody>
      </p:sp>
      <p:sp>
        <p:nvSpPr>
          <p:cNvPr id="51" name="TextBox 50"/>
          <p:cNvSpPr txBox="1"/>
          <p:nvPr/>
        </p:nvSpPr>
        <p:spPr>
          <a:xfrm>
            <a:off x="3660909" y="3311721"/>
            <a:ext cx="2400611" cy="692497"/>
          </a:xfrm>
          <a:prstGeom prst="rect">
            <a:avLst/>
          </a:prstGeom>
          <a:noFill/>
        </p:spPr>
        <p:txBody>
          <a:bodyPr wrap="square" tIns="0" rtlCol="0">
            <a:spAutoFit/>
          </a:bodyPr>
          <a:lstStyle/>
          <a:p>
            <a:r>
              <a:rPr lang="en-US" sz="1400" dirty="0"/>
              <a:t>Events of the story itself, focused primarily on your actions and behaviors</a:t>
            </a:r>
            <a:endParaRPr lang="en-US" sz="1400" b="1" dirty="0"/>
          </a:p>
        </p:txBody>
      </p:sp>
      <p:sp>
        <p:nvSpPr>
          <p:cNvPr id="52" name="TextBox 51"/>
          <p:cNvSpPr txBox="1"/>
          <p:nvPr/>
        </p:nvSpPr>
        <p:spPr>
          <a:xfrm>
            <a:off x="6197288" y="3311721"/>
            <a:ext cx="2400611" cy="907941"/>
          </a:xfrm>
          <a:prstGeom prst="rect">
            <a:avLst/>
          </a:prstGeom>
          <a:noFill/>
        </p:spPr>
        <p:txBody>
          <a:bodyPr wrap="square" tIns="0" rtlCol="0">
            <a:spAutoFit/>
          </a:bodyPr>
          <a:lstStyle/>
          <a:p>
            <a:r>
              <a:rPr lang="en-US" sz="1400" dirty="0"/>
              <a:t>Summary of the results of your story – did the project get approved? Did you get a good review?</a:t>
            </a:r>
            <a:endParaRPr lang="en-US" sz="1400" b="1" dirty="0"/>
          </a:p>
        </p:txBody>
      </p:sp>
      <p:sp>
        <p:nvSpPr>
          <p:cNvPr id="54" name="TextBox 53"/>
          <p:cNvSpPr txBox="1"/>
          <p:nvPr/>
        </p:nvSpPr>
        <p:spPr>
          <a:xfrm>
            <a:off x="1065726" y="4313732"/>
            <a:ext cx="2400611" cy="2046714"/>
          </a:xfrm>
          <a:prstGeom prst="rect">
            <a:avLst/>
          </a:prstGeom>
          <a:noFill/>
        </p:spPr>
        <p:txBody>
          <a:bodyPr wrap="square" tIns="0" rtlCol="0">
            <a:spAutoFit/>
          </a:bodyPr>
          <a:lstStyle/>
          <a:p>
            <a:r>
              <a:rPr lang="en-US" sz="1000" dirty="0"/>
              <a:t>Our business is almost entirely US-based, and I was asked by my boss to assess the viability of expanding into the UK market. This was an extremely unstructured problem, as I could choose any products / services and any approaches to entering the market. Initially, we decided to understand the customer dynamics in the UK and, importantly, how those differed from the US. Next, we assessed the competitive landscape of the market. Lastly, we created a feasibility plan for porting our solutions over.</a:t>
            </a:r>
            <a:endParaRPr lang="en-US" sz="1000" b="1" dirty="0"/>
          </a:p>
        </p:txBody>
      </p:sp>
      <p:sp>
        <p:nvSpPr>
          <p:cNvPr id="55" name="TextBox 54"/>
          <p:cNvSpPr txBox="1"/>
          <p:nvPr/>
        </p:nvSpPr>
        <p:spPr>
          <a:xfrm>
            <a:off x="3635058" y="4313732"/>
            <a:ext cx="2400611" cy="1585049"/>
          </a:xfrm>
          <a:prstGeom prst="rect">
            <a:avLst/>
          </a:prstGeom>
          <a:noFill/>
        </p:spPr>
        <p:txBody>
          <a:bodyPr wrap="square" tIns="0" rtlCol="0">
            <a:spAutoFit/>
          </a:bodyPr>
          <a:lstStyle/>
          <a:p>
            <a:r>
              <a:rPr lang="en-US" sz="1000" dirty="0"/>
              <a:t>We found that UK hospitals actually had many of the same problems as US hospitals, despite the single </a:t>
            </a:r>
            <a:r>
              <a:rPr lang="en-US" sz="1000" dirty="0" err="1"/>
              <a:t>payor</a:t>
            </a:r>
            <a:r>
              <a:rPr lang="en-US" sz="1000" dirty="0"/>
              <a:t> structure. We ultimately decided to bring just our consulting services to the new market, followed later by technology – since software would be expensive to create in the new market. My role was to pitch the opportunity to senior management within my company…</a:t>
            </a:r>
            <a:endParaRPr lang="en-US" sz="1000" b="1" dirty="0"/>
          </a:p>
        </p:txBody>
      </p:sp>
      <p:sp>
        <p:nvSpPr>
          <p:cNvPr id="56" name="TextBox 55"/>
          <p:cNvSpPr txBox="1"/>
          <p:nvPr/>
        </p:nvSpPr>
        <p:spPr>
          <a:xfrm>
            <a:off x="6197288" y="4313732"/>
            <a:ext cx="2400611" cy="1277273"/>
          </a:xfrm>
          <a:prstGeom prst="rect">
            <a:avLst/>
          </a:prstGeom>
          <a:noFill/>
        </p:spPr>
        <p:txBody>
          <a:bodyPr wrap="square" tIns="0" rtlCol="0">
            <a:spAutoFit/>
          </a:bodyPr>
          <a:lstStyle/>
          <a:p>
            <a:r>
              <a:rPr lang="en-US" sz="1000" dirty="0"/>
              <a:t>Ultimately we received approval to bid on the targeted government contract. I left the company to come to school right after we submitted, but I actually recently found out that we won the bid – which led to the creation of a $XXM business in the UK to serve as a beachhead for future expansion…</a:t>
            </a:r>
            <a:endParaRPr lang="en-US" sz="1000" b="1" dirty="0"/>
          </a:p>
        </p:txBody>
      </p:sp>
      <p:sp>
        <p:nvSpPr>
          <p:cNvPr id="2" name="Rectangle 1"/>
          <p:cNvSpPr/>
          <p:nvPr/>
        </p:nvSpPr>
        <p:spPr>
          <a:xfrm>
            <a:off x="3398322" y="6162307"/>
            <a:ext cx="3111500" cy="292100"/>
          </a:xfrm>
          <a:prstGeom prst="rect">
            <a:avLst/>
          </a:prstGeom>
          <a:solidFill>
            <a:schemeClr val="bg1">
              <a:lumMod val="85000"/>
            </a:schemeClr>
          </a:solid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solidFill>
                  <a:srgbClr val="000000"/>
                </a:solidFill>
              </a:rPr>
              <a:t>Similar to the STAR format</a:t>
            </a:r>
          </a:p>
        </p:txBody>
      </p:sp>
      <p:sp>
        <p:nvSpPr>
          <p:cNvPr id="28" name="TextBox 27">
            <a:extLst>
              <a:ext uri="{FF2B5EF4-FFF2-40B4-BE49-F238E27FC236}">
                <a16:creationId xmlns:a16="http://schemas.microsoft.com/office/drawing/2014/main" id="{3138D8FB-8DBF-40A2-B811-A250FCDFF687}"/>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37" name="Picture 36" descr="A picture containing text&#10;&#10;Description automatically generated">
            <a:extLst>
              <a:ext uri="{FF2B5EF4-FFF2-40B4-BE49-F238E27FC236}">
                <a16:creationId xmlns:a16="http://schemas.microsoft.com/office/drawing/2014/main" id="{431ED7D1-B9BD-443F-B4F3-D0683C90AF5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35298"/>
            <a:ext cx="1255576" cy="315327"/>
          </a:xfrm>
          <a:prstGeom prst="rect">
            <a:avLst/>
          </a:prstGeom>
        </p:spPr>
      </p:pic>
    </p:spTree>
    <p:extLst>
      <p:ext uri="{BB962C8B-B14F-4D97-AF65-F5344CB8AC3E}">
        <p14:creationId xmlns:p14="http://schemas.microsoft.com/office/powerpoint/2010/main" val="2303531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387574"/>
            <a:ext cx="8521942" cy="480131"/>
          </a:xfrm>
        </p:spPr>
        <p:txBody>
          <a:bodyPr anchor="t" anchorCtr="0">
            <a:noAutofit/>
          </a:bodyPr>
          <a:lstStyle/>
          <a:p>
            <a:r>
              <a:rPr lang="en-US" sz="2800" dirty="0"/>
              <a:t>You only need three great stories to answer most behavioral questions, but a few backups can help</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18</a:t>
            </a:fld>
            <a:endParaRPr lang="en-US" dirty="0">
              <a:solidFill>
                <a:schemeClr val="bg1"/>
              </a:solidFill>
            </a:endParaRPr>
          </a:p>
        </p:txBody>
      </p:sp>
      <p:sp>
        <p:nvSpPr>
          <p:cNvPr id="31" name="Rectangle 30">
            <a:extLst>
              <a:ext uri="{FF2B5EF4-FFF2-40B4-BE49-F238E27FC236}">
                <a16:creationId xmlns:a16="http://schemas.microsoft.com/office/drawing/2014/main" id="{6FB59868-4BD0-45B1-A2DD-50A567001270}"/>
              </a:ext>
            </a:extLst>
          </p:cNvPr>
          <p:cNvSpPr/>
          <p:nvPr/>
        </p:nvSpPr>
        <p:spPr>
          <a:xfrm>
            <a:off x="339880"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Opening</a:t>
            </a:r>
          </a:p>
        </p:txBody>
      </p:sp>
      <p:sp>
        <p:nvSpPr>
          <p:cNvPr id="32" name="Rectangle 31">
            <a:extLst>
              <a:ext uri="{FF2B5EF4-FFF2-40B4-BE49-F238E27FC236}">
                <a16:creationId xmlns:a16="http://schemas.microsoft.com/office/drawing/2014/main" id="{6FB59868-4BD0-45B1-A2DD-50A567001270}"/>
              </a:ext>
            </a:extLst>
          </p:cNvPr>
          <p:cNvSpPr/>
          <p:nvPr/>
        </p:nvSpPr>
        <p:spPr>
          <a:xfrm>
            <a:off x="2060326" y="49040"/>
            <a:ext cx="771484" cy="2329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Behavioral</a:t>
            </a:r>
          </a:p>
        </p:txBody>
      </p:sp>
      <p:sp>
        <p:nvSpPr>
          <p:cNvPr id="33" name="Rectangle 32">
            <a:extLst>
              <a:ext uri="{FF2B5EF4-FFF2-40B4-BE49-F238E27FC236}">
                <a16:creationId xmlns:a16="http://schemas.microsoft.com/office/drawing/2014/main" id="{6FB59868-4BD0-45B1-A2DD-50A567001270}"/>
              </a:ext>
            </a:extLst>
          </p:cNvPr>
          <p:cNvSpPr/>
          <p:nvPr/>
        </p:nvSpPr>
        <p:spPr>
          <a:xfrm>
            <a:off x="2920549"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Technical </a:t>
            </a:r>
          </a:p>
        </p:txBody>
      </p:sp>
      <p:sp>
        <p:nvSpPr>
          <p:cNvPr id="34" name="Rectangle 33">
            <a:extLst>
              <a:ext uri="{FF2B5EF4-FFF2-40B4-BE49-F238E27FC236}">
                <a16:creationId xmlns:a16="http://schemas.microsoft.com/office/drawing/2014/main" id="{6FB59868-4BD0-45B1-A2DD-50A567001270}"/>
              </a:ext>
            </a:extLst>
          </p:cNvPr>
          <p:cNvSpPr/>
          <p:nvPr/>
        </p:nvSpPr>
        <p:spPr>
          <a:xfrm>
            <a:off x="3780772"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Random</a:t>
            </a:r>
          </a:p>
        </p:txBody>
      </p:sp>
      <p:sp>
        <p:nvSpPr>
          <p:cNvPr id="41" name="Rectangle 40">
            <a:extLst>
              <a:ext uri="{FF2B5EF4-FFF2-40B4-BE49-F238E27FC236}">
                <a16:creationId xmlns:a16="http://schemas.microsoft.com/office/drawing/2014/main" id="{6FB59868-4BD0-45B1-A2DD-50A567001270}"/>
              </a:ext>
            </a:extLst>
          </p:cNvPr>
          <p:cNvSpPr/>
          <p:nvPr/>
        </p:nvSpPr>
        <p:spPr>
          <a:xfrm>
            <a:off x="4640994"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Closing</a:t>
            </a:r>
          </a:p>
        </p:txBody>
      </p:sp>
      <p:sp>
        <p:nvSpPr>
          <p:cNvPr id="49" name="Rectangle 48">
            <a:extLst>
              <a:ext uri="{FF2B5EF4-FFF2-40B4-BE49-F238E27FC236}">
                <a16:creationId xmlns:a16="http://schemas.microsoft.com/office/drawing/2014/main" id="{6FB59868-4BD0-45B1-A2DD-50A567001270}"/>
              </a:ext>
            </a:extLst>
          </p:cNvPr>
          <p:cNvSpPr/>
          <p:nvPr/>
        </p:nvSpPr>
        <p:spPr>
          <a:xfrm>
            <a:off x="1200103"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Why…</a:t>
            </a:r>
          </a:p>
        </p:txBody>
      </p:sp>
      <p:sp>
        <p:nvSpPr>
          <p:cNvPr id="10" name="TextBox 9"/>
          <p:cNvSpPr txBox="1"/>
          <p:nvPr/>
        </p:nvSpPr>
        <p:spPr>
          <a:xfrm>
            <a:off x="339880" y="1306770"/>
            <a:ext cx="8043193" cy="907941"/>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Important to craft ~3 “A” stories that you feel confident in answering most common </a:t>
            </a:r>
            <a:r>
              <a:rPr lang="en-US" sz="1400" dirty="0" err="1"/>
              <a:t>behaviorals</a:t>
            </a:r>
            <a:r>
              <a:rPr lang="en-US" sz="1400" dirty="0"/>
              <a:t> with</a:t>
            </a:r>
          </a:p>
          <a:p>
            <a:pPr marL="119063" indent="-119063">
              <a:buFont typeface="Arial" panose="020B0604020202020204" pitchFamily="34" charset="0"/>
              <a:buChar char="•"/>
            </a:pPr>
            <a:r>
              <a:rPr lang="en-US" sz="1400" dirty="0"/>
              <a:t>Can also practice ~3 “B” stories, to ensure coverage for any less common behavioral questions</a:t>
            </a:r>
          </a:p>
          <a:p>
            <a:pPr marL="119063" indent="-119063">
              <a:buFont typeface="Arial" panose="020B0604020202020204" pitchFamily="34" charset="0"/>
              <a:buChar char="•"/>
            </a:pPr>
            <a:r>
              <a:rPr lang="en-US" sz="1400" dirty="0"/>
              <a:t>Practice is crucial! Practice all stories enough to be able to confidently deliver and customize to different question types</a:t>
            </a:r>
          </a:p>
        </p:txBody>
      </p:sp>
      <p:sp>
        <p:nvSpPr>
          <p:cNvPr id="11" name="TextBox 10"/>
          <p:cNvSpPr txBox="1"/>
          <p:nvPr/>
        </p:nvSpPr>
        <p:spPr>
          <a:xfrm>
            <a:off x="339880" y="2517526"/>
            <a:ext cx="8043193" cy="261610"/>
          </a:xfrm>
          <a:prstGeom prst="rect">
            <a:avLst/>
          </a:prstGeom>
          <a:noFill/>
        </p:spPr>
        <p:txBody>
          <a:bodyPr wrap="square" tIns="0" rtlCol="0">
            <a:spAutoFit/>
          </a:bodyPr>
          <a:lstStyle/>
          <a:p>
            <a:r>
              <a:rPr lang="en-US" sz="1400" i="1" dirty="0">
                <a:solidFill>
                  <a:schemeClr val="tx2"/>
                </a:solidFill>
              </a:rPr>
              <a:t>Sample behavioral questions and practice grid</a:t>
            </a:r>
          </a:p>
        </p:txBody>
      </p:sp>
      <p:graphicFrame>
        <p:nvGraphicFramePr>
          <p:cNvPr id="2" name="Table 1"/>
          <p:cNvGraphicFramePr>
            <a:graphicFrameLocks noGrp="1"/>
          </p:cNvGraphicFramePr>
          <p:nvPr>
            <p:extLst>
              <p:ext uri="{D42A27DB-BD31-4B8C-83A1-F6EECF244321}">
                <p14:modId xmlns:p14="http://schemas.microsoft.com/office/powerpoint/2010/main" val="2367557662"/>
              </p:ext>
            </p:extLst>
          </p:nvPr>
        </p:nvGraphicFramePr>
        <p:xfrm>
          <a:off x="514350" y="2921000"/>
          <a:ext cx="8223248" cy="3423920"/>
        </p:xfrm>
        <a:graphic>
          <a:graphicData uri="http://schemas.openxmlformats.org/drawingml/2006/table">
            <a:tbl>
              <a:tblPr firstRow="1" bandRow="1">
                <a:tableStyleId>{5C22544A-7EE6-4342-B048-85BDC9FD1C3A}</a:tableStyleId>
              </a:tblPr>
              <a:tblGrid>
                <a:gridCol w="3107690">
                  <a:extLst>
                    <a:ext uri="{9D8B030D-6E8A-4147-A177-3AD203B41FA5}">
                      <a16:colId xmlns:a16="http://schemas.microsoft.com/office/drawing/2014/main" val="3655697507"/>
                    </a:ext>
                  </a:extLst>
                </a:gridCol>
                <a:gridCol w="852593">
                  <a:extLst>
                    <a:ext uri="{9D8B030D-6E8A-4147-A177-3AD203B41FA5}">
                      <a16:colId xmlns:a16="http://schemas.microsoft.com/office/drawing/2014/main" val="865724543"/>
                    </a:ext>
                  </a:extLst>
                </a:gridCol>
                <a:gridCol w="852593">
                  <a:extLst>
                    <a:ext uri="{9D8B030D-6E8A-4147-A177-3AD203B41FA5}">
                      <a16:colId xmlns:a16="http://schemas.microsoft.com/office/drawing/2014/main" val="2665744585"/>
                    </a:ext>
                  </a:extLst>
                </a:gridCol>
                <a:gridCol w="852593">
                  <a:extLst>
                    <a:ext uri="{9D8B030D-6E8A-4147-A177-3AD203B41FA5}">
                      <a16:colId xmlns:a16="http://schemas.microsoft.com/office/drawing/2014/main" val="4188225221"/>
                    </a:ext>
                  </a:extLst>
                </a:gridCol>
                <a:gridCol w="852593">
                  <a:extLst>
                    <a:ext uri="{9D8B030D-6E8A-4147-A177-3AD203B41FA5}">
                      <a16:colId xmlns:a16="http://schemas.microsoft.com/office/drawing/2014/main" val="1901254791"/>
                    </a:ext>
                  </a:extLst>
                </a:gridCol>
                <a:gridCol w="852593">
                  <a:extLst>
                    <a:ext uri="{9D8B030D-6E8A-4147-A177-3AD203B41FA5}">
                      <a16:colId xmlns:a16="http://schemas.microsoft.com/office/drawing/2014/main" val="1189752899"/>
                    </a:ext>
                  </a:extLst>
                </a:gridCol>
                <a:gridCol w="852593">
                  <a:extLst>
                    <a:ext uri="{9D8B030D-6E8A-4147-A177-3AD203B41FA5}">
                      <a16:colId xmlns:a16="http://schemas.microsoft.com/office/drawing/2014/main" val="3353137338"/>
                    </a:ext>
                  </a:extLst>
                </a:gridCol>
              </a:tblGrid>
              <a:tr h="370840">
                <a:tc>
                  <a:txBody>
                    <a:bodyPr/>
                    <a:lstStyle/>
                    <a:p>
                      <a:r>
                        <a:rPr lang="en-US" sz="1200" b="1" i="0" dirty="0">
                          <a:solidFill>
                            <a:schemeClr val="tx1"/>
                          </a:solidFill>
                        </a:rPr>
                        <a:t>Common behavioral questions</a:t>
                      </a:r>
                    </a:p>
                    <a:p>
                      <a:r>
                        <a:rPr lang="en-US" sz="1200" b="0" i="1" dirty="0">
                          <a:solidFill>
                            <a:schemeClr val="tx1"/>
                          </a:solidFill>
                        </a:rPr>
                        <a:t>Tell</a:t>
                      </a:r>
                      <a:r>
                        <a:rPr lang="en-US" sz="1200" b="0" i="1" baseline="0" dirty="0">
                          <a:solidFill>
                            <a:schemeClr val="tx1"/>
                          </a:solidFill>
                        </a:rPr>
                        <a:t> me about a time when…</a:t>
                      </a:r>
                      <a:endParaRPr lang="en-US" sz="1200" b="0" i="1" dirty="0">
                        <a:solidFill>
                          <a:schemeClr val="tx1"/>
                        </a:solidFill>
                      </a:endParaRPr>
                    </a:p>
                  </a:txBody>
                  <a:tcPr anchor="ctr">
                    <a:noFill/>
                  </a:tcPr>
                </a:tc>
                <a:tc>
                  <a:txBody>
                    <a:bodyPr/>
                    <a:lstStyle/>
                    <a:p>
                      <a:pPr algn="ctr"/>
                      <a:r>
                        <a:rPr lang="en-US" sz="1200" dirty="0"/>
                        <a:t>“A” Story 1</a:t>
                      </a:r>
                    </a:p>
                  </a:txBody>
                  <a:tcPr anchor="ctr">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“A” Story 2</a:t>
                      </a:r>
                    </a:p>
                  </a:txBody>
                  <a:tcPr anchor="ctr">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“A” Story 3</a:t>
                      </a:r>
                    </a:p>
                  </a:txBody>
                  <a:tcPr anchor="ctr">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“B” Story 1</a:t>
                      </a:r>
                    </a:p>
                  </a:txBody>
                  <a:tcPr anchor="ctr">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“B” Story 2</a:t>
                      </a:r>
                    </a:p>
                  </a:txBody>
                  <a:tcPr anchor="ctr">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“B” Story 3</a:t>
                      </a:r>
                    </a:p>
                  </a:txBody>
                  <a:tcPr anchor="ctr">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170198807"/>
                  </a:ext>
                </a:extLst>
              </a:tr>
              <a:tr h="370840">
                <a:tc>
                  <a:txBody>
                    <a:bodyPr/>
                    <a:lstStyle/>
                    <a:p>
                      <a:r>
                        <a:rPr lang="en-US" sz="1200" dirty="0"/>
                        <a:t>you worked on</a:t>
                      </a:r>
                      <a:r>
                        <a:rPr lang="en-US" sz="1200" baseline="0" dirty="0"/>
                        <a:t> a team</a:t>
                      </a:r>
                      <a:endParaRPr lang="en-US" sz="1200" dirty="0"/>
                    </a:p>
                  </a:txBody>
                  <a:tcPr anchor="ctr">
                    <a:lnR w="12700" cap="flat" cmpd="sng" algn="ctr">
                      <a:solidFill>
                        <a:schemeClr val="bg1">
                          <a:lumMod val="65000"/>
                        </a:schemeClr>
                      </a:solidFill>
                      <a:prstDash val="solid"/>
                      <a:round/>
                      <a:headEnd type="none" w="med" len="med"/>
                      <a:tailEnd type="none" w="med" len="med"/>
                    </a:lnR>
                    <a:solidFill>
                      <a:schemeClr val="accent4">
                        <a:lumMod val="20000"/>
                        <a:lumOff val="80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37606637"/>
                  </a:ext>
                </a:extLst>
              </a:tr>
              <a:tr h="370840">
                <a:tc>
                  <a:txBody>
                    <a:bodyPr/>
                    <a:lstStyle/>
                    <a:p>
                      <a:r>
                        <a:rPr lang="en-US" sz="1200" dirty="0"/>
                        <a:t>you failed</a:t>
                      </a:r>
                    </a:p>
                  </a:txBody>
                  <a:tcPr anchor="ctr">
                    <a:lnR w="12700" cap="flat" cmpd="sng" algn="ctr">
                      <a:solidFill>
                        <a:schemeClr val="bg1">
                          <a:lumMod val="65000"/>
                        </a:schemeClr>
                      </a:solidFill>
                      <a:prstDash val="solid"/>
                      <a:round/>
                      <a:headEnd type="none" w="med" len="med"/>
                      <a:tailEnd type="none" w="med" len="med"/>
                    </a:lnR>
                    <a:solidFill>
                      <a:schemeClr val="accent4">
                        <a:lumMod val="20000"/>
                        <a:lumOff val="80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33392914"/>
                  </a:ext>
                </a:extLst>
              </a:tr>
              <a:tr h="370840">
                <a:tc>
                  <a:txBody>
                    <a:bodyPr/>
                    <a:lstStyle/>
                    <a:p>
                      <a:r>
                        <a:rPr lang="en-US" sz="1200" dirty="0"/>
                        <a:t>you performed</a:t>
                      </a:r>
                      <a:r>
                        <a:rPr lang="en-US" sz="1200" baseline="0" dirty="0"/>
                        <a:t> a detailed analysis</a:t>
                      </a:r>
                      <a:endParaRPr lang="en-US" sz="1200" dirty="0"/>
                    </a:p>
                  </a:txBody>
                  <a:tcPr anchor="ctr">
                    <a:lnR w="12700" cap="flat" cmpd="sng" algn="ctr">
                      <a:solidFill>
                        <a:schemeClr val="bg1">
                          <a:lumMod val="65000"/>
                        </a:schemeClr>
                      </a:solidFill>
                      <a:prstDash val="solid"/>
                      <a:round/>
                      <a:headEnd type="none" w="med" len="med"/>
                      <a:tailEnd type="none" w="med" len="med"/>
                    </a:lnR>
                    <a:solidFill>
                      <a:schemeClr val="accent4">
                        <a:lumMod val="20000"/>
                        <a:lumOff val="80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52815229"/>
                  </a:ext>
                </a:extLst>
              </a:tr>
              <a:tr h="370840">
                <a:tc>
                  <a:txBody>
                    <a:bodyPr/>
                    <a:lstStyle/>
                    <a:p>
                      <a:r>
                        <a:rPr lang="en-US" sz="1200" dirty="0"/>
                        <a:t>you had to learn something quickly</a:t>
                      </a:r>
                    </a:p>
                  </a:txBody>
                  <a:tcPr anchor="ctr">
                    <a:lnR w="12700" cap="flat" cmpd="sng" algn="ctr">
                      <a:solidFill>
                        <a:schemeClr val="bg1">
                          <a:lumMod val="65000"/>
                        </a:schemeClr>
                      </a:solidFill>
                      <a:prstDash val="solid"/>
                      <a:round/>
                      <a:headEnd type="none" w="med" len="med"/>
                      <a:tailEnd type="none" w="med" len="med"/>
                    </a:lnR>
                    <a:solidFill>
                      <a:schemeClr val="accent4">
                        <a:lumMod val="20000"/>
                        <a:lumOff val="80000"/>
                      </a:schemeClr>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83522160"/>
                  </a:ext>
                </a:extLst>
              </a:tr>
              <a:tr h="370840">
                <a:tc>
                  <a:txBody>
                    <a:bodyPr/>
                    <a:lstStyle/>
                    <a:p>
                      <a:r>
                        <a:rPr lang="en-US" sz="1200" dirty="0"/>
                        <a:t>you convinced</a:t>
                      </a:r>
                      <a:r>
                        <a:rPr lang="en-US" sz="1200" baseline="0" dirty="0"/>
                        <a:t> someone to change their mind</a:t>
                      </a:r>
                      <a:endParaRPr lang="en-US" sz="1200" dirty="0"/>
                    </a:p>
                  </a:txBody>
                  <a:tcPr anchor="ctr">
                    <a:lnR w="12700" cap="flat" cmpd="sng" algn="ctr">
                      <a:solidFill>
                        <a:schemeClr val="bg1">
                          <a:lumMod val="65000"/>
                        </a:schemeClr>
                      </a:solidFill>
                      <a:prstDash val="solid"/>
                      <a:round/>
                      <a:headEnd type="none" w="med" len="med"/>
                      <a:tailEnd type="none" w="med" len="med"/>
                    </a:lnR>
                    <a:solidFill>
                      <a:schemeClr val="accent4">
                        <a:lumMod val="20000"/>
                        <a:lumOff val="80000"/>
                      </a:schemeClr>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929732018"/>
                  </a:ext>
                </a:extLst>
              </a:tr>
              <a:tr h="370840">
                <a:tc>
                  <a:txBody>
                    <a:bodyPr/>
                    <a:lstStyle/>
                    <a:p>
                      <a:r>
                        <a:rPr lang="en-US" sz="1200" dirty="0"/>
                        <a:t>you had to work effectively under pressure</a:t>
                      </a:r>
                    </a:p>
                  </a:txBody>
                  <a:tcPr anchor="ctr">
                    <a:lnR w="12700" cap="flat" cmpd="sng" algn="ctr">
                      <a:solidFill>
                        <a:schemeClr val="bg1">
                          <a:lumMod val="65000"/>
                        </a:schemeClr>
                      </a:solidFill>
                      <a:prstDash val="solid"/>
                      <a:round/>
                      <a:headEnd type="none" w="med" len="med"/>
                      <a:tailEnd type="none" w="med" len="med"/>
                    </a:lnR>
                    <a:solidFill>
                      <a:schemeClr val="accent4">
                        <a:lumMod val="20000"/>
                        <a:lumOff val="80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73933763"/>
                  </a:ext>
                </a:extLst>
              </a:tr>
              <a:tr h="370840">
                <a:tc>
                  <a:txBody>
                    <a:bodyPr/>
                    <a:lstStyle/>
                    <a:p>
                      <a:r>
                        <a:rPr lang="en-US" sz="1200" dirty="0"/>
                        <a:t>you had to work</a:t>
                      </a:r>
                      <a:r>
                        <a:rPr lang="en-US" sz="1200" baseline="0" dirty="0"/>
                        <a:t> long hours</a:t>
                      </a:r>
                      <a:endParaRPr lang="en-US" sz="1200" dirty="0"/>
                    </a:p>
                  </a:txBody>
                  <a:tcPr anchor="ctr">
                    <a:lnR w="12700" cap="flat" cmpd="sng" algn="ctr">
                      <a:solidFill>
                        <a:schemeClr val="bg1">
                          <a:lumMod val="65000"/>
                        </a:schemeClr>
                      </a:solidFill>
                      <a:prstDash val="solid"/>
                      <a:round/>
                      <a:headEnd type="none" w="med" len="med"/>
                      <a:tailEnd type="none" w="med" len="med"/>
                    </a:lnR>
                    <a:solidFill>
                      <a:schemeClr val="accent4">
                        <a:lumMod val="20000"/>
                        <a:lumOff val="80000"/>
                      </a:schemeClr>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04473728"/>
                  </a:ext>
                </a:extLst>
              </a:tr>
              <a:tr h="370840">
                <a:tc>
                  <a:txBody>
                    <a:bodyPr/>
                    <a:lstStyle/>
                    <a:p>
                      <a:r>
                        <a:rPr lang="en-US" sz="1200" dirty="0"/>
                        <a:t>you set a goal that you ultimately achieved</a:t>
                      </a:r>
                    </a:p>
                  </a:txBody>
                  <a:tcPr anchor="ctr">
                    <a:lnR w="12700" cap="flat" cmpd="sng" algn="ctr">
                      <a:solidFill>
                        <a:schemeClr val="bg1">
                          <a:lumMod val="65000"/>
                        </a:schemeClr>
                      </a:solidFill>
                      <a:prstDash val="solid"/>
                      <a:round/>
                      <a:headEnd type="none" w="med" len="med"/>
                      <a:tailEnd type="none" w="med" len="med"/>
                    </a:lnR>
                    <a:solidFill>
                      <a:schemeClr val="accent4">
                        <a:lumMod val="20000"/>
                        <a:lumOff val="80000"/>
                      </a:schemeClr>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lang="en-US" sz="12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2928370127"/>
                  </a:ext>
                </a:extLst>
              </a:tr>
            </a:tbl>
          </a:graphicData>
        </a:graphic>
      </p:graphicFrame>
      <p:sp>
        <p:nvSpPr>
          <p:cNvPr id="13" name="TextBox 12">
            <a:extLst>
              <a:ext uri="{FF2B5EF4-FFF2-40B4-BE49-F238E27FC236}">
                <a16:creationId xmlns:a16="http://schemas.microsoft.com/office/drawing/2014/main" id="{6990ED94-93A6-4613-B81E-59E45A1C7A25}"/>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14" name="Picture 13" descr="A picture containing text&#10;&#10;Description automatically generated">
            <a:extLst>
              <a:ext uri="{FF2B5EF4-FFF2-40B4-BE49-F238E27FC236}">
                <a16:creationId xmlns:a16="http://schemas.microsoft.com/office/drawing/2014/main" id="{63A2A496-0865-4581-BA5A-764A05C600A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0549"/>
            <a:ext cx="1255576" cy="315327"/>
          </a:xfrm>
          <a:prstGeom prst="rect">
            <a:avLst/>
          </a:prstGeom>
        </p:spPr>
      </p:pic>
    </p:spTree>
    <p:extLst>
      <p:ext uri="{BB962C8B-B14F-4D97-AF65-F5344CB8AC3E}">
        <p14:creationId xmlns:p14="http://schemas.microsoft.com/office/powerpoint/2010/main" val="1705180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417071"/>
            <a:ext cx="8521942" cy="480131"/>
          </a:xfrm>
        </p:spPr>
        <p:txBody>
          <a:bodyPr anchor="t" anchorCtr="0">
            <a:noAutofit/>
          </a:bodyPr>
          <a:lstStyle/>
          <a:p>
            <a:r>
              <a:rPr lang="en-US" sz="2800" dirty="0"/>
              <a:t>Preparing for technical questions important to show knowledge and passion for investment banking</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19</a:t>
            </a:fld>
            <a:endParaRPr lang="en-US" dirty="0">
              <a:solidFill>
                <a:schemeClr val="bg1"/>
              </a:solidFill>
            </a:endParaRPr>
          </a:p>
        </p:txBody>
      </p:sp>
      <p:sp>
        <p:nvSpPr>
          <p:cNvPr id="31" name="Rectangle 30">
            <a:extLst>
              <a:ext uri="{FF2B5EF4-FFF2-40B4-BE49-F238E27FC236}">
                <a16:creationId xmlns:a16="http://schemas.microsoft.com/office/drawing/2014/main" id="{6FB59868-4BD0-45B1-A2DD-50A567001270}"/>
              </a:ext>
            </a:extLst>
          </p:cNvPr>
          <p:cNvSpPr/>
          <p:nvPr/>
        </p:nvSpPr>
        <p:spPr>
          <a:xfrm>
            <a:off x="339880"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Opening</a:t>
            </a:r>
          </a:p>
        </p:txBody>
      </p:sp>
      <p:sp>
        <p:nvSpPr>
          <p:cNvPr id="32" name="Rectangle 31">
            <a:extLst>
              <a:ext uri="{FF2B5EF4-FFF2-40B4-BE49-F238E27FC236}">
                <a16:creationId xmlns:a16="http://schemas.microsoft.com/office/drawing/2014/main" id="{6FB59868-4BD0-45B1-A2DD-50A567001270}"/>
              </a:ext>
            </a:extLst>
          </p:cNvPr>
          <p:cNvSpPr/>
          <p:nvPr/>
        </p:nvSpPr>
        <p:spPr>
          <a:xfrm>
            <a:off x="2060326"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Behavioral</a:t>
            </a:r>
          </a:p>
        </p:txBody>
      </p:sp>
      <p:sp>
        <p:nvSpPr>
          <p:cNvPr id="33" name="Rectangle 32">
            <a:extLst>
              <a:ext uri="{FF2B5EF4-FFF2-40B4-BE49-F238E27FC236}">
                <a16:creationId xmlns:a16="http://schemas.microsoft.com/office/drawing/2014/main" id="{6FB59868-4BD0-45B1-A2DD-50A567001270}"/>
              </a:ext>
            </a:extLst>
          </p:cNvPr>
          <p:cNvSpPr/>
          <p:nvPr/>
        </p:nvSpPr>
        <p:spPr>
          <a:xfrm>
            <a:off x="2920549" y="49040"/>
            <a:ext cx="771484" cy="2329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Technical </a:t>
            </a:r>
          </a:p>
        </p:txBody>
      </p:sp>
      <p:sp>
        <p:nvSpPr>
          <p:cNvPr id="34" name="Rectangle 33">
            <a:extLst>
              <a:ext uri="{FF2B5EF4-FFF2-40B4-BE49-F238E27FC236}">
                <a16:creationId xmlns:a16="http://schemas.microsoft.com/office/drawing/2014/main" id="{6FB59868-4BD0-45B1-A2DD-50A567001270}"/>
              </a:ext>
            </a:extLst>
          </p:cNvPr>
          <p:cNvSpPr/>
          <p:nvPr/>
        </p:nvSpPr>
        <p:spPr>
          <a:xfrm>
            <a:off x="3780772"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Random</a:t>
            </a:r>
          </a:p>
        </p:txBody>
      </p:sp>
      <p:sp>
        <p:nvSpPr>
          <p:cNvPr id="41" name="Rectangle 40">
            <a:extLst>
              <a:ext uri="{FF2B5EF4-FFF2-40B4-BE49-F238E27FC236}">
                <a16:creationId xmlns:a16="http://schemas.microsoft.com/office/drawing/2014/main" id="{6FB59868-4BD0-45B1-A2DD-50A567001270}"/>
              </a:ext>
            </a:extLst>
          </p:cNvPr>
          <p:cNvSpPr/>
          <p:nvPr/>
        </p:nvSpPr>
        <p:spPr>
          <a:xfrm>
            <a:off x="4640994"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Closing</a:t>
            </a:r>
          </a:p>
        </p:txBody>
      </p:sp>
      <p:sp>
        <p:nvSpPr>
          <p:cNvPr id="49" name="Rectangle 48">
            <a:extLst>
              <a:ext uri="{FF2B5EF4-FFF2-40B4-BE49-F238E27FC236}">
                <a16:creationId xmlns:a16="http://schemas.microsoft.com/office/drawing/2014/main" id="{6FB59868-4BD0-45B1-A2DD-50A567001270}"/>
              </a:ext>
            </a:extLst>
          </p:cNvPr>
          <p:cNvSpPr/>
          <p:nvPr/>
        </p:nvSpPr>
        <p:spPr>
          <a:xfrm>
            <a:off x="1200103"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Why…</a:t>
            </a:r>
          </a:p>
        </p:txBody>
      </p:sp>
      <p:sp>
        <p:nvSpPr>
          <p:cNvPr id="10" name="Rectangle 9">
            <a:extLst>
              <a:ext uri="{FF2B5EF4-FFF2-40B4-BE49-F238E27FC236}">
                <a16:creationId xmlns:a16="http://schemas.microsoft.com/office/drawing/2014/main" id="{B345486C-EB29-494C-B544-C36E3475A6BC}"/>
              </a:ext>
            </a:extLst>
          </p:cNvPr>
          <p:cNvSpPr/>
          <p:nvPr/>
        </p:nvSpPr>
        <p:spPr>
          <a:xfrm>
            <a:off x="482984" y="2184526"/>
            <a:ext cx="1256759" cy="177360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Accounting</a:t>
            </a:r>
          </a:p>
        </p:txBody>
      </p:sp>
      <p:sp>
        <p:nvSpPr>
          <p:cNvPr id="11" name="TextBox 10"/>
          <p:cNvSpPr txBox="1"/>
          <p:nvPr/>
        </p:nvSpPr>
        <p:spPr>
          <a:xfrm>
            <a:off x="355600" y="1330433"/>
            <a:ext cx="4121030" cy="584775"/>
          </a:xfrm>
          <a:prstGeom prst="rect">
            <a:avLst/>
          </a:prstGeom>
          <a:noFill/>
        </p:spPr>
        <p:txBody>
          <a:bodyPr wrap="square" rtlCol="0">
            <a:spAutoFit/>
          </a:bodyPr>
          <a:lstStyle/>
          <a:p>
            <a:r>
              <a:rPr lang="en-US" sz="1600" dirty="0">
                <a:solidFill>
                  <a:schemeClr val="tx2"/>
                </a:solidFill>
              </a:rPr>
              <a:t>There are several common sets of technical questions</a:t>
            </a:r>
          </a:p>
        </p:txBody>
      </p:sp>
      <p:sp>
        <p:nvSpPr>
          <p:cNvPr id="12" name="TextBox 11"/>
          <p:cNvSpPr txBox="1"/>
          <p:nvPr/>
        </p:nvSpPr>
        <p:spPr>
          <a:xfrm>
            <a:off x="4796670" y="1330433"/>
            <a:ext cx="4121030" cy="584775"/>
          </a:xfrm>
          <a:prstGeom prst="rect">
            <a:avLst/>
          </a:prstGeom>
          <a:noFill/>
        </p:spPr>
        <p:txBody>
          <a:bodyPr wrap="square" rtlCol="0">
            <a:spAutoFit/>
          </a:bodyPr>
          <a:lstStyle/>
          <a:p>
            <a:r>
              <a:rPr lang="en-US" sz="1600" dirty="0">
                <a:solidFill>
                  <a:schemeClr val="tx2"/>
                </a:solidFill>
              </a:rPr>
              <a:t>Preparing for </a:t>
            </a:r>
            <a:r>
              <a:rPr lang="en-US" sz="1600" dirty="0" err="1">
                <a:solidFill>
                  <a:schemeClr val="tx2"/>
                </a:solidFill>
              </a:rPr>
              <a:t>technicals</a:t>
            </a:r>
            <a:r>
              <a:rPr lang="en-US" sz="1600" dirty="0">
                <a:solidFill>
                  <a:schemeClr val="tx2"/>
                </a:solidFill>
              </a:rPr>
              <a:t> shows passion and interest in the job</a:t>
            </a:r>
          </a:p>
        </p:txBody>
      </p:sp>
      <p:grpSp>
        <p:nvGrpSpPr>
          <p:cNvPr id="13" name="Group 12"/>
          <p:cNvGrpSpPr/>
          <p:nvPr/>
        </p:nvGrpSpPr>
        <p:grpSpPr>
          <a:xfrm>
            <a:off x="4411980" y="1515099"/>
            <a:ext cx="320040" cy="4666001"/>
            <a:chOff x="4321052" y="1515099"/>
            <a:chExt cx="320040" cy="4666001"/>
          </a:xfrm>
        </p:grpSpPr>
        <p:cxnSp>
          <p:nvCxnSpPr>
            <p:cNvPr id="14" name="Straight Connector 13"/>
            <p:cNvCxnSpPr/>
            <p:nvPr/>
          </p:nvCxnSpPr>
          <p:spPr>
            <a:xfrm>
              <a:off x="4481072" y="1515099"/>
              <a:ext cx="0" cy="466600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4321052" y="3688079"/>
              <a:ext cx="320040" cy="320040"/>
              <a:chOff x="4321052" y="3688079"/>
              <a:chExt cx="320040" cy="320040"/>
            </a:xfrm>
          </p:grpSpPr>
          <p:sp>
            <p:nvSpPr>
              <p:cNvPr id="16" name="Oval 15"/>
              <p:cNvSpPr/>
              <p:nvPr/>
            </p:nvSpPr>
            <p:spPr>
              <a:xfrm>
                <a:off x="4321052" y="3688079"/>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17" name="Isosceles Triangle 16"/>
              <p:cNvSpPr/>
              <p:nvPr/>
            </p:nvSpPr>
            <p:spPr>
              <a:xfrm rot="5400000">
                <a:off x="4397717" y="3772241"/>
                <a:ext cx="201214" cy="13682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8" name="TextBox 17"/>
          <p:cNvSpPr txBox="1"/>
          <p:nvPr/>
        </p:nvSpPr>
        <p:spPr>
          <a:xfrm>
            <a:off x="1739743" y="2184527"/>
            <a:ext cx="2621076" cy="1769715"/>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What are the three statements?</a:t>
            </a:r>
          </a:p>
          <a:p>
            <a:pPr marL="119063" indent="-119063">
              <a:buFont typeface="Arial" panose="020B0604020202020204" pitchFamily="34" charset="0"/>
              <a:buChar char="•"/>
            </a:pPr>
            <a:r>
              <a:rPr lang="en-US" sz="1400" dirty="0"/>
              <a:t>How do they link together?</a:t>
            </a:r>
          </a:p>
          <a:p>
            <a:pPr marL="119063" indent="-119063">
              <a:buFont typeface="Arial" panose="020B0604020202020204" pitchFamily="34" charset="0"/>
              <a:buChar char="•"/>
            </a:pPr>
            <a:r>
              <a:rPr lang="en-US" sz="1400" dirty="0"/>
              <a:t>Where does SG&amp;A fall on the income statement?</a:t>
            </a:r>
          </a:p>
          <a:p>
            <a:pPr marL="119063" indent="-119063">
              <a:buFont typeface="Arial" panose="020B0604020202020204" pitchFamily="34" charset="0"/>
              <a:buChar char="•"/>
            </a:pPr>
            <a:r>
              <a:rPr lang="en-US" sz="1400" dirty="0"/>
              <a:t>Describe the cash flow statement?</a:t>
            </a:r>
          </a:p>
          <a:p>
            <a:pPr marL="119063" indent="-119063">
              <a:buFont typeface="Arial" panose="020B0604020202020204" pitchFamily="34" charset="0"/>
              <a:buChar char="•"/>
            </a:pPr>
            <a:r>
              <a:rPr lang="en-US" sz="1400" dirty="0"/>
              <a:t>Walk me through an increase in depreciation by $10?</a:t>
            </a:r>
          </a:p>
        </p:txBody>
      </p:sp>
      <p:sp>
        <p:nvSpPr>
          <p:cNvPr id="19" name="TextBox 18"/>
          <p:cNvSpPr txBox="1"/>
          <p:nvPr/>
        </p:nvSpPr>
        <p:spPr>
          <a:xfrm>
            <a:off x="4895618" y="2184527"/>
            <a:ext cx="3702282" cy="2631490"/>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Doing well in the technical portion of the interview is not just about knowing finance – bankers use these questions to </a:t>
            </a:r>
            <a:r>
              <a:rPr lang="en-US" sz="1400" b="1" dirty="0"/>
              <a:t>gauge interest and passion</a:t>
            </a:r>
          </a:p>
          <a:p>
            <a:pPr marL="576263" lvl="1" indent="-119063">
              <a:buFont typeface="Arial" panose="020B0604020202020204" pitchFamily="34" charset="0"/>
              <a:buChar char="•"/>
            </a:pPr>
            <a:r>
              <a:rPr lang="en-US" sz="1400" b="1" dirty="0"/>
              <a:t>Be energetic and don’t look like you dread the questions!</a:t>
            </a:r>
          </a:p>
          <a:p>
            <a:pPr marL="119063" indent="-119063">
              <a:buFont typeface="Arial" panose="020B0604020202020204" pitchFamily="34" charset="0"/>
              <a:buChar char="•"/>
            </a:pPr>
            <a:r>
              <a:rPr lang="en-US" sz="1400" dirty="0"/>
              <a:t>No need to strive for perfection or memorize answers, conceptual understanding is more important</a:t>
            </a:r>
          </a:p>
          <a:p>
            <a:pPr marL="119063" indent="-119063">
              <a:buFont typeface="Arial" panose="020B0604020202020204" pitchFamily="34" charset="0"/>
              <a:buChar char="•"/>
            </a:pPr>
            <a:r>
              <a:rPr lang="en-US" sz="1400" dirty="0"/>
              <a:t>Wharton students may face a slightly higher bar, as there is an </a:t>
            </a:r>
            <a:r>
              <a:rPr lang="en-US" sz="1400" b="1" dirty="0"/>
              <a:t>assumed level of knowledge </a:t>
            </a:r>
            <a:r>
              <a:rPr lang="en-US" sz="1400" dirty="0"/>
              <a:t>about finance</a:t>
            </a:r>
          </a:p>
        </p:txBody>
      </p:sp>
      <p:sp>
        <p:nvSpPr>
          <p:cNvPr id="20" name="Rectangle 19">
            <a:extLst>
              <a:ext uri="{FF2B5EF4-FFF2-40B4-BE49-F238E27FC236}">
                <a16:creationId xmlns:a16="http://schemas.microsoft.com/office/drawing/2014/main" id="{B345486C-EB29-494C-B544-C36E3475A6BC}"/>
              </a:ext>
            </a:extLst>
          </p:cNvPr>
          <p:cNvSpPr/>
          <p:nvPr/>
        </p:nvSpPr>
        <p:spPr>
          <a:xfrm>
            <a:off x="482984" y="4214822"/>
            <a:ext cx="1256759" cy="177360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Valuation</a:t>
            </a:r>
          </a:p>
        </p:txBody>
      </p:sp>
      <p:sp>
        <p:nvSpPr>
          <p:cNvPr id="21" name="Rectangle 20"/>
          <p:cNvSpPr/>
          <p:nvPr/>
        </p:nvSpPr>
        <p:spPr>
          <a:xfrm>
            <a:off x="5301435" y="5085336"/>
            <a:ext cx="3111500" cy="700111"/>
          </a:xfrm>
          <a:prstGeom prst="rect">
            <a:avLst/>
          </a:prstGeom>
          <a:solidFill>
            <a:srgbClr val="EDF7E1"/>
          </a:solidFill>
          <a:ln w="19050">
            <a:solidFill>
              <a:srgbClr val="00B050"/>
            </a:solidFill>
            <a:prstDash val="dash"/>
          </a:ln>
        </p:spPr>
        <p:style>
          <a:lnRef idx="2">
            <a:schemeClr val="accent3"/>
          </a:lnRef>
          <a:fillRef idx="1">
            <a:schemeClr val="lt1"/>
          </a:fillRef>
          <a:effectRef idx="0">
            <a:schemeClr val="accent3"/>
          </a:effectRef>
          <a:fontRef idx="minor">
            <a:schemeClr val="dk1"/>
          </a:fontRef>
        </p:style>
        <p:txBody>
          <a:bodyPr lIns="45720" rIns="45720" rtlCol="0" anchor="ctr"/>
          <a:lstStyle/>
          <a:p>
            <a:pPr algn="ctr"/>
            <a:r>
              <a:rPr lang="en-US" sz="1400" b="1" i="1" dirty="0">
                <a:solidFill>
                  <a:schemeClr val="dk1"/>
                </a:solidFill>
              </a:rPr>
              <a:t>Strive for conceptual understanding of </a:t>
            </a:r>
            <a:r>
              <a:rPr lang="en-US" sz="1400" b="1" i="1" dirty="0" err="1">
                <a:solidFill>
                  <a:schemeClr val="dk1"/>
                </a:solidFill>
              </a:rPr>
              <a:t>technicals</a:t>
            </a:r>
            <a:r>
              <a:rPr lang="en-US" sz="1400" b="1" i="1" dirty="0">
                <a:solidFill>
                  <a:schemeClr val="dk1"/>
                </a:solidFill>
              </a:rPr>
              <a:t>, rather than memorization</a:t>
            </a:r>
          </a:p>
        </p:txBody>
      </p:sp>
      <p:sp>
        <p:nvSpPr>
          <p:cNvPr id="22" name="TextBox 21"/>
          <p:cNvSpPr txBox="1"/>
          <p:nvPr/>
        </p:nvSpPr>
        <p:spPr>
          <a:xfrm>
            <a:off x="1739743" y="4210356"/>
            <a:ext cx="2621076" cy="1769715"/>
          </a:xfrm>
          <a:prstGeom prst="rect">
            <a:avLst/>
          </a:prstGeom>
          <a:noFill/>
        </p:spPr>
        <p:txBody>
          <a:bodyPr wrap="square" tIns="0" rtlCol="0">
            <a:spAutoFit/>
          </a:bodyPr>
          <a:lstStyle/>
          <a:p>
            <a:pPr marL="119063" indent="-119063">
              <a:buFont typeface="Arial" panose="020B0604020202020204" pitchFamily="34" charset="0"/>
              <a:buChar char="•"/>
            </a:pPr>
            <a:r>
              <a:rPr lang="en-US" sz="1400" dirty="0"/>
              <a:t>How can you value a company?</a:t>
            </a:r>
          </a:p>
          <a:p>
            <a:pPr marL="119063" indent="-119063">
              <a:buFont typeface="Arial" panose="020B0604020202020204" pitchFamily="34" charset="0"/>
              <a:buChar char="•"/>
            </a:pPr>
            <a:r>
              <a:rPr lang="en-US" sz="1400" dirty="0"/>
              <a:t>What is a DCF?</a:t>
            </a:r>
          </a:p>
          <a:p>
            <a:pPr marL="119063" indent="-119063">
              <a:buFont typeface="Arial" panose="020B0604020202020204" pitchFamily="34" charset="0"/>
              <a:buChar char="•"/>
            </a:pPr>
            <a:r>
              <a:rPr lang="en-US" sz="1400" dirty="0"/>
              <a:t>How do you calculate free cash flow?</a:t>
            </a:r>
          </a:p>
          <a:p>
            <a:pPr marL="119063" indent="-119063">
              <a:buFont typeface="Arial" panose="020B0604020202020204" pitchFamily="34" charset="0"/>
              <a:buChar char="•"/>
            </a:pPr>
            <a:r>
              <a:rPr lang="en-US" sz="1400" dirty="0"/>
              <a:t>Which methodology gives the highest value?</a:t>
            </a:r>
          </a:p>
          <a:p>
            <a:pPr marL="119063" indent="-119063">
              <a:buFont typeface="Arial" panose="020B0604020202020204" pitchFamily="34" charset="0"/>
              <a:buChar char="•"/>
            </a:pPr>
            <a:r>
              <a:rPr lang="en-US" sz="1400" dirty="0"/>
              <a:t>How would you value this [random object]?</a:t>
            </a:r>
          </a:p>
        </p:txBody>
      </p:sp>
      <p:sp>
        <p:nvSpPr>
          <p:cNvPr id="23" name="TextBox 22">
            <a:extLst>
              <a:ext uri="{FF2B5EF4-FFF2-40B4-BE49-F238E27FC236}">
                <a16:creationId xmlns:a16="http://schemas.microsoft.com/office/drawing/2014/main" id="{27A76FBC-BF2A-4DF9-8B8F-188B0E546DD3}"/>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25" name="Picture 24" descr="A picture containing text&#10;&#10;Description automatically generated">
            <a:extLst>
              <a:ext uri="{FF2B5EF4-FFF2-40B4-BE49-F238E27FC236}">
                <a16:creationId xmlns:a16="http://schemas.microsoft.com/office/drawing/2014/main" id="{446B6087-AE15-45BF-98ED-B33E878B423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35294"/>
            <a:ext cx="1255576" cy="315327"/>
          </a:xfrm>
          <a:prstGeom prst="rect">
            <a:avLst/>
          </a:prstGeom>
        </p:spPr>
      </p:pic>
    </p:spTree>
    <p:extLst>
      <p:ext uri="{BB962C8B-B14F-4D97-AF65-F5344CB8AC3E}">
        <p14:creationId xmlns:p14="http://schemas.microsoft.com/office/powerpoint/2010/main" val="3379058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6989263" cy="480131"/>
          </a:xfrm>
        </p:spPr>
        <p:txBody>
          <a:bodyPr>
            <a:noAutofit/>
          </a:bodyPr>
          <a:lstStyle/>
          <a:p>
            <a:r>
              <a:rPr lang="en-US" sz="2800" dirty="0"/>
              <a:t>Presentation Topics: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2</a:t>
            </a:fld>
            <a:endParaRPr lang="en-US" dirty="0">
              <a:solidFill>
                <a:schemeClr val="bg1"/>
              </a:solidFill>
            </a:endParaRPr>
          </a:p>
        </p:txBody>
      </p:sp>
      <p:sp>
        <p:nvSpPr>
          <p:cNvPr id="3" name="TextBox 2">
            <a:extLst>
              <a:ext uri="{FF2B5EF4-FFF2-40B4-BE49-F238E27FC236}">
                <a16:creationId xmlns:a16="http://schemas.microsoft.com/office/drawing/2014/main" id="{66340D4C-14FC-49DA-A76D-4D61CB6771A5}"/>
              </a:ext>
            </a:extLst>
          </p:cNvPr>
          <p:cNvSpPr txBox="1"/>
          <p:nvPr/>
        </p:nvSpPr>
        <p:spPr>
          <a:xfrm>
            <a:off x="638354" y="1689103"/>
            <a:ext cx="6954751" cy="1846659"/>
          </a:xfrm>
          <a:prstGeom prst="rect">
            <a:avLst/>
          </a:prstGeom>
          <a:noFill/>
        </p:spPr>
        <p:txBody>
          <a:bodyPr wrap="square" rtlCol="0">
            <a:spAutoFit/>
          </a:bodyPr>
          <a:lstStyle/>
          <a:p>
            <a:pPr marL="457189" indent="-457189">
              <a:spcAft>
                <a:spcPts val="1800"/>
              </a:spcAft>
              <a:buFont typeface="Arial" panose="020B0604020202020204" pitchFamily="34" charset="0"/>
              <a:buChar char="•"/>
            </a:pPr>
            <a:r>
              <a:rPr lang="en-US" sz="2800" dirty="0"/>
              <a:t>How to land the interview</a:t>
            </a:r>
          </a:p>
          <a:p>
            <a:pPr marL="457189" indent="-457189">
              <a:spcAft>
                <a:spcPts val="1800"/>
              </a:spcAft>
              <a:buFont typeface="Arial" panose="020B0604020202020204" pitchFamily="34" charset="0"/>
              <a:buChar char="•"/>
            </a:pPr>
            <a:r>
              <a:rPr lang="en-US" sz="2800" dirty="0"/>
              <a:t>Format and strategies to ace the interview</a:t>
            </a:r>
          </a:p>
          <a:p>
            <a:pPr marL="457189" indent="-457189">
              <a:spcAft>
                <a:spcPts val="1800"/>
              </a:spcAft>
              <a:buFont typeface="Arial" panose="020B0604020202020204" pitchFamily="34" charset="0"/>
              <a:buChar char="•"/>
            </a:pPr>
            <a:r>
              <a:rPr lang="en-US" sz="2800" dirty="0"/>
              <a:t>Other resources</a:t>
            </a:r>
          </a:p>
        </p:txBody>
      </p:sp>
      <p:sp>
        <p:nvSpPr>
          <p:cNvPr id="7" name="Rectangle 6">
            <a:extLst>
              <a:ext uri="{FF2B5EF4-FFF2-40B4-BE49-F238E27FC236}">
                <a16:creationId xmlns:a16="http://schemas.microsoft.com/office/drawing/2014/main" id="{45C5DC4C-29FD-4C56-89A7-365234ABD916}"/>
              </a:ext>
            </a:extLst>
          </p:cNvPr>
          <p:cNvSpPr/>
          <p:nvPr/>
        </p:nvSpPr>
        <p:spPr>
          <a:xfrm>
            <a:off x="215659" y="1511300"/>
            <a:ext cx="8521942" cy="311386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95B602B-510F-45C5-BD95-0C17E41AEC1C}"/>
              </a:ext>
            </a:extLst>
          </p:cNvPr>
          <p:cNvSpPr/>
          <p:nvPr/>
        </p:nvSpPr>
        <p:spPr>
          <a:xfrm>
            <a:off x="512024" y="1689103"/>
            <a:ext cx="6901788" cy="543550"/>
          </a:xfrm>
          <a:prstGeom prst="rect">
            <a:avLst/>
          </a:prstGeom>
          <a:noFill/>
          <a:ln w="285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363312C9-836A-4D5A-8887-17D864DC77A6}"/>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10" name="Picture 9" descr="A picture containing text&#10;&#10;Description automatically generated">
            <a:extLst>
              <a:ext uri="{FF2B5EF4-FFF2-40B4-BE49-F238E27FC236}">
                <a16:creationId xmlns:a16="http://schemas.microsoft.com/office/drawing/2014/main" id="{5D35DB33-B742-4C65-A8B8-006361A7A4D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35296"/>
            <a:ext cx="1255576" cy="315327"/>
          </a:xfrm>
          <a:prstGeom prst="rect">
            <a:avLst/>
          </a:prstGeom>
        </p:spPr>
      </p:pic>
    </p:spTree>
    <p:extLst>
      <p:ext uri="{BB962C8B-B14F-4D97-AF65-F5344CB8AC3E}">
        <p14:creationId xmlns:p14="http://schemas.microsoft.com/office/powerpoint/2010/main" val="2751410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854824" y="1511721"/>
            <a:ext cx="1717834" cy="261610"/>
          </a:xfrm>
          <a:prstGeom prst="rect">
            <a:avLst/>
          </a:prstGeom>
          <a:noFill/>
        </p:spPr>
        <p:txBody>
          <a:bodyPr wrap="square" tIns="0" rtlCol="0">
            <a:spAutoFit/>
          </a:bodyPr>
          <a:lstStyle/>
          <a:p>
            <a:r>
              <a:rPr lang="en-US" sz="1400" b="1" dirty="0"/>
              <a:t>How to answer</a:t>
            </a:r>
          </a:p>
        </p:txBody>
      </p:sp>
      <p:sp>
        <p:nvSpPr>
          <p:cNvPr id="18" name="TextBox 17"/>
          <p:cNvSpPr txBox="1"/>
          <p:nvPr/>
        </p:nvSpPr>
        <p:spPr>
          <a:xfrm>
            <a:off x="6520147" y="1511721"/>
            <a:ext cx="2400611" cy="261610"/>
          </a:xfrm>
          <a:prstGeom prst="rect">
            <a:avLst/>
          </a:prstGeom>
          <a:noFill/>
        </p:spPr>
        <p:txBody>
          <a:bodyPr wrap="square" tIns="0" rtlCol="0">
            <a:spAutoFit/>
          </a:bodyPr>
          <a:lstStyle/>
          <a:p>
            <a:r>
              <a:rPr lang="en-US" sz="1400" b="1" dirty="0"/>
              <a:t>How NOT to answer</a:t>
            </a:r>
          </a:p>
        </p:txBody>
      </p:sp>
      <p:sp>
        <p:nvSpPr>
          <p:cNvPr id="4" name="Title 1"/>
          <p:cNvSpPr>
            <a:spLocks noGrp="1"/>
          </p:cNvSpPr>
          <p:nvPr>
            <p:ph type="title"/>
          </p:nvPr>
        </p:nvSpPr>
        <p:spPr>
          <a:xfrm>
            <a:off x="223033" y="476066"/>
            <a:ext cx="8521942" cy="480131"/>
          </a:xfrm>
        </p:spPr>
        <p:txBody>
          <a:bodyPr anchor="t" anchorCtr="0">
            <a:noAutofit/>
          </a:bodyPr>
          <a:lstStyle/>
          <a:p>
            <a:r>
              <a:rPr lang="en-US" sz="2800" dirty="0"/>
              <a:t>All interviewers like different questions, so it’s best to prepare for any you might see</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20</a:t>
            </a:fld>
            <a:endParaRPr lang="en-US" dirty="0">
              <a:solidFill>
                <a:schemeClr val="bg1"/>
              </a:solidFill>
            </a:endParaRPr>
          </a:p>
        </p:txBody>
      </p:sp>
      <p:sp>
        <p:nvSpPr>
          <p:cNvPr id="31" name="Rectangle 30">
            <a:extLst>
              <a:ext uri="{FF2B5EF4-FFF2-40B4-BE49-F238E27FC236}">
                <a16:creationId xmlns:a16="http://schemas.microsoft.com/office/drawing/2014/main" id="{6FB59868-4BD0-45B1-A2DD-50A567001270}"/>
              </a:ext>
            </a:extLst>
          </p:cNvPr>
          <p:cNvSpPr/>
          <p:nvPr/>
        </p:nvSpPr>
        <p:spPr>
          <a:xfrm>
            <a:off x="339880"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Opening</a:t>
            </a:r>
          </a:p>
        </p:txBody>
      </p:sp>
      <p:sp>
        <p:nvSpPr>
          <p:cNvPr id="32" name="Rectangle 31">
            <a:extLst>
              <a:ext uri="{FF2B5EF4-FFF2-40B4-BE49-F238E27FC236}">
                <a16:creationId xmlns:a16="http://schemas.microsoft.com/office/drawing/2014/main" id="{6FB59868-4BD0-45B1-A2DD-50A567001270}"/>
              </a:ext>
            </a:extLst>
          </p:cNvPr>
          <p:cNvSpPr/>
          <p:nvPr/>
        </p:nvSpPr>
        <p:spPr>
          <a:xfrm>
            <a:off x="2060326"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Behavioral</a:t>
            </a:r>
          </a:p>
        </p:txBody>
      </p:sp>
      <p:sp>
        <p:nvSpPr>
          <p:cNvPr id="33" name="Rectangle 32">
            <a:extLst>
              <a:ext uri="{FF2B5EF4-FFF2-40B4-BE49-F238E27FC236}">
                <a16:creationId xmlns:a16="http://schemas.microsoft.com/office/drawing/2014/main" id="{6FB59868-4BD0-45B1-A2DD-50A567001270}"/>
              </a:ext>
            </a:extLst>
          </p:cNvPr>
          <p:cNvSpPr/>
          <p:nvPr/>
        </p:nvSpPr>
        <p:spPr>
          <a:xfrm>
            <a:off x="2920549"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Technical </a:t>
            </a:r>
          </a:p>
        </p:txBody>
      </p:sp>
      <p:sp>
        <p:nvSpPr>
          <p:cNvPr id="34" name="Rectangle 33">
            <a:extLst>
              <a:ext uri="{FF2B5EF4-FFF2-40B4-BE49-F238E27FC236}">
                <a16:creationId xmlns:a16="http://schemas.microsoft.com/office/drawing/2014/main" id="{6FB59868-4BD0-45B1-A2DD-50A567001270}"/>
              </a:ext>
            </a:extLst>
          </p:cNvPr>
          <p:cNvSpPr/>
          <p:nvPr/>
        </p:nvSpPr>
        <p:spPr>
          <a:xfrm>
            <a:off x="3780772" y="49040"/>
            <a:ext cx="771484" cy="2329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Random</a:t>
            </a:r>
          </a:p>
        </p:txBody>
      </p:sp>
      <p:sp>
        <p:nvSpPr>
          <p:cNvPr id="41" name="Rectangle 40">
            <a:extLst>
              <a:ext uri="{FF2B5EF4-FFF2-40B4-BE49-F238E27FC236}">
                <a16:creationId xmlns:a16="http://schemas.microsoft.com/office/drawing/2014/main" id="{6FB59868-4BD0-45B1-A2DD-50A567001270}"/>
              </a:ext>
            </a:extLst>
          </p:cNvPr>
          <p:cNvSpPr/>
          <p:nvPr/>
        </p:nvSpPr>
        <p:spPr>
          <a:xfrm>
            <a:off x="4640994"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Closing</a:t>
            </a:r>
          </a:p>
        </p:txBody>
      </p:sp>
      <p:sp>
        <p:nvSpPr>
          <p:cNvPr id="49" name="Rectangle 48">
            <a:extLst>
              <a:ext uri="{FF2B5EF4-FFF2-40B4-BE49-F238E27FC236}">
                <a16:creationId xmlns:a16="http://schemas.microsoft.com/office/drawing/2014/main" id="{6FB59868-4BD0-45B1-A2DD-50A567001270}"/>
              </a:ext>
            </a:extLst>
          </p:cNvPr>
          <p:cNvSpPr/>
          <p:nvPr/>
        </p:nvSpPr>
        <p:spPr>
          <a:xfrm>
            <a:off x="1200103"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Why…</a:t>
            </a:r>
          </a:p>
        </p:txBody>
      </p:sp>
      <p:cxnSp>
        <p:nvCxnSpPr>
          <p:cNvPr id="3" name="Straight Connector 2"/>
          <p:cNvCxnSpPr/>
          <p:nvPr/>
        </p:nvCxnSpPr>
        <p:spPr>
          <a:xfrm>
            <a:off x="514350" y="1773331"/>
            <a:ext cx="16287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1199" y="1511721"/>
            <a:ext cx="2400611" cy="261610"/>
          </a:xfrm>
          <a:prstGeom prst="rect">
            <a:avLst/>
          </a:prstGeom>
          <a:noFill/>
        </p:spPr>
        <p:txBody>
          <a:bodyPr wrap="square" tIns="0" rtlCol="0">
            <a:spAutoFit/>
          </a:bodyPr>
          <a:lstStyle/>
          <a:p>
            <a:r>
              <a:rPr lang="en-US" sz="1400" b="1" dirty="0"/>
              <a:t>Sample question type</a:t>
            </a:r>
          </a:p>
        </p:txBody>
      </p:sp>
      <p:sp>
        <p:nvSpPr>
          <p:cNvPr id="19" name="Rectangle 18">
            <a:extLst>
              <a:ext uri="{FF2B5EF4-FFF2-40B4-BE49-F238E27FC236}">
                <a16:creationId xmlns:a16="http://schemas.microsoft.com/office/drawing/2014/main" id="{B345486C-EB29-494C-B544-C36E3475A6BC}"/>
              </a:ext>
            </a:extLst>
          </p:cNvPr>
          <p:cNvSpPr/>
          <p:nvPr/>
        </p:nvSpPr>
        <p:spPr>
          <a:xfrm>
            <a:off x="482984" y="2033761"/>
            <a:ext cx="1660141" cy="68706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Strengths</a:t>
            </a:r>
          </a:p>
        </p:txBody>
      </p:sp>
      <p:sp>
        <p:nvSpPr>
          <p:cNvPr id="21" name="Rectangle 20">
            <a:extLst>
              <a:ext uri="{FF2B5EF4-FFF2-40B4-BE49-F238E27FC236}">
                <a16:creationId xmlns:a16="http://schemas.microsoft.com/office/drawing/2014/main" id="{B345486C-EB29-494C-B544-C36E3475A6BC}"/>
              </a:ext>
            </a:extLst>
          </p:cNvPr>
          <p:cNvSpPr/>
          <p:nvPr/>
        </p:nvSpPr>
        <p:spPr>
          <a:xfrm>
            <a:off x="482984" y="2831915"/>
            <a:ext cx="1660141" cy="68706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Weaknesses</a:t>
            </a:r>
          </a:p>
        </p:txBody>
      </p:sp>
      <p:sp>
        <p:nvSpPr>
          <p:cNvPr id="22" name="Rectangle 21">
            <a:extLst>
              <a:ext uri="{FF2B5EF4-FFF2-40B4-BE49-F238E27FC236}">
                <a16:creationId xmlns:a16="http://schemas.microsoft.com/office/drawing/2014/main" id="{B345486C-EB29-494C-B544-C36E3475A6BC}"/>
              </a:ext>
            </a:extLst>
          </p:cNvPr>
          <p:cNvSpPr/>
          <p:nvPr/>
        </p:nvSpPr>
        <p:spPr>
          <a:xfrm>
            <a:off x="482984" y="3630069"/>
            <a:ext cx="1660141" cy="68706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Pitch yourself</a:t>
            </a:r>
          </a:p>
        </p:txBody>
      </p:sp>
      <p:sp>
        <p:nvSpPr>
          <p:cNvPr id="23" name="Rectangle 22">
            <a:extLst>
              <a:ext uri="{FF2B5EF4-FFF2-40B4-BE49-F238E27FC236}">
                <a16:creationId xmlns:a16="http://schemas.microsoft.com/office/drawing/2014/main" id="{B345486C-EB29-494C-B544-C36E3475A6BC}"/>
              </a:ext>
            </a:extLst>
          </p:cNvPr>
          <p:cNvSpPr/>
          <p:nvPr/>
        </p:nvSpPr>
        <p:spPr>
          <a:xfrm>
            <a:off x="482984" y="4428223"/>
            <a:ext cx="1660141" cy="68706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Future</a:t>
            </a:r>
          </a:p>
        </p:txBody>
      </p:sp>
      <p:cxnSp>
        <p:nvCxnSpPr>
          <p:cNvPr id="29" name="Straight Connector 28"/>
          <p:cNvCxnSpPr/>
          <p:nvPr/>
        </p:nvCxnSpPr>
        <p:spPr>
          <a:xfrm>
            <a:off x="6606988" y="1773331"/>
            <a:ext cx="199062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931319" y="1773331"/>
            <a:ext cx="247647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37617" y="1773331"/>
            <a:ext cx="154315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210655" y="1511721"/>
            <a:ext cx="1717834" cy="261610"/>
          </a:xfrm>
          <a:prstGeom prst="rect">
            <a:avLst/>
          </a:prstGeom>
          <a:noFill/>
        </p:spPr>
        <p:txBody>
          <a:bodyPr wrap="square" tIns="0" rtlCol="0">
            <a:spAutoFit/>
          </a:bodyPr>
          <a:lstStyle/>
          <a:p>
            <a:r>
              <a:rPr lang="en-US" sz="1400" b="1" dirty="0"/>
              <a:t>Example</a:t>
            </a:r>
          </a:p>
        </p:txBody>
      </p:sp>
      <p:sp>
        <p:nvSpPr>
          <p:cNvPr id="38" name="Rectangle 37">
            <a:extLst>
              <a:ext uri="{FF2B5EF4-FFF2-40B4-BE49-F238E27FC236}">
                <a16:creationId xmlns:a16="http://schemas.microsoft.com/office/drawing/2014/main" id="{B345486C-EB29-494C-B544-C36E3475A6BC}"/>
              </a:ext>
            </a:extLst>
          </p:cNvPr>
          <p:cNvSpPr/>
          <p:nvPr/>
        </p:nvSpPr>
        <p:spPr>
          <a:xfrm>
            <a:off x="482984" y="5226377"/>
            <a:ext cx="1660141" cy="68706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Understanding banking</a:t>
            </a:r>
          </a:p>
        </p:txBody>
      </p:sp>
      <p:sp>
        <p:nvSpPr>
          <p:cNvPr id="39" name="TextBox 38"/>
          <p:cNvSpPr txBox="1"/>
          <p:nvPr/>
        </p:nvSpPr>
        <p:spPr>
          <a:xfrm>
            <a:off x="2237617" y="2100292"/>
            <a:ext cx="1617207" cy="553998"/>
          </a:xfrm>
          <a:prstGeom prst="rect">
            <a:avLst/>
          </a:prstGeom>
          <a:noFill/>
        </p:spPr>
        <p:txBody>
          <a:bodyPr wrap="square" tIns="0" rtlCol="0">
            <a:spAutoFit/>
          </a:bodyPr>
          <a:lstStyle/>
          <a:p>
            <a:pPr algn="ctr"/>
            <a:r>
              <a:rPr lang="en-US" sz="1100" dirty="0"/>
              <a:t>What are your biggest strengths? (and veiled versions of this)</a:t>
            </a:r>
          </a:p>
        </p:txBody>
      </p:sp>
      <p:sp>
        <p:nvSpPr>
          <p:cNvPr id="40" name="TextBox 39"/>
          <p:cNvSpPr txBox="1"/>
          <p:nvPr/>
        </p:nvSpPr>
        <p:spPr>
          <a:xfrm>
            <a:off x="2237617" y="2899331"/>
            <a:ext cx="1617207" cy="553998"/>
          </a:xfrm>
          <a:prstGeom prst="rect">
            <a:avLst/>
          </a:prstGeom>
          <a:noFill/>
        </p:spPr>
        <p:txBody>
          <a:bodyPr wrap="square" tIns="0" rtlCol="0">
            <a:spAutoFit/>
          </a:bodyPr>
          <a:lstStyle/>
          <a:p>
            <a:pPr algn="ctr"/>
            <a:r>
              <a:rPr lang="en-US" sz="1100" dirty="0"/>
              <a:t>What are your biggest </a:t>
            </a:r>
            <a:r>
              <a:rPr lang="en-US" sz="1100" dirty="0" err="1"/>
              <a:t>weakenesses</a:t>
            </a:r>
            <a:r>
              <a:rPr lang="en-US" sz="1100" dirty="0"/>
              <a:t>? (and veiled versions of this)</a:t>
            </a:r>
          </a:p>
        </p:txBody>
      </p:sp>
      <p:sp>
        <p:nvSpPr>
          <p:cNvPr id="42" name="TextBox 41"/>
          <p:cNvSpPr txBox="1"/>
          <p:nvPr/>
        </p:nvSpPr>
        <p:spPr>
          <a:xfrm>
            <a:off x="2237617" y="3697190"/>
            <a:ext cx="1617207" cy="553998"/>
          </a:xfrm>
          <a:prstGeom prst="rect">
            <a:avLst/>
          </a:prstGeom>
          <a:noFill/>
        </p:spPr>
        <p:txBody>
          <a:bodyPr wrap="square" tIns="0" rtlCol="0">
            <a:spAutoFit/>
          </a:bodyPr>
          <a:lstStyle/>
          <a:p>
            <a:pPr algn="ctr"/>
            <a:r>
              <a:rPr lang="en-US" sz="1100" dirty="0"/>
              <a:t>Why should we take you over the other candidates here?</a:t>
            </a:r>
          </a:p>
        </p:txBody>
      </p:sp>
      <p:sp>
        <p:nvSpPr>
          <p:cNvPr id="43" name="TextBox 42"/>
          <p:cNvSpPr txBox="1"/>
          <p:nvPr/>
        </p:nvSpPr>
        <p:spPr>
          <a:xfrm>
            <a:off x="2237617" y="4579688"/>
            <a:ext cx="1617207" cy="384721"/>
          </a:xfrm>
          <a:prstGeom prst="rect">
            <a:avLst/>
          </a:prstGeom>
          <a:noFill/>
        </p:spPr>
        <p:txBody>
          <a:bodyPr wrap="square" tIns="0" rtlCol="0">
            <a:spAutoFit/>
          </a:bodyPr>
          <a:lstStyle/>
          <a:p>
            <a:pPr algn="ctr"/>
            <a:r>
              <a:rPr lang="en-US" sz="1100" dirty="0"/>
              <a:t>Where do you see yourself in five years?</a:t>
            </a:r>
          </a:p>
        </p:txBody>
      </p:sp>
      <p:sp>
        <p:nvSpPr>
          <p:cNvPr id="44" name="TextBox 43"/>
          <p:cNvSpPr txBox="1"/>
          <p:nvPr/>
        </p:nvSpPr>
        <p:spPr>
          <a:xfrm>
            <a:off x="2237617" y="5294267"/>
            <a:ext cx="1617207" cy="553998"/>
          </a:xfrm>
          <a:prstGeom prst="rect">
            <a:avLst/>
          </a:prstGeom>
          <a:noFill/>
        </p:spPr>
        <p:txBody>
          <a:bodyPr wrap="square" tIns="0" rtlCol="0">
            <a:spAutoFit/>
          </a:bodyPr>
          <a:lstStyle/>
          <a:p>
            <a:pPr algn="ctr"/>
            <a:r>
              <a:rPr lang="en-US" sz="1100" dirty="0"/>
              <a:t>Describe the role of an investment banking analyst?</a:t>
            </a:r>
          </a:p>
        </p:txBody>
      </p:sp>
      <p:sp>
        <p:nvSpPr>
          <p:cNvPr id="45" name="TextBox 44"/>
          <p:cNvSpPr txBox="1"/>
          <p:nvPr/>
        </p:nvSpPr>
        <p:spPr>
          <a:xfrm>
            <a:off x="3928490" y="2077209"/>
            <a:ext cx="2479302" cy="553998"/>
          </a:xfrm>
          <a:prstGeom prst="rect">
            <a:avLst/>
          </a:prstGeom>
          <a:noFill/>
        </p:spPr>
        <p:txBody>
          <a:bodyPr wrap="square" tIns="0" rtlCol="0">
            <a:spAutoFit/>
          </a:bodyPr>
          <a:lstStyle/>
          <a:p>
            <a:pPr marL="171450" indent="-171450">
              <a:buFont typeface="Arial" panose="020B0604020202020204" pitchFamily="34" charset="0"/>
              <a:buChar char="•"/>
            </a:pPr>
            <a:r>
              <a:rPr lang="en-US" sz="1100" dirty="0"/>
              <a:t>Give 2-3 examples of honest strengths and short stories to back them up</a:t>
            </a:r>
          </a:p>
        </p:txBody>
      </p:sp>
      <p:sp>
        <p:nvSpPr>
          <p:cNvPr id="46" name="TextBox 45"/>
          <p:cNvSpPr txBox="1"/>
          <p:nvPr/>
        </p:nvSpPr>
        <p:spPr>
          <a:xfrm>
            <a:off x="6606988" y="2077209"/>
            <a:ext cx="1990629" cy="553998"/>
          </a:xfrm>
          <a:prstGeom prst="rect">
            <a:avLst/>
          </a:prstGeom>
          <a:noFill/>
        </p:spPr>
        <p:txBody>
          <a:bodyPr wrap="square" tIns="0" rtlCol="0">
            <a:spAutoFit/>
          </a:bodyPr>
          <a:lstStyle/>
          <a:p>
            <a:pPr marL="171450" indent="-171450">
              <a:buFont typeface="Arial" panose="020B0604020202020204" pitchFamily="34" charset="0"/>
              <a:buChar char="•"/>
            </a:pPr>
            <a:r>
              <a:rPr lang="en-US" sz="1100" dirty="0"/>
              <a:t>Be overconfident</a:t>
            </a:r>
          </a:p>
          <a:p>
            <a:pPr marL="171450" indent="-171450">
              <a:buFont typeface="Arial" panose="020B0604020202020204" pitchFamily="34" charset="0"/>
              <a:buChar char="•"/>
            </a:pPr>
            <a:r>
              <a:rPr lang="en-US" sz="1100" dirty="0"/>
              <a:t>Give testable strengths (“I’m great at Excel”)</a:t>
            </a:r>
          </a:p>
        </p:txBody>
      </p:sp>
      <p:sp>
        <p:nvSpPr>
          <p:cNvPr id="47" name="TextBox 46"/>
          <p:cNvSpPr txBox="1"/>
          <p:nvPr/>
        </p:nvSpPr>
        <p:spPr>
          <a:xfrm>
            <a:off x="3928490" y="2832800"/>
            <a:ext cx="2479302" cy="553998"/>
          </a:xfrm>
          <a:prstGeom prst="rect">
            <a:avLst/>
          </a:prstGeom>
          <a:noFill/>
        </p:spPr>
        <p:txBody>
          <a:bodyPr wrap="square" tIns="0" rtlCol="0">
            <a:spAutoFit/>
          </a:bodyPr>
          <a:lstStyle/>
          <a:p>
            <a:pPr marL="171450" indent="-171450">
              <a:buFont typeface="Arial" panose="020B0604020202020204" pitchFamily="34" charset="0"/>
              <a:buChar char="•"/>
            </a:pPr>
            <a:r>
              <a:rPr lang="en-US" sz="1100" dirty="0"/>
              <a:t>Give 2-3 examples of honest weaknesses and short stories to </a:t>
            </a:r>
            <a:r>
              <a:rPr lang="en-US" sz="1100" b="1" dirty="0"/>
              <a:t>describe how you’ve fixed them</a:t>
            </a:r>
          </a:p>
        </p:txBody>
      </p:sp>
      <p:sp>
        <p:nvSpPr>
          <p:cNvPr id="48" name="TextBox 47"/>
          <p:cNvSpPr txBox="1"/>
          <p:nvPr/>
        </p:nvSpPr>
        <p:spPr>
          <a:xfrm>
            <a:off x="6606988" y="2832800"/>
            <a:ext cx="1990629" cy="723275"/>
          </a:xfrm>
          <a:prstGeom prst="rect">
            <a:avLst/>
          </a:prstGeom>
          <a:noFill/>
        </p:spPr>
        <p:txBody>
          <a:bodyPr wrap="square" tIns="0" rtlCol="0">
            <a:spAutoFit/>
          </a:bodyPr>
          <a:lstStyle/>
          <a:p>
            <a:pPr marL="171450" indent="-171450">
              <a:buFont typeface="Arial" panose="020B0604020202020204" pitchFamily="34" charset="0"/>
              <a:buChar char="•"/>
            </a:pPr>
            <a:r>
              <a:rPr lang="en-US" sz="1100" dirty="0"/>
              <a:t>Give strengths (“I work too hard”)</a:t>
            </a:r>
          </a:p>
          <a:p>
            <a:pPr marL="171450" indent="-171450">
              <a:buFont typeface="Arial" panose="020B0604020202020204" pitchFamily="34" charset="0"/>
              <a:buChar char="•"/>
            </a:pPr>
            <a:r>
              <a:rPr lang="en-US" sz="1100" dirty="0"/>
              <a:t>Use important weaknesses (“I can’t work after 5p”)</a:t>
            </a:r>
          </a:p>
        </p:txBody>
      </p:sp>
      <p:sp>
        <p:nvSpPr>
          <p:cNvPr id="50" name="TextBox 49"/>
          <p:cNvSpPr txBox="1"/>
          <p:nvPr/>
        </p:nvSpPr>
        <p:spPr>
          <a:xfrm>
            <a:off x="3928490" y="3664220"/>
            <a:ext cx="2479302" cy="553998"/>
          </a:xfrm>
          <a:prstGeom prst="rect">
            <a:avLst/>
          </a:prstGeom>
          <a:noFill/>
        </p:spPr>
        <p:txBody>
          <a:bodyPr wrap="square" tIns="0" rtlCol="0">
            <a:spAutoFit/>
          </a:bodyPr>
          <a:lstStyle/>
          <a:p>
            <a:pPr marL="171450" indent="-171450">
              <a:buFont typeface="Arial" panose="020B0604020202020204" pitchFamily="34" charset="0"/>
              <a:buChar char="•"/>
            </a:pPr>
            <a:r>
              <a:rPr lang="en-US" sz="1100" dirty="0"/>
              <a:t>Succinct description of strengths, focusing on what differentiates you from most applicants</a:t>
            </a:r>
          </a:p>
        </p:txBody>
      </p:sp>
      <p:sp>
        <p:nvSpPr>
          <p:cNvPr id="51" name="TextBox 50"/>
          <p:cNvSpPr txBox="1"/>
          <p:nvPr/>
        </p:nvSpPr>
        <p:spPr>
          <a:xfrm>
            <a:off x="6606988" y="3664220"/>
            <a:ext cx="1990629" cy="553998"/>
          </a:xfrm>
          <a:prstGeom prst="rect">
            <a:avLst/>
          </a:prstGeom>
          <a:noFill/>
        </p:spPr>
        <p:txBody>
          <a:bodyPr wrap="square" tIns="0" rtlCol="0">
            <a:spAutoFit/>
          </a:bodyPr>
          <a:lstStyle/>
          <a:p>
            <a:pPr marL="171450" indent="-171450">
              <a:buFont typeface="Arial" panose="020B0604020202020204" pitchFamily="34" charset="0"/>
              <a:buChar char="•"/>
            </a:pPr>
            <a:r>
              <a:rPr lang="en-US" sz="1100" dirty="0"/>
              <a:t>Be overconfident (“smartest person here”)</a:t>
            </a:r>
          </a:p>
          <a:p>
            <a:pPr marL="171450" indent="-171450">
              <a:buFont typeface="Arial" panose="020B0604020202020204" pitchFamily="34" charset="0"/>
              <a:buChar char="•"/>
            </a:pPr>
            <a:r>
              <a:rPr lang="en-US" sz="1100" dirty="0"/>
              <a:t>Bad mouth other candidates</a:t>
            </a:r>
          </a:p>
        </p:txBody>
      </p:sp>
      <p:sp>
        <p:nvSpPr>
          <p:cNvPr id="52" name="TextBox 51"/>
          <p:cNvSpPr txBox="1"/>
          <p:nvPr/>
        </p:nvSpPr>
        <p:spPr>
          <a:xfrm>
            <a:off x="3928490" y="4429371"/>
            <a:ext cx="2479302" cy="553998"/>
          </a:xfrm>
          <a:prstGeom prst="rect">
            <a:avLst/>
          </a:prstGeom>
          <a:noFill/>
        </p:spPr>
        <p:txBody>
          <a:bodyPr wrap="square" tIns="0" rtlCol="0">
            <a:spAutoFit/>
          </a:bodyPr>
          <a:lstStyle/>
          <a:p>
            <a:pPr marL="171450" indent="-171450">
              <a:buFont typeface="Arial" panose="020B0604020202020204" pitchFamily="34" charset="0"/>
              <a:buChar char="•"/>
            </a:pPr>
            <a:r>
              <a:rPr lang="en-US" sz="1100" dirty="0"/>
              <a:t>Give realistic goals that match the career paths of other bankers (PE, MBA, possibly Banking Associate)</a:t>
            </a:r>
          </a:p>
        </p:txBody>
      </p:sp>
      <p:sp>
        <p:nvSpPr>
          <p:cNvPr id="53" name="TextBox 52"/>
          <p:cNvSpPr txBox="1"/>
          <p:nvPr/>
        </p:nvSpPr>
        <p:spPr>
          <a:xfrm>
            <a:off x="6606988" y="4429371"/>
            <a:ext cx="1990629" cy="723275"/>
          </a:xfrm>
          <a:prstGeom prst="rect">
            <a:avLst/>
          </a:prstGeom>
          <a:noFill/>
        </p:spPr>
        <p:txBody>
          <a:bodyPr wrap="square" tIns="0" rtlCol="0">
            <a:spAutoFit/>
          </a:bodyPr>
          <a:lstStyle/>
          <a:p>
            <a:pPr marL="171450" indent="-171450">
              <a:buFont typeface="Arial" panose="020B0604020202020204" pitchFamily="34" charset="0"/>
              <a:buChar char="•"/>
            </a:pPr>
            <a:r>
              <a:rPr lang="en-US" sz="1100" dirty="0"/>
              <a:t>Insist you’ll be a banker for life</a:t>
            </a:r>
          </a:p>
          <a:p>
            <a:pPr marL="171450" indent="-171450">
              <a:buFont typeface="Arial" panose="020B0604020202020204" pitchFamily="34" charset="0"/>
              <a:buChar char="•"/>
            </a:pPr>
            <a:r>
              <a:rPr lang="en-US" sz="1100" dirty="0"/>
              <a:t>Be too firm and explicit (ok to not be 100% sure)</a:t>
            </a:r>
          </a:p>
        </p:txBody>
      </p:sp>
      <p:sp>
        <p:nvSpPr>
          <p:cNvPr id="54" name="TextBox 53"/>
          <p:cNvSpPr txBox="1"/>
          <p:nvPr/>
        </p:nvSpPr>
        <p:spPr>
          <a:xfrm>
            <a:off x="3928490" y="5226377"/>
            <a:ext cx="2479302" cy="723275"/>
          </a:xfrm>
          <a:prstGeom prst="rect">
            <a:avLst/>
          </a:prstGeom>
          <a:noFill/>
        </p:spPr>
        <p:txBody>
          <a:bodyPr wrap="square" tIns="0" rtlCol="0">
            <a:spAutoFit/>
          </a:bodyPr>
          <a:lstStyle/>
          <a:p>
            <a:pPr marL="171450" indent="-171450">
              <a:buFont typeface="Arial" panose="020B0604020202020204" pitchFamily="34" charset="0"/>
              <a:buChar char="•"/>
            </a:pPr>
            <a:r>
              <a:rPr lang="en-US" sz="1100" dirty="0"/>
              <a:t>Provide simple, straightforward explanations for the role of bankers (need to speak with bankers to understand these!)</a:t>
            </a:r>
          </a:p>
        </p:txBody>
      </p:sp>
      <p:sp>
        <p:nvSpPr>
          <p:cNvPr id="55" name="TextBox 54"/>
          <p:cNvSpPr txBox="1"/>
          <p:nvPr/>
        </p:nvSpPr>
        <p:spPr>
          <a:xfrm>
            <a:off x="6606988" y="5226377"/>
            <a:ext cx="1990629" cy="384721"/>
          </a:xfrm>
          <a:prstGeom prst="rect">
            <a:avLst/>
          </a:prstGeom>
          <a:noFill/>
        </p:spPr>
        <p:txBody>
          <a:bodyPr wrap="square" tIns="0" rtlCol="0">
            <a:spAutoFit/>
          </a:bodyPr>
          <a:lstStyle/>
          <a:p>
            <a:pPr marL="171450" indent="-171450">
              <a:buFont typeface="Arial" panose="020B0604020202020204" pitchFamily="34" charset="0"/>
              <a:buChar char="•"/>
            </a:pPr>
            <a:r>
              <a:rPr lang="en-US" sz="1100" dirty="0"/>
              <a:t>Guess when you don’t know (it’s ok to not be 100% sure)</a:t>
            </a:r>
          </a:p>
        </p:txBody>
      </p:sp>
      <p:cxnSp>
        <p:nvCxnSpPr>
          <p:cNvPr id="59" name="Straight Connector 58"/>
          <p:cNvCxnSpPr/>
          <p:nvPr/>
        </p:nvCxnSpPr>
        <p:spPr>
          <a:xfrm>
            <a:off x="482984" y="5170830"/>
            <a:ext cx="8051416"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82984" y="4372676"/>
            <a:ext cx="8051416"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82984" y="3574522"/>
            <a:ext cx="8051416"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82984" y="2776368"/>
            <a:ext cx="8051416"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9A8A4B05-E634-4995-ADE0-08572A72E4D4}"/>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57" name="Picture 56" descr="A picture containing text&#10;&#10;Description automatically generated">
            <a:extLst>
              <a:ext uri="{FF2B5EF4-FFF2-40B4-BE49-F238E27FC236}">
                <a16:creationId xmlns:a16="http://schemas.microsoft.com/office/drawing/2014/main" id="{5F9D01F5-BE6A-4CF8-A813-346D7C2FEFE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35296"/>
            <a:ext cx="1255576" cy="315327"/>
          </a:xfrm>
          <a:prstGeom prst="rect">
            <a:avLst/>
          </a:prstGeom>
        </p:spPr>
      </p:pic>
    </p:spTree>
    <p:extLst>
      <p:ext uri="{BB962C8B-B14F-4D97-AF65-F5344CB8AC3E}">
        <p14:creationId xmlns:p14="http://schemas.microsoft.com/office/powerpoint/2010/main" val="2475459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505563"/>
            <a:ext cx="8521942" cy="480131"/>
          </a:xfrm>
        </p:spPr>
        <p:txBody>
          <a:bodyPr anchor="t" anchorCtr="0">
            <a:noAutofit/>
          </a:bodyPr>
          <a:lstStyle/>
          <a:p>
            <a:r>
              <a:rPr lang="en-US" sz="2800" dirty="0"/>
              <a:t>Always have 2-3 questions prepared for your interviewer</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21</a:t>
            </a:fld>
            <a:endParaRPr lang="en-US" dirty="0">
              <a:solidFill>
                <a:schemeClr val="bg1"/>
              </a:solidFill>
            </a:endParaRPr>
          </a:p>
        </p:txBody>
      </p:sp>
      <p:sp>
        <p:nvSpPr>
          <p:cNvPr id="31" name="Rectangle 30">
            <a:extLst>
              <a:ext uri="{FF2B5EF4-FFF2-40B4-BE49-F238E27FC236}">
                <a16:creationId xmlns:a16="http://schemas.microsoft.com/office/drawing/2014/main" id="{6FB59868-4BD0-45B1-A2DD-50A567001270}"/>
              </a:ext>
            </a:extLst>
          </p:cNvPr>
          <p:cNvSpPr/>
          <p:nvPr/>
        </p:nvSpPr>
        <p:spPr>
          <a:xfrm>
            <a:off x="339880"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Opening</a:t>
            </a:r>
          </a:p>
        </p:txBody>
      </p:sp>
      <p:sp>
        <p:nvSpPr>
          <p:cNvPr id="32" name="Rectangle 31">
            <a:extLst>
              <a:ext uri="{FF2B5EF4-FFF2-40B4-BE49-F238E27FC236}">
                <a16:creationId xmlns:a16="http://schemas.microsoft.com/office/drawing/2014/main" id="{6FB59868-4BD0-45B1-A2DD-50A567001270}"/>
              </a:ext>
            </a:extLst>
          </p:cNvPr>
          <p:cNvSpPr/>
          <p:nvPr/>
        </p:nvSpPr>
        <p:spPr>
          <a:xfrm>
            <a:off x="2060326"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Behavioral</a:t>
            </a:r>
          </a:p>
        </p:txBody>
      </p:sp>
      <p:sp>
        <p:nvSpPr>
          <p:cNvPr id="33" name="Rectangle 32">
            <a:extLst>
              <a:ext uri="{FF2B5EF4-FFF2-40B4-BE49-F238E27FC236}">
                <a16:creationId xmlns:a16="http://schemas.microsoft.com/office/drawing/2014/main" id="{6FB59868-4BD0-45B1-A2DD-50A567001270}"/>
              </a:ext>
            </a:extLst>
          </p:cNvPr>
          <p:cNvSpPr/>
          <p:nvPr/>
        </p:nvSpPr>
        <p:spPr>
          <a:xfrm>
            <a:off x="2920549"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Technical </a:t>
            </a:r>
          </a:p>
        </p:txBody>
      </p:sp>
      <p:sp>
        <p:nvSpPr>
          <p:cNvPr id="34" name="Rectangle 33">
            <a:extLst>
              <a:ext uri="{FF2B5EF4-FFF2-40B4-BE49-F238E27FC236}">
                <a16:creationId xmlns:a16="http://schemas.microsoft.com/office/drawing/2014/main" id="{6FB59868-4BD0-45B1-A2DD-50A567001270}"/>
              </a:ext>
            </a:extLst>
          </p:cNvPr>
          <p:cNvSpPr/>
          <p:nvPr/>
        </p:nvSpPr>
        <p:spPr>
          <a:xfrm>
            <a:off x="3780772"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Random</a:t>
            </a:r>
          </a:p>
        </p:txBody>
      </p:sp>
      <p:sp>
        <p:nvSpPr>
          <p:cNvPr id="41" name="Rectangle 40">
            <a:extLst>
              <a:ext uri="{FF2B5EF4-FFF2-40B4-BE49-F238E27FC236}">
                <a16:creationId xmlns:a16="http://schemas.microsoft.com/office/drawing/2014/main" id="{6FB59868-4BD0-45B1-A2DD-50A567001270}"/>
              </a:ext>
            </a:extLst>
          </p:cNvPr>
          <p:cNvSpPr/>
          <p:nvPr/>
        </p:nvSpPr>
        <p:spPr>
          <a:xfrm>
            <a:off x="4640994" y="49040"/>
            <a:ext cx="771484" cy="2329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Closing</a:t>
            </a:r>
          </a:p>
        </p:txBody>
      </p:sp>
      <p:sp>
        <p:nvSpPr>
          <p:cNvPr id="49" name="Rectangle 48">
            <a:extLst>
              <a:ext uri="{FF2B5EF4-FFF2-40B4-BE49-F238E27FC236}">
                <a16:creationId xmlns:a16="http://schemas.microsoft.com/office/drawing/2014/main" id="{6FB59868-4BD0-45B1-A2DD-50A567001270}"/>
              </a:ext>
            </a:extLst>
          </p:cNvPr>
          <p:cNvSpPr/>
          <p:nvPr/>
        </p:nvSpPr>
        <p:spPr>
          <a:xfrm>
            <a:off x="1200103" y="49040"/>
            <a:ext cx="771484" cy="2329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000000"/>
                </a:solidFill>
              </a:rPr>
              <a:t>Why…</a:t>
            </a:r>
          </a:p>
        </p:txBody>
      </p:sp>
      <p:sp>
        <p:nvSpPr>
          <p:cNvPr id="14" name="Rectangle 13">
            <a:extLst>
              <a:ext uri="{FF2B5EF4-FFF2-40B4-BE49-F238E27FC236}">
                <a16:creationId xmlns:a16="http://schemas.microsoft.com/office/drawing/2014/main" id="{B345486C-EB29-494C-B544-C36E3475A6BC}"/>
              </a:ext>
            </a:extLst>
          </p:cNvPr>
          <p:cNvSpPr/>
          <p:nvPr/>
        </p:nvSpPr>
        <p:spPr>
          <a:xfrm>
            <a:off x="1031459" y="1698851"/>
            <a:ext cx="1402966" cy="140461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Questions about interviewer</a:t>
            </a:r>
          </a:p>
        </p:txBody>
      </p:sp>
      <p:sp>
        <p:nvSpPr>
          <p:cNvPr id="15" name="TextBox 14"/>
          <p:cNvSpPr txBox="1"/>
          <p:nvPr/>
        </p:nvSpPr>
        <p:spPr>
          <a:xfrm>
            <a:off x="2582696" y="1197655"/>
            <a:ext cx="2552967" cy="261610"/>
          </a:xfrm>
          <a:prstGeom prst="rect">
            <a:avLst/>
          </a:prstGeom>
          <a:noFill/>
        </p:spPr>
        <p:txBody>
          <a:bodyPr wrap="square" tIns="0" rtlCol="0">
            <a:spAutoFit/>
          </a:bodyPr>
          <a:lstStyle/>
          <a:p>
            <a:r>
              <a:rPr lang="en-US" sz="1400" b="1" dirty="0"/>
              <a:t>Why these questions</a:t>
            </a:r>
          </a:p>
        </p:txBody>
      </p:sp>
      <p:cxnSp>
        <p:nvCxnSpPr>
          <p:cNvPr id="16" name="Straight Connector 15"/>
          <p:cNvCxnSpPr/>
          <p:nvPr/>
        </p:nvCxnSpPr>
        <p:spPr>
          <a:xfrm>
            <a:off x="2659191" y="1459265"/>
            <a:ext cx="24764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59575" y="1197655"/>
            <a:ext cx="2552967" cy="261610"/>
          </a:xfrm>
          <a:prstGeom prst="rect">
            <a:avLst/>
          </a:prstGeom>
          <a:noFill/>
        </p:spPr>
        <p:txBody>
          <a:bodyPr wrap="square" tIns="0" rtlCol="0">
            <a:spAutoFit/>
          </a:bodyPr>
          <a:lstStyle/>
          <a:p>
            <a:r>
              <a:rPr lang="en-US" sz="1400" b="1" dirty="0"/>
              <a:t>Examples</a:t>
            </a:r>
          </a:p>
        </p:txBody>
      </p:sp>
      <p:cxnSp>
        <p:nvCxnSpPr>
          <p:cNvPr id="18" name="Straight Connector 17"/>
          <p:cNvCxnSpPr/>
          <p:nvPr/>
        </p:nvCxnSpPr>
        <p:spPr>
          <a:xfrm>
            <a:off x="5636070" y="1459265"/>
            <a:ext cx="24764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B345486C-EB29-494C-B544-C36E3475A6BC}"/>
              </a:ext>
            </a:extLst>
          </p:cNvPr>
          <p:cNvSpPr/>
          <p:nvPr/>
        </p:nvSpPr>
        <p:spPr>
          <a:xfrm>
            <a:off x="1031459" y="3253116"/>
            <a:ext cx="1402966" cy="140461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Questions about bank</a:t>
            </a:r>
          </a:p>
        </p:txBody>
      </p:sp>
      <p:sp>
        <p:nvSpPr>
          <p:cNvPr id="20" name="TextBox 19"/>
          <p:cNvSpPr txBox="1"/>
          <p:nvPr/>
        </p:nvSpPr>
        <p:spPr>
          <a:xfrm>
            <a:off x="2656361" y="1698850"/>
            <a:ext cx="2479302" cy="1154162"/>
          </a:xfrm>
          <a:prstGeom prst="rect">
            <a:avLst/>
          </a:prstGeom>
          <a:noFill/>
        </p:spPr>
        <p:txBody>
          <a:bodyPr wrap="square" tIns="0" rtlCol="0">
            <a:spAutoFit/>
          </a:bodyPr>
          <a:lstStyle/>
          <a:p>
            <a:pPr marL="171450" indent="-171450">
              <a:buFont typeface="Arial" panose="020B0604020202020204" pitchFamily="34" charset="0"/>
              <a:buChar char="•"/>
            </a:pPr>
            <a:r>
              <a:rPr lang="en-US" sz="1200" dirty="0"/>
              <a:t>Gives the most insight into a person and the bank</a:t>
            </a:r>
          </a:p>
          <a:p>
            <a:pPr marL="171450" indent="-171450">
              <a:buFont typeface="Arial" panose="020B0604020202020204" pitchFamily="34" charset="0"/>
              <a:buChar char="•"/>
            </a:pPr>
            <a:r>
              <a:rPr lang="en-US" sz="1200" dirty="0"/>
              <a:t>Ability to test own assumptions about interest in career</a:t>
            </a:r>
          </a:p>
          <a:p>
            <a:pPr marL="171450" indent="-171450">
              <a:buFont typeface="Arial" panose="020B0604020202020204" pitchFamily="34" charset="0"/>
              <a:buChar char="•"/>
            </a:pPr>
            <a:r>
              <a:rPr lang="en-US" sz="1200" dirty="0"/>
              <a:t>People love talking about themselves!</a:t>
            </a:r>
          </a:p>
        </p:txBody>
      </p:sp>
      <p:sp>
        <p:nvSpPr>
          <p:cNvPr id="2" name="Isosceles Triangle 1"/>
          <p:cNvSpPr/>
          <p:nvPr/>
        </p:nvSpPr>
        <p:spPr>
          <a:xfrm rot="10800000">
            <a:off x="1374833" y="4807381"/>
            <a:ext cx="6394336" cy="231344"/>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TextBox 22"/>
          <p:cNvSpPr txBox="1"/>
          <p:nvPr/>
        </p:nvSpPr>
        <p:spPr>
          <a:xfrm>
            <a:off x="5636070" y="1698850"/>
            <a:ext cx="2479302" cy="1338828"/>
          </a:xfrm>
          <a:prstGeom prst="rect">
            <a:avLst/>
          </a:prstGeom>
          <a:noFill/>
        </p:spPr>
        <p:txBody>
          <a:bodyPr wrap="square" tIns="0" rtlCol="0">
            <a:spAutoFit/>
          </a:bodyPr>
          <a:lstStyle/>
          <a:p>
            <a:pPr marL="171450" indent="-171450">
              <a:buFont typeface="Arial" panose="020B0604020202020204" pitchFamily="34" charset="0"/>
              <a:buChar char="•"/>
            </a:pPr>
            <a:r>
              <a:rPr lang="en-US" sz="1200" dirty="0"/>
              <a:t>I’d love to hear a bit about your background and how you ended up at [bank]?</a:t>
            </a:r>
          </a:p>
          <a:p>
            <a:pPr marL="171450" indent="-171450">
              <a:buFont typeface="Arial" panose="020B0604020202020204" pitchFamily="34" charset="0"/>
              <a:buChar char="•"/>
            </a:pPr>
            <a:r>
              <a:rPr lang="en-US" sz="1200" dirty="0"/>
              <a:t>Why did you shift from [industry A] to investment banking?</a:t>
            </a:r>
          </a:p>
          <a:p>
            <a:pPr marL="171450" indent="-171450">
              <a:buFont typeface="Arial" panose="020B0604020202020204" pitchFamily="34" charset="0"/>
              <a:buChar char="•"/>
            </a:pPr>
            <a:r>
              <a:rPr lang="en-US" sz="1200" dirty="0"/>
              <a:t>What are some recent deals that you’ve enjoyed working on?</a:t>
            </a:r>
          </a:p>
        </p:txBody>
      </p:sp>
      <p:sp>
        <p:nvSpPr>
          <p:cNvPr id="25" name="TextBox 24"/>
          <p:cNvSpPr txBox="1"/>
          <p:nvPr/>
        </p:nvSpPr>
        <p:spPr>
          <a:xfrm>
            <a:off x="2656361" y="3251716"/>
            <a:ext cx="2479302" cy="969496"/>
          </a:xfrm>
          <a:prstGeom prst="rect">
            <a:avLst/>
          </a:prstGeom>
          <a:noFill/>
        </p:spPr>
        <p:txBody>
          <a:bodyPr wrap="square" tIns="0" rtlCol="0">
            <a:spAutoFit/>
          </a:bodyPr>
          <a:lstStyle/>
          <a:p>
            <a:pPr marL="171450" indent="-171450">
              <a:buFont typeface="Arial" panose="020B0604020202020204" pitchFamily="34" charset="0"/>
              <a:buChar char="•"/>
            </a:pPr>
            <a:r>
              <a:rPr lang="en-US" sz="1200" dirty="0"/>
              <a:t>Can learn about culture and workstyle of bank to ensure fit</a:t>
            </a:r>
          </a:p>
          <a:p>
            <a:pPr marL="171450" indent="-171450">
              <a:buFont typeface="Arial" panose="020B0604020202020204" pitchFamily="34" charset="0"/>
              <a:buChar char="•"/>
            </a:pPr>
            <a:r>
              <a:rPr lang="en-US" sz="1200" dirty="0"/>
              <a:t>Insider perspective much more informative than website and presentations</a:t>
            </a:r>
          </a:p>
        </p:txBody>
      </p:sp>
      <p:sp>
        <p:nvSpPr>
          <p:cNvPr id="26" name="TextBox 25"/>
          <p:cNvSpPr txBox="1"/>
          <p:nvPr/>
        </p:nvSpPr>
        <p:spPr>
          <a:xfrm>
            <a:off x="5636070" y="3251716"/>
            <a:ext cx="2479302" cy="1338828"/>
          </a:xfrm>
          <a:prstGeom prst="rect">
            <a:avLst/>
          </a:prstGeom>
          <a:noFill/>
        </p:spPr>
        <p:txBody>
          <a:bodyPr wrap="square" tIns="0" rtlCol="0">
            <a:spAutoFit/>
          </a:bodyPr>
          <a:lstStyle/>
          <a:p>
            <a:pPr marL="171450" indent="-171450">
              <a:buFont typeface="Arial" panose="020B0604020202020204" pitchFamily="34" charset="0"/>
              <a:buChar char="•"/>
            </a:pPr>
            <a:r>
              <a:rPr lang="en-US" sz="1200" dirty="0"/>
              <a:t>How has the culture here differed from your previous job?</a:t>
            </a:r>
          </a:p>
          <a:p>
            <a:pPr marL="171450" indent="-171450">
              <a:buFont typeface="Arial" panose="020B0604020202020204" pitchFamily="34" charset="0"/>
              <a:buChar char="•"/>
            </a:pPr>
            <a:r>
              <a:rPr lang="en-US" sz="1200" dirty="0"/>
              <a:t>When do you switch from a generalist to an industry specialization?</a:t>
            </a:r>
          </a:p>
          <a:p>
            <a:pPr marL="171450" indent="-171450">
              <a:buFont typeface="Arial" panose="020B0604020202020204" pitchFamily="34" charset="0"/>
              <a:buChar char="•"/>
            </a:pPr>
            <a:r>
              <a:rPr lang="en-US" sz="1200" dirty="0"/>
              <a:t>How does ABC team differ from the bank more broadly?</a:t>
            </a:r>
          </a:p>
        </p:txBody>
      </p:sp>
      <p:sp>
        <p:nvSpPr>
          <p:cNvPr id="27" name="Rectangle 26">
            <a:extLst>
              <a:ext uri="{FF2B5EF4-FFF2-40B4-BE49-F238E27FC236}">
                <a16:creationId xmlns:a16="http://schemas.microsoft.com/office/drawing/2014/main" id="{B345486C-EB29-494C-B544-C36E3475A6BC}"/>
              </a:ext>
            </a:extLst>
          </p:cNvPr>
          <p:cNvSpPr/>
          <p:nvPr/>
        </p:nvSpPr>
        <p:spPr>
          <a:xfrm>
            <a:off x="2001784" y="5328224"/>
            <a:ext cx="1402966" cy="824926"/>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Questions NOT to ask</a:t>
            </a:r>
          </a:p>
        </p:txBody>
      </p:sp>
      <p:sp>
        <p:nvSpPr>
          <p:cNvPr id="28" name="TextBox 27"/>
          <p:cNvSpPr txBox="1"/>
          <p:nvPr/>
        </p:nvSpPr>
        <p:spPr>
          <a:xfrm>
            <a:off x="3626685" y="5322418"/>
            <a:ext cx="3515531" cy="784830"/>
          </a:xfrm>
          <a:prstGeom prst="rect">
            <a:avLst/>
          </a:prstGeom>
          <a:noFill/>
        </p:spPr>
        <p:txBody>
          <a:bodyPr wrap="square" tIns="0" rtlCol="0">
            <a:spAutoFit/>
          </a:bodyPr>
          <a:lstStyle/>
          <a:p>
            <a:pPr marL="171450" indent="-171450">
              <a:buFont typeface="Arial" panose="020B0604020202020204" pitchFamily="34" charset="0"/>
              <a:buChar char="•"/>
            </a:pPr>
            <a:r>
              <a:rPr lang="en-US" sz="1200" dirty="0"/>
              <a:t>Details about work and finance (how do you calculate WACC?)</a:t>
            </a:r>
          </a:p>
          <a:p>
            <a:pPr marL="171450" indent="-171450">
              <a:buFont typeface="Arial" panose="020B0604020202020204" pitchFamily="34" charset="0"/>
              <a:buChar char="•"/>
            </a:pPr>
            <a:r>
              <a:rPr lang="en-US" sz="1200" dirty="0"/>
              <a:t>Questions that are answerable on the website (what industries do you cover?)</a:t>
            </a:r>
          </a:p>
        </p:txBody>
      </p:sp>
      <p:sp>
        <p:nvSpPr>
          <p:cNvPr id="29" name="TextBox 28">
            <a:extLst>
              <a:ext uri="{FF2B5EF4-FFF2-40B4-BE49-F238E27FC236}">
                <a16:creationId xmlns:a16="http://schemas.microsoft.com/office/drawing/2014/main" id="{8414478D-3870-45BF-A1DF-C5D63308D95C}"/>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30" name="Picture 29" descr="A picture containing text&#10;&#10;Description automatically generated">
            <a:extLst>
              <a:ext uri="{FF2B5EF4-FFF2-40B4-BE49-F238E27FC236}">
                <a16:creationId xmlns:a16="http://schemas.microsoft.com/office/drawing/2014/main" id="{B4169437-3C71-4790-85C9-503A44ED793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42673"/>
            <a:ext cx="1255576" cy="315327"/>
          </a:xfrm>
          <a:prstGeom prst="rect">
            <a:avLst/>
          </a:prstGeom>
        </p:spPr>
      </p:pic>
    </p:spTree>
    <p:extLst>
      <p:ext uri="{BB962C8B-B14F-4D97-AF65-F5344CB8AC3E}">
        <p14:creationId xmlns:p14="http://schemas.microsoft.com/office/powerpoint/2010/main" val="1640043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8521942" cy="480131"/>
          </a:xfrm>
        </p:spPr>
        <p:txBody>
          <a:bodyPr anchor="t" anchorCtr="0">
            <a:noAutofit/>
          </a:bodyPr>
          <a:lstStyle/>
          <a:p>
            <a:r>
              <a:rPr lang="en-US" sz="2800" dirty="0"/>
              <a:t>Take the time to map out a preparation plan for banking interviews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22</a:t>
            </a:fld>
            <a:endParaRPr lang="en-US" dirty="0">
              <a:solidFill>
                <a:schemeClr val="bg1"/>
              </a:solidFill>
            </a:endParaRPr>
          </a:p>
        </p:txBody>
      </p:sp>
      <p:cxnSp>
        <p:nvCxnSpPr>
          <p:cNvPr id="10" name="Straight Connector 9"/>
          <p:cNvCxnSpPr/>
          <p:nvPr/>
        </p:nvCxnSpPr>
        <p:spPr>
          <a:xfrm>
            <a:off x="514350" y="1561729"/>
            <a:ext cx="162877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46068" y="1561729"/>
            <a:ext cx="394520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72275" y="1561729"/>
            <a:ext cx="16287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1199" y="1300119"/>
            <a:ext cx="2400611" cy="261610"/>
          </a:xfrm>
          <a:prstGeom prst="rect">
            <a:avLst/>
          </a:prstGeom>
          <a:noFill/>
        </p:spPr>
        <p:txBody>
          <a:bodyPr wrap="square" tIns="0" rtlCol="0">
            <a:spAutoFit/>
          </a:bodyPr>
          <a:lstStyle/>
          <a:p>
            <a:r>
              <a:rPr lang="en-US" sz="1400" b="1" dirty="0"/>
              <a:t>My buckets</a:t>
            </a:r>
          </a:p>
        </p:txBody>
      </p:sp>
      <p:sp>
        <p:nvSpPr>
          <p:cNvPr id="14" name="TextBox 13"/>
          <p:cNvSpPr txBox="1"/>
          <p:nvPr/>
        </p:nvSpPr>
        <p:spPr>
          <a:xfrm>
            <a:off x="2446068" y="1300119"/>
            <a:ext cx="2400611" cy="261610"/>
          </a:xfrm>
          <a:prstGeom prst="rect">
            <a:avLst/>
          </a:prstGeom>
          <a:noFill/>
        </p:spPr>
        <p:txBody>
          <a:bodyPr wrap="square" tIns="0" rtlCol="0">
            <a:spAutoFit/>
          </a:bodyPr>
          <a:lstStyle/>
          <a:p>
            <a:r>
              <a:rPr lang="en-US" sz="1400" b="1" dirty="0"/>
              <a:t>How to prep</a:t>
            </a:r>
          </a:p>
        </p:txBody>
      </p:sp>
      <p:sp>
        <p:nvSpPr>
          <p:cNvPr id="15" name="TextBox 14"/>
          <p:cNvSpPr txBox="1"/>
          <p:nvPr/>
        </p:nvSpPr>
        <p:spPr>
          <a:xfrm>
            <a:off x="6714969" y="1300119"/>
            <a:ext cx="1686081" cy="261610"/>
          </a:xfrm>
          <a:prstGeom prst="rect">
            <a:avLst/>
          </a:prstGeom>
          <a:noFill/>
        </p:spPr>
        <p:txBody>
          <a:bodyPr wrap="square" tIns="0" rtlCol="0">
            <a:spAutoFit/>
          </a:bodyPr>
          <a:lstStyle/>
          <a:p>
            <a:r>
              <a:rPr lang="en-US" sz="1400" b="1" dirty="0"/>
              <a:t>Amount of time</a:t>
            </a:r>
          </a:p>
        </p:txBody>
      </p:sp>
      <p:sp>
        <p:nvSpPr>
          <p:cNvPr id="16" name="Rectangle 15">
            <a:extLst>
              <a:ext uri="{FF2B5EF4-FFF2-40B4-BE49-F238E27FC236}">
                <a16:creationId xmlns:a16="http://schemas.microsoft.com/office/drawing/2014/main" id="{6FB59868-4BD0-45B1-A2DD-50A567001270}"/>
              </a:ext>
            </a:extLst>
          </p:cNvPr>
          <p:cNvSpPr/>
          <p:nvPr/>
        </p:nvSpPr>
        <p:spPr>
          <a:xfrm>
            <a:off x="514350" y="1656979"/>
            <a:ext cx="1651000" cy="6989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Opening</a:t>
            </a:r>
          </a:p>
        </p:txBody>
      </p:sp>
      <p:sp>
        <p:nvSpPr>
          <p:cNvPr id="17" name="Rectangle 16">
            <a:extLst>
              <a:ext uri="{FF2B5EF4-FFF2-40B4-BE49-F238E27FC236}">
                <a16:creationId xmlns:a16="http://schemas.microsoft.com/office/drawing/2014/main" id="{6FB59868-4BD0-45B1-A2DD-50A567001270}"/>
              </a:ext>
            </a:extLst>
          </p:cNvPr>
          <p:cNvSpPr/>
          <p:nvPr/>
        </p:nvSpPr>
        <p:spPr>
          <a:xfrm>
            <a:off x="514350" y="3274933"/>
            <a:ext cx="1651000" cy="6989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Behavioral</a:t>
            </a:r>
          </a:p>
        </p:txBody>
      </p:sp>
      <p:sp>
        <p:nvSpPr>
          <p:cNvPr id="18" name="Rectangle 17">
            <a:extLst>
              <a:ext uri="{FF2B5EF4-FFF2-40B4-BE49-F238E27FC236}">
                <a16:creationId xmlns:a16="http://schemas.microsoft.com/office/drawing/2014/main" id="{6FB59868-4BD0-45B1-A2DD-50A567001270}"/>
              </a:ext>
            </a:extLst>
          </p:cNvPr>
          <p:cNvSpPr/>
          <p:nvPr/>
        </p:nvSpPr>
        <p:spPr>
          <a:xfrm>
            <a:off x="514350" y="4083910"/>
            <a:ext cx="1651000" cy="6989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Technical </a:t>
            </a:r>
          </a:p>
        </p:txBody>
      </p:sp>
      <p:sp>
        <p:nvSpPr>
          <p:cNvPr id="19" name="Rectangle 18">
            <a:extLst>
              <a:ext uri="{FF2B5EF4-FFF2-40B4-BE49-F238E27FC236}">
                <a16:creationId xmlns:a16="http://schemas.microsoft.com/office/drawing/2014/main" id="{6FB59868-4BD0-45B1-A2DD-50A567001270}"/>
              </a:ext>
            </a:extLst>
          </p:cNvPr>
          <p:cNvSpPr/>
          <p:nvPr/>
        </p:nvSpPr>
        <p:spPr>
          <a:xfrm>
            <a:off x="514350" y="4892887"/>
            <a:ext cx="1651000" cy="6989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Random</a:t>
            </a:r>
          </a:p>
        </p:txBody>
      </p:sp>
      <p:sp>
        <p:nvSpPr>
          <p:cNvPr id="20" name="Rectangle 19">
            <a:extLst>
              <a:ext uri="{FF2B5EF4-FFF2-40B4-BE49-F238E27FC236}">
                <a16:creationId xmlns:a16="http://schemas.microsoft.com/office/drawing/2014/main" id="{6FB59868-4BD0-45B1-A2DD-50A567001270}"/>
              </a:ext>
            </a:extLst>
          </p:cNvPr>
          <p:cNvSpPr/>
          <p:nvPr/>
        </p:nvSpPr>
        <p:spPr>
          <a:xfrm>
            <a:off x="514350" y="5701861"/>
            <a:ext cx="1651000" cy="6989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Closing</a:t>
            </a:r>
          </a:p>
        </p:txBody>
      </p:sp>
      <p:sp>
        <p:nvSpPr>
          <p:cNvPr id="21" name="Rectangle 20">
            <a:extLst>
              <a:ext uri="{FF2B5EF4-FFF2-40B4-BE49-F238E27FC236}">
                <a16:creationId xmlns:a16="http://schemas.microsoft.com/office/drawing/2014/main" id="{6FB59868-4BD0-45B1-A2DD-50A567001270}"/>
              </a:ext>
            </a:extLst>
          </p:cNvPr>
          <p:cNvSpPr/>
          <p:nvPr/>
        </p:nvSpPr>
        <p:spPr>
          <a:xfrm>
            <a:off x="514350" y="2465956"/>
            <a:ext cx="1651000" cy="6989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Why…</a:t>
            </a:r>
          </a:p>
        </p:txBody>
      </p:sp>
      <p:cxnSp>
        <p:nvCxnSpPr>
          <p:cNvPr id="22" name="Straight Connector 21"/>
          <p:cNvCxnSpPr/>
          <p:nvPr/>
        </p:nvCxnSpPr>
        <p:spPr>
          <a:xfrm>
            <a:off x="514350" y="2410937"/>
            <a:ext cx="78867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14350" y="3219914"/>
            <a:ext cx="78867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14350" y="4028891"/>
            <a:ext cx="78867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14350" y="4837868"/>
            <a:ext cx="78867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14350" y="5646845"/>
            <a:ext cx="78867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772275" y="1898726"/>
            <a:ext cx="1628775" cy="230832"/>
          </a:xfrm>
          <a:prstGeom prst="rect">
            <a:avLst/>
          </a:prstGeom>
          <a:noFill/>
        </p:spPr>
        <p:txBody>
          <a:bodyPr wrap="square" tIns="0" rtlCol="0">
            <a:spAutoFit/>
          </a:bodyPr>
          <a:lstStyle/>
          <a:p>
            <a:pPr algn="ctr"/>
            <a:r>
              <a:rPr lang="en-US" sz="1200" b="1" dirty="0"/>
              <a:t>HIGH</a:t>
            </a:r>
          </a:p>
        </p:txBody>
      </p:sp>
      <p:sp>
        <p:nvSpPr>
          <p:cNvPr id="30" name="TextBox 29"/>
          <p:cNvSpPr txBox="1"/>
          <p:nvPr/>
        </p:nvSpPr>
        <p:spPr>
          <a:xfrm>
            <a:off x="6772275" y="2707703"/>
            <a:ext cx="1628775" cy="230832"/>
          </a:xfrm>
          <a:prstGeom prst="rect">
            <a:avLst/>
          </a:prstGeom>
          <a:noFill/>
        </p:spPr>
        <p:txBody>
          <a:bodyPr wrap="square" tIns="0" rtlCol="0">
            <a:spAutoFit/>
          </a:bodyPr>
          <a:lstStyle/>
          <a:p>
            <a:pPr algn="ctr"/>
            <a:r>
              <a:rPr lang="en-US" sz="1200" b="1" dirty="0"/>
              <a:t>MED</a:t>
            </a:r>
          </a:p>
        </p:txBody>
      </p:sp>
      <p:sp>
        <p:nvSpPr>
          <p:cNvPr id="31" name="TextBox 30"/>
          <p:cNvSpPr txBox="1"/>
          <p:nvPr/>
        </p:nvSpPr>
        <p:spPr>
          <a:xfrm>
            <a:off x="6772275" y="3516680"/>
            <a:ext cx="1628775" cy="230832"/>
          </a:xfrm>
          <a:prstGeom prst="rect">
            <a:avLst/>
          </a:prstGeom>
          <a:noFill/>
        </p:spPr>
        <p:txBody>
          <a:bodyPr wrap="square" tIns="0" rtlCol="0">
            <a:spAutoFit/>
          </a:bodyPr>
          <a:lstStyle/>
          <a:p>
            <a:pPr algn="ctr"/>
            <a:r>
              <a:rPr lang="en-US" sz="1200" b="1" dirty="0"/>
              <a:t>HIGH</a:t>
            </a:r>
          </a:p>
        </p:txBody>
      </p:sp>
      <p:sp>
        <p:nvSpPr>
          <p:cNvPr id="32" name="TextBox 31"/>
          <p:cNvSpPr txBox="1"/>
          <p:nvPr/>
        </p:nvSpPr>
        <p:spPr>
          <a:xfrm>
            <a:off x="6772275" y="4325657"/>
            <a:ext cx="1628775" cy="230832"/>
          </a:xfrm>
          <a:prstGeom prst="rect">
            <a:avLst/>
          </a:prstGeom>
          <a:noFill/>
        </p:spPr>
        <p:txBody>
          <a:bodyPr wrap="square" tIns="0" rtlCol="0">
            <a:spAutoFit/>
          </a:bodyPr>
          <a:lstStyle/>
          <a:p>
            <a:pPr algn="ctr"/>
            <a:r>
              <a:rPr lang="en-US" sz="1200" b="1" dirty="0"/>
              <a:t>HIGH</a:t>
            </a:r>
          </a:p>
        </p:txBody>
      </p:sp>
      <p:sp>
        <p:nvSpPr>
          <p:cNvPr id="33" name="TextBox 32"/>
          <p:cNvSpPr txBox="1"/>
          <p:nvPr/>
        </p:nvSpPr>
        <p:spPr>
          <a:xfrm>
            <a:off x="6772275" y="5134634"/>
            <a:ext cx="1628775" cy="230832"/>
          </a:xfrm>
          <a:prstGeom prst="rect">
            <a:avLst/>
          </a:prstGeom>
          <a:noFill/>
        </p:spPr>
        <p:txBody>
          <a:bodyPr wrap="square" tIns="0" rtlCol="0">
            <a:spAutoFit/>
          </a:bodyPr>
          <a:lstStyle/>
          <a:p>
            <a:pPr algn="ctr"/>
            <a:r>
              <a:rPr lang="en-US" sz="1200" b="1" dirty="0"/>
              <a:t>LOW</a:t>
            </a:r>
          </a:p>
        </p:txBody>
      </p:sp>
      <p:sp>
        <p:nvSpPr>
          <p:cNvPr id="34" name="TextBox 33"/>
          <p:cNvSpPr txBox="1"/>
          <p:nvPr/>
        </p:nvSpPr>
        <p:spPr>
          <a:xfrm>
            <a:off x="6772275" y="5943608"/>
            <a:ext cx="1628775" cy="230832"/>
          </a:xfrm>
          <a:prstGeom prst="rect">
            <a:avLst/>
          </a:prstGeom>
          <a:noFill/>
        </p:spPr>
        <p:txBody>
          <a:bodyPr wrap="square" tIns="0" rtlCol="0">
            <a:spAutoFit/>
          </a:bodyPr>
          <a:lstStyle/>
          <a:p>
            <a:pPr algn="ctr"/>
            <a:r>
              <a:rPr lang="en-US" sz="1200" b="1" dirty="0"/>
              <a:t>LOW</a:t>
            </a:r>
          </a:p>
        </p:txBody>
      </p:sp>
      <p:sp>
        <p:nvSpPr>
          <p:cNvPr id="35" name="TextBox 34"/>
          <p:cNvSpPr txBox="1"/>
          <p:nvPr/>
        </p:nvSpPr>
        <p:spPr>
          <a:xfrm>
            <a:off x="2446068" y="1706366"/>
            <a:ext cx="3945207" cy="600164"/>
          </a:xfrm>
          <a:prstGeom prst="rect">
            <a:avLst/>
          </a:prstGeom>
          <a:noFill/>
        </p:spPr>
        <p:txBody>
          <a:bodyPr wrap="square" tIns="0" rtlCol="0">
            <a:spAutoFit/>
          </a:bodyPr>
          <a:lstStyle/>
          <a:p>
            <a:pPr marL="171450" indent="-171450">
              <a:buFont typeface="Arial" panose="020B0604020202020204" pitchFamily="34" charset="0"/>
              <a:buChar char="•"/>
            </a:pPr>
            <a:r>
              <a:rPr lang="en-US" sz="1200" dirty="0"/>
              <a:t>Create chronological story, understanding various “beats”</a:t>
            </a:r>
          </a:p>
          <a:p>
            <a:pPr marL="171450" indent="-171450">
              <a:buFont typeface="Arial" panose="020B0604020202020204" pitchFamily="34" charset="0"/>
              <a:buChar char="•"/>
            </a:pPr>
            <a:r>
              <a:rPr lang="en-US" sz="1200" dirty="0"/>
              <a:t>Practice with friends or in front of mirror until you can deliver confidently in 2-3 minutes</a:t>
            </a:r>
          </a:p>
        </p:txBody>
      </p:sp>
      <p:sp>
        <p:nvSpPr>
          <p:cNvPr id="36" name="TextBox 35"/>
          <p:cNvSpPr txBox="1"/>
          <p:nvPr/>
        </p:nvSpPr>
        <p:spPr>
          <a:xfrm>
            <a:off x="2446068" y="2515343"/>
            <a:ext cx="3945207" cy="600164"/>
          </a:xfrm>
          <a:prstGeom prst="rect">
            <a:avLst/>
          </a:prstGeom>
          <a:noFill/>
        </p:spPr>
        <p:txBody>
          <a:bodyPr wrap="square" tIns="0" rtlCol="0">
            <a:spAutoFit/>
          </a:bodyPr>
          <a:lstStyle/>
          <a:p>
            <a:pPr marL="171450" indent="-171450">
              <a:buFont typeface="Arial" panose="020B0604020202020204" pitchFamily="34" charset="0"/>
              <a:buChar char="•"/>
            </a:pPr>
            <a:r>
              <a:rPr lang="en-US" sz="1200" dirty="0"/>
              <a:t>Understand various motivations for past and future choices</a:t>
            </a:r>
          </a:p>
          <a:p>
            <a:pPr marL="171450" indent="-171450">
              <a:buFont typeface="Arial" panose="020B0604020202020204" pitchFamily="34" charset="0"/>
              <a:buChar char="•"/>
            </a:pPr>
            <a:r>
              <a:rPr lang="en-US" sz="1200" dirty="0"/>
              <a:t>Test with friends or current professionals</a:t>
            </a:r>
          </a:p>
        </p:txBody>
      </p:sp>
      <p:sp>
        <p:nvSpPr>
          <p:cNvPr id="37" name="TextBox 36"/>
          <p:cNvSpPr txBox="1"/>
          <p:nvPr/>
        </p:nvSpPr>
        <p:spPr>
          <a:xfrm>
            <a:off x="2446068" y="3324320"/>
            <a:ext cx="3945207" cy="600164"/>
          </a:xfrm>
          <a:prstGeom prst="rect">
            <a:avLst/>
          </a:prstGeom>
          <a:noFill/>
        </p:spPr>
        <p:txBody>
          <a:bodyPr wrap="square" tIns="0" rtlCol="0">
            <a:spAutoFit/>
          </a:bodyPr>
          <a:lstStyle/>
          <a:p>
            <a:pPr marL="171450" indent="-171450">
              <a:buFont typeface="Arial" panose="020B0604020202020204" pitchFamily="34" charset="0"/>
              <a:buChar char="•"/>
            </a:pPr>
            <a:r>
              <a:rPr lang="en-US" sz="1200" dirty="0"/>
              <a:t>Craft 3 “A” and 3 “B” stories</a:t>
            </a:r>
          </a:p>
          <a:p>
            <a:pPr marL="171450" indent="-171450">
              <a:buFont typeface="Arial" panose="020B0604020202020204" pitchFamily="34" charset="0"/>
              <a:buChar char="•"/>
            </a:pPr>
            <a:r>
              <a:rPr lang="en-US" sz="1200" dirty="0"/>
              <a:t>Practice until able to deliver confidently in 2 minutes</a:t>
            </a:r>
          </a:p>
          <a:p>
            <a:pPr marL="171450" indent="-171450">
              <a:buFont typeface="Arial" panose="020B0604020202020204" pitchFamily="34" charset="0"/>
              <a:buChar char="•"/>
            </a:pPr>
            <a:r>
              <a:rPr lang="en-US" sz="1200" dirty="0"/>
              <a:t>Practice adapting answers to various questions</a:t>
            </a:r>
          </a:p>
        </p:txBody>
      </p:sp>
      <p:sp>
        <p:nvSpPr>
          <p:cNvPr id="38" name="TextBox 37"/>
          <p:cNvSpPr txBox="1"/>
          <p:nvPr/>
        </p:nvSpPr>
        <p:spPr>
          <a:xfrm>
            <a:off x="2446068" y="4133297"/>
            <a:ext cx="3945207" cy="600164"/>
          </a:xfrm>
          <a:prstGeom prst="rect">
            <a:avLst/>
          </a:prstGeom>
          <a:noFill/>
        </p:spPr>
        <p:txBody>
          <a:bodyPr wrap="square" tIns="0" rtlCol="0">
            <a:spAutoFit/>
          </a:bodyPr>
          <a:lstStyle/>
          <a:p>
            <a:pPr marL="171450" indent="-171450">
              <a:buFont typeface="Arial" panose="020B0604020202020204" pitchFamily="34" charset="0"/>
              <a:buChar char="•"/>
            </a:pPr>
            <a:r>
              <a:rPr lang="en-US" sz="1200" dirty="0"/>
              <a:t>Study basic accounting and valuation concepts</a:t>
            </a:r>
          </a:p>
          <a:p>
            <a:pPr marL="171450" indent="-171450">
              <a:buFont typeface="Arial" panose="020B0604020202020204" pitchFamily="34" charset="0"/>
              <a:buChar char="•"/>
            </a:pPr>
            <a:r>
              <a:rPr lang="en-US" sz="1200" dirty="0"/>
              <a:t>Practice answering most common questions</a:t>
            </a:r>
          </a:p>
          <a:p>
            <a:pPr marL="171450" indent="-171450">
              <a:buFont typeface="Arial" panose="020B0604020202020204" pitchFamily="34" charset="0"/>
              <a:buChar char="•"/>
            </a:pPr>
            <a:r>
              <a:rPr lang="en-US" sz="1200" dirty="0"/>
              <a:t>Read some more advanced technical questions / answers</a:t>
            </a:r>
          </a:p>
        </p:txBody>
      </p:sp>
      <p:sp>
        <p:nvSpPr>
          <p:cNvPr id="39" name="TextBox 38"/>
          <p:cNvSpPr txBox="1"/>
          <p:nvPr/>
        </p:nvSpPr>
        <p:spPr>
          <a:xfrm>
            <a:off x="2446068" y="4942274"/>
            <a:ext cx="3945207" cy="600164"/>
          </a:xfrm>
          <a:prstGeom prst="rect">
            <a:avLst/>
          </a:prstGeom>
          <a:noFill/>
        </p:spPr>
        <p:txBody>
          <a:bodyPr wrap="square" tIns="0" rtlCol="0">
            <a:spAutoFit/>
          </a:bodyPr>
          <a:lstStyle/>
          <a:p>
            <a:pPr marL="171450" indent="-171450">
              <a:buFont typeface="Arial" panose="020B0604020202020204" pitchFamily="34" charset="0"/>
              <a:buChar char="•"/>
            </a:pPr>
            <a:r>
              <a:rPr lang="en-US" sz="1200" dirty="0"/>
              <a:t>Memorize 2-3 strengths / weaknesses and stories associated with them</a:t>
            </a:r>
          </a:p>
          <a:p>
            <a:pPr marL="171450" indent="-171450">
              <a:buFont typeface="Arial" panose="020B0604020202020204" pitchFamily="34" charset="0"/>
              <a:buChar char="•"/>
            </a:pPr>
            <a:r>
              <a:rPr lang="en-US" sz="1200" dirty="0"/>
              <a:t>Think through answers to other questions</a:t>
            </a:r>
          </a:p>
        </p:txBody>
      </p:sp>
      <p:sp>
        <p:nvSpPr>
          <p:cNvPr id="41" name="TextBox 40"/>
          <p:cNvSpPr txBox="1"/>
          <p:nvPr/>
        </p:nvSpPr>
        <p:spPr>
          <a:xfrm>
            <a:off x="2446068" y="5935914"/>
            <a:ext cx="3945207" cy="230832"/>
          </a:xfrm>
          <a:prstGeom prst="rect">
            <a:avLst/>
          </a:prstGeom>
          <a:noFill/>
        </p:spPr>
        <p:txBody>
          <a:bodyPr wrap="square" tIns="0" rtlCol="0">
            <a:spAutoFit/>
          </a:bodyPr>
          <a:lstStyle/>
          <a:p>
            <a:pPr marL="171450" indent="-171450">
              <a:buFont typeface="Arial" panose="020B0604020202020204" pitchFamily="34" charset="0"/>
              <a:buChar char="•"/>
            </a:pPr>
            <a:r>
              <a:rPr lang="en-US" sz="1200" dirty="0"/>
              <a:t>None necessary!</a:t>
            </a:r>
          </a:p>
        </p:txBody>
      </p:sp>
      <p:sp>
        <p:nvSpPr>
          <p:cNvPr id="40" name="TextBox 39">
            <a:extLst>
              <a:ext uri="{FF2B5EF4-FFF2-40B4-BE49-F238E27FC236}">
                <a16:creationId xmlns:a16="http://schemas.microsoft.com/office/drawing/2014/main" id="{A47D06F2-956E-4D1F-B805-E62532E63F32}"/>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42" name="Picture 41" descr="A picture containing text&#10;&#10;Description automatically generated">
            <a:extLst>
              <a:ext uri="{FF2B5EF4-FFF2-40B4-BE49-F238E27FC236}">
                <a16:creationId xmlns:a16="http://schemas.microsoft.com/office/drawing/2014/main" id="{91D8DC96-36AF-4829-A996-878FBF52A6D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7923"/>
            <a:ext cx="1255576" cy="315327"/>
          </a:xfrm>
          <a:prstGeom prst="rect">
            <a:avLst/>
          </a:prstGeom>
        </p:spPr>
      </p:pic>
    </p:spTree>
    <p:extLst>
      <p:ext uri="{BB962C8B-B14F-4D97-AF65-F5344CB8AC3E}">
        <p14:creationId xmlns:p14="http://schemas.microsoft.com/office/powerpoint/2010/main" val="2217595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6989263" cy="480131"/>
          </a:xfrm>
        </p:spPr>
        <p:txBody>
          <a:bodyPr>
            <a:noAutofit/>
          </a:bodyPr>
          <a:lstStyle/>
          <a:p>
            <a:r>
              <a:rPr lang="en-US" sz="2800" dirty="0"/>
              <a:t>Presentation Topics: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23</a:t>
            </a:fld>
            <a:endParaRPr lang="en-US" dirty="0">
              <a:solidFill>
                <a:schemeClr val="bg1"/>
              </a:solidFill>
            </a:endParaRPr>
          </a:p>
        </p:txBody>
      </p:sp>
      <p:sp>
        <p:nvSpPr>
          <p:cNvPr id="3" name="TextBox 2">
            <a:extLst>
              <a:ext uri="{FF2B5EF4-FFF2-40B4-BE49-F238E27FC236}">
                <a16:creationId xmlns:a16="http://schemas.microsoft.com/office/drawing/2014/main" id="{66340D4C-14FC-49DA-A76D-4D61CB6771A5}"/>
              </a:ext>
            </a:extLst>
          </p:cNvPr>
          <p:cNvSpPr txBox="1"/>
          <p:nvPr/>
        </p:nvSpPr>
        <p:spPr>
          <a:xfrm>
            <a:off x="638354" y="1689103"/>
            <a:ext cx="6954751" cy="1846659"/>
          </a:xfrm>
          <a:prstGeom prst="rect">
            <a:avLst/>
          </a:prstGeom>
          <a:noFill/>
        </p:spPr>
        <p:txBody>
          <a:bodyPr wrap="square" rtlCol="0">
            <a:spAutoFit/>
          </a:bodyPr>
          <a:lstStyle/>
          <a:p>
            <a:pPr marL="457189" indent="-457189">
              <a:spcAft>
                <a:spcPts val="1800"/>
              </a:spcAft>
              <a:buFont typeface="Arial" panose="020B0604020202020204" pitchFamily="34" charset="0"/>
              <a:buChar char="•"/>
            </a:pPr>
            <a:r>
              <a:rPr lang="en-US" sz="2800" dirty="0"/>
              <a:t>Overview of banking interviews</a:t>
            </a:r>
          </a:p>
          <a:p>
            <a:pPr marL="457189" indent="-457189">
              <a:spcAft>
                <a:spcPts val="1800"/>
              </a:spcAft>
              <a:buFont typeface="Arial" panose="020B0604020202020204" pitchFamily="34" charset="0"/>
              <a:buChar char="•"/>
            </a:pPr>
            <a:r>
              <a:rPr lang="en-US" sz="2800" dirty="0"/>
              <a:t>Format and strategies to ace the interview</a:t>
            </a:r>
          </a:p>
          <a:p>
            <a:pPr marL="457189" indent="-457189">
              <a:spcAft>
                <a:spcPts val="1800"/>
              </a:spcAft>
              <a:buFont typeface="Arial" panose="020B0604020202020204" pitchFamily="34" charset="0"/>
              <a:buChar char="•"/>
            </a:pPr>
            <a:r>
              <a:rPr lang="en-US" sz="2800" dirty="0"/>
              <a:t>Other resources</a:t>
            </a:r>
          </a:p>
        </p:txBody>
      </p:sp>
      <p:sp>
        <p:nvSpPr>
          <p:cNvPr id="7" name="Rectangle 6">
            <a:extLst>
              <a:ext uri="{FF2B5EF4-FFF2-40B4-BE49-F238E27FC236}">
                <a16:creationId xmlns:a16="http://schemas.microsoft.com/office/drawing/2014/main" id="{45C5DC4C-29FD-4C56-89A7-365234ABD916}"/>
              </a:ext>
            </a:extLst>
          </p:cNvPr>
          <p:cNvSpPr/>
          <p:nvPr/>
        </p:nvSpPr>
        <p:spPr>
          <a:xfrm>
            <a:off x="215659" y="1511300"/>
            <a:ext cx="8521942" cy="311386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95B602B-510F-45C5-BD95-0C17E41AEC1C}"/>
              </a:ext>
            </a:extLst>
          </p:cNvPr>
          <p:cNvSpPr/>
          <p:nvPr/>
        </p:nvSpPr>
        <p:spPr>
          <a:xfrm>
            <a:off x="512024" y="3014441"/>
            <a:ext cx="6901788" cy="543550"/>
          </a:xfrm>
          <a:prstGeom prst="rect">
            <a:avLst/>
          </a:prstGeom>
          <a:noFill/>
          <a:ln w="285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6BD32D4-920F-4D22-9471-6EB78979AFAE}"/>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9" name="Picture 8" descr="A picture containing text&#10;&#10;Description automatically generated">
            <a:extLst>
              <a:ext uri="{FF2B5EF4-FFF2-40B4-BE49-F238E27FC236}">
                <a16:creationId xmlns:a16="http://schemas.microsoft.com/office/drawing/2014/main" id="{3B6A1434-BBC2-4C3C-B8B1-D20818215DA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0549"/>
            <a:ext cx="1255576" cy="315327"/>
          </a:xfrm>
          <a:prstGeom prst="rect">
            <a:avLst/>
          </a:prstGeom>
        </p:spPr>
      </p:pic>
    </p:spTree>
    <p:extLst>
      <p:ext uri="{BB962C8B-B14F-4D97-AF65-F5344CB8AC3E}">
        <p14:creationId xmlns:p14="http://schemas.microsoft.com/office/powerpoint/2010/main" val="3773337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70841"/>
            <a:ext cx="8521942" cy="480131"/>
          </a:xfrm>
        </p:spPr>
        <p:txBody>
          <a:bodyPr wrap="square" anchor="t" anchorCtr="0">
            <a:noAutofit/>
          </a:bodyPr>
          <a:lstStyle/>
          <a:p>
            <a:r>
              <a:rPr lang="en-US" sz="2800" dirty="0"/>
              <a:t>Many other resources have advice about optimal networking tactics and strategies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24</a:t>
            </a:fld>
            <a:endParaRPr lang="en-US" dirty="0">
              <a:solidFill>
                <a:schemeClr val="bg1"/>
              </a:solidFill>
            </a:endParaRPr>
          </a:p>
        </p:txBody>
      </p:sp>
      <p:sp>
        <p:nvSpPr>
          <p:cNvPr id="7" name="Rectangle 6">
            <a:extLst>
              <a:ext uri="{FF2B5EF4-FFF2-40B4-BE49-F238E27FC236}">
                <a16:creationId xmlns:a16="http://schemas.microsoft.com/office/drawing/2014/main" id="{6FB59868-4BD0-45B1-A2DD-50A567001270}"/>
              </a:ext>
            </a:extLst>
          </p:cNvPr>
          <p:cNvSpPr/>
          <p:nvPr/>
        </p:nvSpPr>
        <p:spPr>
          <a:xfrm>
            <a:off x="1379693" y="1719726"/>
            <a:ext cx="1814932" cy="112338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Mergers and Inquisitions</a:t>
            </a:r>
          </a:p>
        </p:txBody>
      </p:sp>
      <p:sp>
        <p:nvSpPr>
          <p:cNvPr id="8" name="TextBox 7"/>
          <p:cNvSpPr txBox="1"/>
          <p:nvPr/>
        </p:nvSpPr>
        <p:spPr>
          <a:xfrm>
            <a:off x="3508411" y="1719726"/>
            <a:ext cx="4255896" cy="1123384"/>
          </a:xfrm>
          <a:prstGeom prst="rect">
            <a:avLst/>
          </a:prstGeom>
          <a:noFill/>
        </p:spPr>
        <p:txBody>
          <a:bodyPr wrap="square" tIns="0" rtlCol="0">
            <a:spAutoFit/>
          </a:bodyPr>
          <a:lstStyle/>
          <a:p>
            <a:pPr marL="119063" indent="-119063">
              <a:spcAft>
                <a:spcPts val="600"/>
              </a:spcAft>
              <a:buFont typeface="Arial" panose="020B0604020202020204" pitchFamily="34" charset="0"/>
              <a:buChar char="•"/>
            </a:pPr>
            <a:r>
              <a:rPr lang="en-US" sz="1200" dirty="0"/>
              <a:t>Blog with recruiting advice for breaking into investment banking</a:t>
            </a:r>
          </a:p>
          <a:p>
            <a:pPr marL="119063" indent="-119063">
              <a:spcAft>
                <a:spcPts val="600"/>
              </a:spcAft>
              <a:buFont typeface="Arial" panose="020B0604020202020204" pitchFamily="34" charset="0"/>
              <a:buChar char="•"/>
            </a:pPr>
            <a:r>
              <a:rPr lang="en-US" sz="1200" dirty="0"/>
              <a:t>Several articles on networking (how to approach information sessions, what to ask during informational interviews, etc.)</a:t>
            </a:r>
          </a:p>
          <a:p>
            <a:pPr marL="119063" indent="-119063">
              <a:spcAft>
                <a:spcPts val="600"/>
              </a:spcAft>
              <a:buFont typeface="Arial" panose="020B0604020202020204" pitchFamily="34" charset="0"/>
              <a:buChar char="•"/>
            </a:pPr>
            <a:r>
              <a:rPr lang="en-US" sz="1200" dirty="0"/>
              <a:t>Additional resources for interview prep and non-IBD recruiting as well</a:t>
            </a:r>
          </a:p>
        </p:txBody>
      </p:sp>
      <p:sp>
        <p:nvSpPr>
          <p:cNvPr id="9" name="Rectangle 8">
            <a:extLst>
              <a:ext uri="{FF2B5EF4-FFF2-40B4-BE49-F238E27FC236}">
                <a16:creationId xmlns:a16="http://schemas.microsoft.com/office/drawing/2014/main" id="{6FB59868-4BD0-45B1-A2DD-50A567001270}"/>
              </a:ext>
            </a:extLst>
          </p:cNvPr>
          <p:cNvSpPr/>
          <p:nvPr/>
        </p:nvSpPr>
        <p:spPr>
          <a:xfrm>
            <a:off x="1379693" y="3022629"/>
            <a:ext cx="1814932" cy="86177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Wall Street Oasis</a:t>
            </a:r>
          </a:p>
        </p:txBody>
      </p:sp>
      <p:sp>
        <p:nvSpPr>
          <p:cNvPr id="10" name="TextBox 9"/>
          <p:cNvSpPr txBox="1"/>
          <p:nvPr/>
        </p:nvSpPr>
        <p:spPr>
          <a:xfrm>
            <a:off x="3508411" y="3022629"/>
            <a:ext cx="4255896" cy="861774"/>
          </a:xfrm>
          <a:prstGeom prst="rect">
            <a:avLst/>
          </a:prstGeom>
          <a:noFill/>
        </p:spPr>
        <p:txBody>
          <a:bodyPr wrap="square" tIns="0" rtlCol="0">
            <a:spAutoFit/>
          </a:bodyPr>
          <a:lstStyle/>
          <a:p>
            <a:pPr marL="119063" indent="-119063">
              <a:spcAft>
                <a:spcPts val="600"/>
              </a:spcAft>
              <a:buFont typeface="Arial" panose="020B0604020202020204" pitchFamily="34" charset="0"/>
              <a:buChar char="•"/>
            </a:pPr>
            <a:r>
              <a:rPr lang="en-US" sz="1200" dirty="0"/>
              <a:t>Forum with dedicated rooms for banking, sales and trading, etc.</a:t>
            </a:r>
          </a:p>
          <a:p>
            <a:pPr marL="119063" indent="-119063">
              <a:spcAft>
                <a:spcPts val="600"/>
              </a:spcAft>
              <a:buFont typeface="Arial" panose="020B0604020202020204" pitchFamily="34" charset="0"/>
              <a:buChar char="•"/>
            </a:pPr>
            <a:r>
              <a:rPr lang="en-US" sz="1200" dirty="0"/>
              <a:t>Significant amount of quality content and advice – but have to weed through equally significant amount of bad content and advice; be careful!</a:t>
            </a:r>
          </a:p>
        </p:txBody>
      </p:sp>
      <p:sp>
        <p:nvSpPr>
          <p:cNvPr id="11" name="Rectangle 10">
            <a:extLst>
              <a:ext uri="{FF2B5EF4-FFF2-40B4-BE49-F238E27FC236}">
                <a16:creationId xmlns:a16="http://schemas.microsoft.com/office/drawing/2014/main" id="{6FB59868-4BD0-45B1-A2DD-50A567001270}"/>
              </a:ext>
            </a:extLst>
          </p:cNvPr>
          <p:cNvSpPr/>
          <p:nvPr/>
        </p:nvSpPr>
        <p:spPr>
          <a:xfrm>
            <a:off x="1379693" y="4063922"/>
            <a:ext cx="1814932" cy="86177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Career Services</a:t>
            </a:r>
          </a:p>
        </p:txBody>
      </p:sp>
      <p:sp>
        <p:nvSpPr>
          <p:cNvPr id="12" name="TextBox 11"/>
          <p:cNvSpPr txBox="1"/>
          <p:nvPr/>
        </p:nvSpPr>
        <p:spPr>
          <a:xfrm>
            <a:off x="3508411" y="4063922"/>
            <a:ext cx="4255896" cy="861774"/>
          </a:xfrm>
          <a:prstGeom prst="rect">
            <a:avLst/>
          </a:prstGeom>
          <a:noFill/>
        </p:spPr>
        <p:txBody>
          <a:bodyPr wrap="square" tIns="0" rtlCol="0">
            <a:spAutoFit/>
          </a:bodyPr>
          <a:lstStyle/>
          <a:p>
            <a:pPr marL="119063" indent="-119063">
              <a:spcAft>
                <a:spcPts val="600"/>
              </a:spcAft>
              <a:buFont typeface="Arial" panose="020B0604020202020204" pitchFamily="34" charset="0"/>
              <a:buChar char="•"/>
            </a:pPr>
            <a:r>
              <a:rPr lang="en-US" sz="1200" dirty="0"/>
              <a:t>Career advising appointments can be used to discuss networking approach and strategy</a:t>
            </a:r>
          </a:p>
          <a:p>
            <a:pPr marL="119063" indent="-119063">
              <a:spcAft>
                <a:spcPts val="600"/>
              </a:spcAft>
              <a:buFont typeface="Arial" panose="020B0604020202020204" pitchFamily="34" charset="0"/>
              <a:buChar char="•"/>
            </a:pPr>
            <a:r>
              <a:rPr lang="en-US" sz="1200" dirty="0"/>
              <a:t>Mock interviews with career services staff for in-person feedback</a:t>
            </a:r>
          </a:p>
        </p:txBody>
      </p:sp>
      <p:sp>
        <p:nvSpPr>
          <p:cNvPr id="13" name="Rectangle 12">
            <a:extLst>
              <a:ext uri="{FF2B5EF4-FFF2-40B4-BE49-F238E27FC236}">
                <a16:creationId xmlns:a16="http://schemas.microsoft.com/office/drawing/2014/main" id="{6FB59868-4BD0-45B1-A2DD-50A567001270}"/>
              </a:ext>
            </a:extLst>
          </p:cNvPr>
          <p:cNvSpPr/>
          <p:nvPr/>
        </p:nvSpPr>
        <p:spPr>
          <a:xfrm>
            <a:off x="1379693" y="5105216"/>
            <a:ext cx="1814932" cy="86177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Many more!</a:t>
            </a:r>
          </a:p>
        </p:txBody>
      </p:sp>
      <p:sp>
        <p:nvSpPr>
          <p:cNvPr id="14" name="TextBox 13"/>
          <p:cNvSpPr txBox="1"/>
          <p:nvPr/>
        </p:nvSpPr>
        <p:spPr>
          <a:xfrm>
            <a:off x="3508411" y="5105216"/>
            <a:ext cx="4255896" cy="861774"/>
          </a:xfrm>
          <a:prstGeom prst="rect">
            <a:avLst/>
          </a:prstGeom>
          <a:noFill/>
        </p:spPr>
        <p:txBody>
          <a:bodyPr wrap="square" tIns="0" rtlCol="0">
            <a:spAutoFit/>
          </a:bodyPr>
          <a:lstStyle/>
          <a:p>
            <a:pPr marL="119063" indent="-119063">
              <a:spcAft>
                <a:spcPts val="600"/>
              </a:spcAft>
              <a:buFont typeface="Arial" panose="020B0604020202020204" pitchFamily="34" charset="0"/>
              <a:buChar char="•"/>
            </a:pPr>
            <a:r>
              <a:rPr lang="en-US" sz="1200" dirty="0"/>
              <a:t>Countless articles, books and websites dedicated to advice on networking and interviewing</a:t>
            </a:r>
          </a:p>
          <a:p>
            <a:pPr marL="119063" indent="-119063">
              <a:spcAft>
                <a:spcPts val="600"/>
              </a:spcAft>
              <a:buFont typeface="Arial" panose="020B0604020202020204" pitchFamily="34" charset="0"/>
              <a:buChar char="•"/>
            </a:pPr>
            <a:r>
              <a:rPr lang="en-US" sz="1200" dirty="0"/>
              <a:t>Networking can be used in more contexts than just undergraduate recruiting – many of these resources can help!</a:t>
            </a:r>
          </a:p>
        </p:txBody>
      </p:sp>
      <p:sp>
        <p:nvSpPr>
          <p:cNvPr id="15" name="TextBox 14">
            <a:extLst>
              <a:ext uri="{FF2B5EF4-FFF2-40B4-BE49-F238E27FC236}">
                <a16:creationId xmlns:a16="http://schemas.microsoft.com/office/drawing/2014/main" id="{412CEF50-5EC3-4DDD-82CF-E82941D6C0C7}"/>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16" name="Picture 15" descr="A picture containing text&#10;&#10;Description automatically generated">
            <a:extLst>
              <a:ext uri="{FF2B5EF4-FFF2-40B4-BE49-F238E27FC236}">
                <a16:creationId xmlns:a16="http://schemas.microsoft.com/office/drawing/2014/main" id="{A6C00F2B-A10F-4BED-89CD-24F0E2D0DEA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35297"/>
            <a:ext cx="1255576" cy="315327"/>
          </a:xfrm>
          <a:prstGeom prst="rect">
            <a:avLst/>
          </a:prstGeom>
        </p:spPr>
      </p:pic>
    </p:spTree>
    <p:extLst>
      <p:ext uri="{BB962C8B-B14F-4D97-AF65-F5344CB8AC3E}">
        <p14:creationId xmlns:p14="http://schemas.microsoft.com/office/powerpoint/2010/main" val="695917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579304"/>
            <a:ext cx="8521942" cy="480131"/>
          </a:xfrm>
        </p:spPr>
        <p:txBody>
          <a:bodyPr anchor="t" anchorCtr="0">
            <a:noAutofit/>
          </a:bodyPr>
          <a:lstStyle/>
          <a:p>
            <a:r>
              <a:rPr lang="en-US" sz="2800" dirty="0"/>
              <a:t>Case Study: Sometimes you have to be persistent to make connections at target companies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25</a:t>
            </a:fld>
            <a:endParaRPr lang="en-US" dirty="0">
              <a:solidFill>
                <a:schemeClr val="bg1"/>
              </a:solidFill>
            </a:endParaRPr>
          </a:p>
        </p:txBody>
      </p:sp>
      <p:sp>
        <p:nvSpPr>
          <p:cNvPr id="2" name="Pentagon 1"/>
          <p:cNvSpPr/>
          <p:nvPr/>
        </p:nvSpPr>
        <p:spPr>
          <a:xfrm>
            <a:off x="390769" y="1703754"/>
            <a:ext cx="1421958" cy="61741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t>Identify </a:t>
            </a:r>
            <a:br>
              <a:rPr lang="en-US" sz="1400" dirty="0"/>
            </a:br>
            <a:r>
              <a:rPr lang="en-US" sz="1400" dirty="0"/>
              <a:t>company</a:t>
            </a:r>
          </a:p>
        </p:txBody>
      </p:sp>
      <p:sp>
        <p:nvSpPr>
          <p:cNvPr id="31" name="Chevron 30"/>
          <p:cNvSpPr/>
          <p:nvPr/>
        </p:nvSpPr>
        <p:spPr>
          <a:xfrm>
            <a:off x="1681517" y="1703754"/>
            <a:ext cx="1516185" cy="61741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t>Alumni database</a:t>
            </a:r>
          </a:p>
        </p:txBody>
      </p:sp>
      <p:sp>
        <p:nvSpPr>
          <p:cNvPr id="32" name="Chevron 31"/>
          <p:cNvSpPr/>
          <p:nvPr/>
        </p:nvSpPr>
        <p:spPr>
          <a:xfrm>
            <a:off x="3066492" y="1703754"/>
            <a:ext cx="1516185" cy="61741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t>LinkedIn</a:t>
            </a:r>
          </a:p>
        </p:txBody>
      </p:sp>
      <p:sp>
        <p:nvSpPr>
          <p:cNvPr id="33" name="Chevron 32"/>
          <p:cNvSpPr/>
          <p:nvPr/>
        </p:nvSpPr>
        <p:spPr>
          <a:xfrm>
            <a:off x="4451467" y="1703754"/>
            <a:ext cx="1516185" cy="61741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t>Company website</a:t>
            </a:r>
          </a:p>
        </p:txBody>
      </p:sp>
      <p:sp>
        <p:nvSpPr>
          <p:cNvPr id="34" name="Chevron 33"/>
          <p:cNvSpPr/>
          <p:nvPr/>
        </p:nvSpPr>
        <p:spPr>
          <a:xfrm>
            <a:off x="5836442" y="1703754"/>
            <a:ext cx="1516185" cy="61741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t>Initial </a:t>
            </a:r>
            <a:r>
              <a:rPr lang="en-US" sz="1400" dirty="0" err="1"/>
              <a:t>conver-sation</a:t>
            </a:r>
            <a:endParaRPr lang="en-US" sz="1400" dirty="0"/>
          </a:p>
        </p:txBody>
      </p:sp>
      <p:sp>
        <p:nvSpPr>
          <p:cNvPr id="35" name="Chevron 34"/>
          <p:cNvSpPr/>
          <p:nvPr/>
        </p:nvSpPr>
        <p:spPr>
          <a:xfrm>
            <a:off x="7221416" y="1703754"/>
            <a:ext cx="1516185" cy="61741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t>Recruiter</a:t>
            </a:r>
          </a:p>
        </p:txBody>
      </p:sp>
      <p:sp>
        <p:nvSpPr>
          <p:cNvPr id="36" name="TextBox 35"/>
          <p:cNvSpPr txBox="1"/>
          <p:nvPr/>
        </p:nvSpPr>
        <p:spPr>
          <a:xfrm>
            <a:off x="390769" y="2384838"/>
            <a:ext cx="1227016" cy="2123658"/>
          </a:xfrm>
          <a:prstGeom prst="rect">
            <a:avLst/>
          </a:prstGeom>
          <a:noFill/>
        </p:spPr>
        <p:txBody>
          <a:bodyPr wrap="square" lIns="0" rIns="0" rtlCol="0">
            <a:spAutoFit/>
          </a:bodyPr>
          <a:lstStyle/>
          <a:p>
            <a:pPr marL="119063" indent="-119063">
              <a:buFont typeface="Arial" panose="020B0604020202020204" pitchFamily="34" charset="0"/>
              <a:buChar char="•"/>
            </a:pPr>
            <a:r>
              <a:rPr lang="en-US" sz="1200" dirty="0"/>
              <a:t>Targeted healthcare companies based in Boston, preferably large / public</a:t>
            </a:r>
          </a:p>
          <a:p>
            <a:pPr marL="119063" indent="-119063">
              <a:buFont typeface="Arial" panose="020B0604020202020204" pitchFamily="34" charset="0"/>
              <a:buChar char="•"/>
            </a:pPr>
            <a:r>
              <a:rPr lang="en-US" sz="1200" dirty="0"/>
              <a:t>Knew of </a:t>
            </a:r>
            <a:r>
              <a:rPr lang="en-US" sz="1200" dirty="0" err="1"/>
              <a:t>Thermo</a:t>
            </a:r>
            <a:r>
              <a:rPr lang="en-US" sz="1200" dirty="0"/>
              <a:t> Fisher (“TMO”) from previous roles, included on list</a:t>
            </a:r>
          </a:p>
        </p:txBody>
      </p:sp>
      <p:sp>
        <p:nvSpPr>
          <p:cNvPr id="37" name="TextBox 36"/>
          <p:cNvSpPr txBox="1"/>
          <p:nvPr/>
        </p:nvSpPr>
        <p:spPr>
          <a:xfrm>
            <a:off x="1681517" y="2384838"/>
            <a:ext cx="1227016" cy="1938992"/>
          </a:xfrm>
          <a:prstGeom prst="rect">
            <a:avLst/>
          </a:prstGeom>
          <a:noFill/>
        </p:spPr>
        <p:txBody>
          <a:bodyPr wrap="square" lIns="0" rIns="0" rtlCol="0">
            <a:spAutoFit/>
          </a:bodyPr>
          <a:lstStyle/>
          <a:p>
            <a:pPr marL="119063" indent="-119063">
              <a:buFont typeface="Arial" panose="020B0604020202020204" pitchFamily="34" charset="0"/>
              <a:buChar char="•"/>
            </a:pPr>
            <a:r>
              <a:rPr lang="en-US" sz="1200" dirty="0"/>
              <a:t>Searched </a:t>
            </a:r>
            <a:r>
              <a:rPr lang="en-US" sz="1200" dirty="0" err="1"/>
              <a:t>myPenn</a:t>
            </a:r>
            <a:r>
              <a:rPr lang="en-US" sz="1200" dirty="0"/>
              <a:t> for Wharton or Penn graduates in business roles at TMO</a:t>
            </a:r>
          </a:p>
          <a:p>
            <a:pPr marL="119063" indent="-119063">
              <a:buFont typeface="Arial" panose="020B0604020202020204" pitchFamily="34" charset="0"/>
              <a:buChar char="•"/>
            </a:pPr>
            <a:r>
              <a:rPr lang="en-US" sz="1200" dirty="0"/>
              <a:t>Only found engineers or other technical positions – chose not to reach out</a:t>
            </a:r>
          </a:p>
        </p:txBody>
      </p:sp>
      <p:sp>
        <p:nvSpPr>
          <p:cNvPr id="38" name="TextBox 37"/>
          <p:cNvSpPr txBox="1"/>
          <p:nvPr/>
        </p:nvSpPr>
        <p:spPr>
          <a:xfrm>
            <a:off x="3066492" y="2384838"/>
            <a:ext cx="1227016" cy="1938992"/>
          </a:xfrm>
          <a:prstGeom prst="rect">
            <a:avLst/>
          </a:prstGeom>
          <a:noFill/>
        </p:spPr>
        <p:txBody>
          <a:bodyPr wrap="square" lIns="0" rIns="0" rtlCol="0">
            <a:spAutoFit/>
          </a:bodyPr>
          <a:lstStyle/>
          <a:p>
            <a:pPr marL="119063" indent="-119063">
              <a:buFont typeface="Arial" panose="020B0604020202020204" pitchFamily="34" charset="0"/>
              <a:buChar char="•"/>
            </a:pPr>
            <a:r>
              <a:rPr lang="en-US" sz="1200" dirty="0"/>
              <a:t>Searched LinkedIn for Wharton or Penn  graduates in business roles at TMO</a:t>
            </a:r>
          </a:p>
          <a:p>
            <a:pPr marL="119063" indent="-119063">
              <a:buFont typeface="Arial" panose="020B0604020202020204" pitchFamily="34" charset="0"/>
              <a:buChar char="•"/>
            </a:pPr>
            <a:r>
              <a:rPr lang="en-US" sz="1200" dirty="0"/>
              <a:t>Found a few, but did not get a response after multiple emails</a:t>
            </a:r>
          </a:p>
        </p:txBody>
      </p:sp>
      <p:sp>
        <p:nvSpPr>
          <p:cNvPr id="39" name="TextBox 38"/>
          <p:cNvSpPr txBox="1"/>
          <p:nvPr/>
        </p:nvSpPr>
        <p:spPr>
          <a:xfrm>
            <a:off x="4479492" y="2384838"/>
            <a:ext cx="1227016" cy="2492990"/>
          </a:xfrm>
          <a:prstGeom prst="rect">
            <a:avLst/>
          </a:prstGeom>
          <a:noFill/>
        </p:spPr>
        <p:txBody>
          <a:bodyPr wrap="square" lIns="0" rIns="0" rtlCol="0">
            <a:spAutoFit/>
          </a:bodyPr>
          <a:lstStyle/>
          <a:p>
            <a:pPr marL="119063" indent="-119063">
              <a:buFont typeface="Arial" panose="020B0604020202020204" pitchFamily="34" charset="0"/>
              <a:buChar char="•"/>
            </a:pPr>
            <a:r>
              <a:rPr lang="en-US" sz="1200" dirty="0"/>
              <a:t>Found page on TMO website detailing MBA program with stories of successful “alumni” of the program</a:t>
            </a:r>
          </a:p>
          <a:p>
            <a:pPr marL="119063" indent="-119063">
              <a:buFont typeface="Arial" panose="020B0604020202020204" pitchFamily="34" charset="0"/>
              <a:buChar char="•"/>
            </a:pPr>
            <a:r>
              <a:rPr lang="en-US" sz="1200" dirty="0"/>
              <a:t>Reached out to alumni to schedule informational interview</a:t>
            </a:r>
          </a:p>
        </p:txBody>
      </p:sp>
      <p:sp>
        <p:nvSpPr>
          <p:cNvPr id="40" name="TextBox 39"/>
          <p:cNvSpPr txBox="1"/>
          <p:nvPr/>
        </p:nvSpPr>
        <p:spPr>
          <a:xfrm>
            <a:off x="5893769" y="2384838"/>
            <a:ext cx="1227016" cy="2308324"/>
          </a:xfrm>
          <a:prstGeom prst="rect">
            <a:avLst/>
          </a:prstGeom>
          <a:noFill/>
        </p:spPr>
        <p:txBody>
          <a:bodyPr wrap="square" lIns="0" rIns="0" rtlCol="0">
            <a:spAutoFit/>
          </a:bodyPr>
          <a:lstStyle/>
          <a:p>
            <a:pPr marL="119063" indent="-119063">
              <a:buFont typeface="Arial" panose="020B0604020202020204" pitchFamily="34" charset="0"/>
              <a:buChar char="•"/>
            </a:pPr>
            <a:r>
              <a:rPr lang="en-US" sz="1200" dirty="0"/>
              <a:t>Spoke with alumni of MBA rotational program to decide if company and role was a fit for me</a:t>
            </a:r>
          </a:p>
          <a:p>
            <a:pPr marL="119063" indent="-119063">
              <a:buFont typeface="Arial" panose="020B0604020202020204" pitchFamily="34" charset="0"/>
              <a:buChar char="•"/>
            </a:pPr>
            <a:r>
              <a:rPr lang="en-US" sz="1200" dirty="0"/>
              <a:t>Asked for connection to HR recruiter for program</a:t>
            </a:r>
          </a:p>
        </p:txBody>
      </p:sp>
      <p:sp>
        <p:nvSpPr>
          <p:cNvPr id="41" name="TextBox 40"/>
          <p:cNvSpPr txBox="1"/>
          <p:nvPr/>
        </p:nvSpPr>
        <p:spPr>
          <a:xfrm>
            <a:off x="7308046" y="2384838"/>
            <a:ext cx="1227016" cy="2123658"/>
          </a:xfrm>
          <a:prstGeom prst="rect">
            <a:avLst/>
          </a:prstGeom>
          <a:noFill/>
        </p:spPr>
        <p:txBody>
          <a:bodyPr wrap="square" lIns="0" rIns="0" rtlCol="0">
            <a:spAutoFit/>
          </a:bodyPr>
          <a:lstStyle/>
          <a:p>
            <a:pPr marL="119063" indent="-119063">
              <a:buFont typeface="Arial" panose="020B0604020202020204" pitchFamily="34" charset="0"/>
              <a:buChar char="•"/>
            </a:pPr>
            <a:r>
              <a:rPr lang="en-US" sz="1200" dirty="0"/>
              <a:t>Spoke with HR recruiter to ask more logistical questions about program (geographies, rotation lengths, etc.)</a:t>
            </a:r>
          </a:p>
          <a:p>
            <a:pPr marL="119063" indent="-119063">
              <a:buFont typeface="Arial" panose="020B0604020202020204" pitchFamily="34" charset="0"/>
              <a:buChar char="•"/>
            </a:pPr>
            <a:r>
              <a:rPr lang="en-US" sz="1200" dirty="0"/>
              <a:t>Left door open to ask for interview down the road</a:t>
            </a:r>
          </a:p>
        </p:txBody>
      </p:sp>
      <p:sp>
        <p:nvSpPr>
          <p:cNvPr id="16" name="Rectangle 15">
            <a:extLst>
              <a:ext uri="{FF2B5EF4-FFF2-40B4-BE49-F238E27FC236}">
                <a16:creationId xmlns:a16="http://schemas.microsoft.com/office/drawing/2014/main" id="{6FB59868-4BD0-45B1-A2DD-50A567001270}"/>
              </a:ext>
            </a:extLst>
          </p:cNvPr>
          <p:cNvSpPr/>
          <p:nvPr/>
        </p:nvSpPr>
        <p:spPr>
          <a:xfrm>
            <a:off x="301384" y="41752"/>
            <a:ext cx="791128" cy="28685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Find contacts</a:t>
            </a:r>
          </a:p>
        </p:txBody>
      </p:sp>
      <p:sp>
        <p:nvSpPr>
          <p:cNvPr id="17" name="Rectangle 16">
            <a:extLst>
              <a:ext uri="{FF2B5EF4-FFF2-40B4-BE49-F238E27FC236}">
                <a16:creationId xmlns:a16="http://schemas.microsoft.com/office/drawing/2014/main" id="{6FB59868-4BD0-45B1-A2DD-50A567001270}"/>
              </a:ext>
            </a:extLst>
          </p:cNvPr>
          <p:cNvSpPr/>
          <p:nvPr/>
        </p:nvSpPr>
        <p:spPr>
          <a:xfrm>
            <a:off x="1208850"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Ask for meeting</a:t>
            </a:r>
          </a:p>
        </p:txBody>
      </p:sp>
      <p:sp>
        <p:nvSpPr>
          <p:cNvPr id="18" name="Rectangle 17">
            <a:extLst>
              <a:ext uri="{FF2B5EF4-FFF2-40B4-BE49-F238E27FC236}">
                <a16:creationId xmlns:a16="http://schemas.microsoft.com/office/drawing/2014/main" id="{6FB59868-4BD0-45B1-A2DD-50A567001270}"/>
              </a:ext>
            </a:extLst>
          </p:cNvPr>
          <p:cNvSpPr/>
          <p:nvPr/>
        </p:nvSpPr>
        <p:spPr>
          <a:xfrm>
            <a:off x="2116316"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Have meeting</a:t>
            </a:r>
          </a:p>
        </p:txBody>
      </p:sp>
      <p:sp>
        <p:nvSpPr>
          <p:cNvPr id="19" name="Rectangle 18">
            <a:extLst>
              <a:ext uri="{FF2B5EF4-FFF2-40B4-BE49-F238E27FC236}">
                <a16:creationId xmlns:a16="http://schemas.microsoft.com/office/drawing/2014/main" id="{6FB59868-4BD0-45B1-A2DD-50A567001270}"/>
              </a:ext>
            </a:extLst>
          </p:cNvPr>
          <p:cNvSpPr/>
          <p:nvPr/>
        </p:nvSpPr>
        <p:spPr>
          <a:xfrm>
            <a:off x="3023782"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Follow up</a:t>
            </a:r>
          </a:p>
        </p:txBody>
      </p:sp>
      <p:sp>
        <p:nvSpPr>
          <p:cNvPr id="20" name="Rectangle 19">
            <a:extLst>
              <a:ext uri="{FF2B5EF4-FFF2-40B4-BE49-F238E27FC236}">
                <a16:creationId xmlns:a16="http://schemas.microsoft.com/office/drawing/2014/main" id="{6FB59868-4BD0-45B1-A2DD-50A567001270}"/>
              </a:ext>
            </a:extLst>
          </p:cNvPr>
          <p:cNvSpPr/>
          <p:nvPr/>
        </p:nvSpPr>
        <p:spPr>
          <a:xfrm>
            <a:off x="3931247"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 tactics</a:t>
            </a:r>
          </a:p>
        </p:txBody>
      </p:sp>
      <p:sp>
        <p:nvSpPr>
          <p:cNvPr id="21" name="TextBox 20"/>
          <p:cNvSpPr txBox="1"/>
          <p:nvPr/>
        </p:nvSpPr>
        <p:spPr>
          <a:xfrm>
            <a:off x="662564" y="4877828"/>
            <a:ext cx="683426" cy="461665"/>
          </a:xfrm>
          <a:prstGeom prst="rect">
            <a:avLst/>
          </a:prstGeom>
          <a:noFill/>
        </p:spPr>
        <p:txBody>
          <a:bodyPr wrap="square" rtlCol="0">
            <a:spAutoFit/>
          </a:bodyPr>
          <a:lstStyle/>
          <a:p>
            <a:pPr algn="ctr"/>
            <a:r>
              <a:rPr lang="en-US" sz="2400" dirty="0">
                <a:solidFill>
                  <a:srgbClr val="00B050"/>
                </a:solidFill>
                <a:sym typeface="Wingdings" panose="05000000000000000000" pitchFamily="2" charset="2"/>
              </a:rPr>
              <a:t></a:t>
            </a:r>
            <a:endParaRPr lang="en-US" sz="2400" dirty="0">
              <a:solidFill>
                <a:srgbClr val="00B050"/>
              </a:solidFill>
            </a:endParaRPr>
          </a:p>
        </p:txBody>
      </p:sp>
      <p:sp>
        <p:nvSpPr>
          <p:cNvPr id="22" name="TextBox 21"/>
          <p:cNvSpPr txBox="1"/>
          <p:nvPr/>
        </p:nvSpPr>
        <p:spPr>
          <a:xfrm>
            <a:off x="1953312" y="4877828"/>
            <a:ext cx="683426" cy="461665"/>
          </a:xfrm>
          <a:prstGeom prst="rect">
            <a:avLst/>
          </a:prstGeom>
          <a:noFill/>
        </p:spPr>
        <p:txBody>
          <a:bodyPr wrap="square" rtlCol="0">
            <a:spAutoFit/>
          </a:bodyPr>
          <a:lstStyle/>
          <a:p>
            <a:pPr algn="ctr"/>
            <a:r>
              <a:rPr lang="en-US" sz="2400" dirty="0">
                <a:solidFill>
                  <a:srgbClr val="FF0000"/>
                </a:solidFill>
                <a:sym typeface="Wingdings" panose="05000000000000000000" pitchFamily="2" charset="2"/>
              </a:rPr>
              <a:t></a:t>
            </a:r>
            <a:endParaRPr lang="en-US" sz="2400" dirty="0">
              <a:solidFill>
                <a:srgbClr val="FF0000"/>
              </a:solidFill>
            </a:endParaRPr>
          </a:p>
        </p:txBody>
      </p:sp>
      <p:sp>
        <p:nvSpPr>
          <p:cNvPr id="23" name="TextBox 22"/>
          <p:cNvSpPr txBox="1"/>
          <p:nvPr/>
        </p:nvSpPr>
        <p:spPr>
          <a:xfrm>
            <a:off x="3338287" y="4877828"/>
            <a:ext cx="683426" cy="461665"/>
          </a:xfrm>
          <a:prstGeom prst="rect">
            <a:avLst/>
          </a:prstGeom>
          <a:noFill/>
        </p:spPr>
        <p:txBody>
          <a:bodyPr wrap="square" rtlCol="0">
            <a:spAutoFit/>
          </a:bodyPr>
          <a:lstStyle/>
          <a:p>
            <a:pPr algn="ctr"/>
            <a:r>
              <a:rPr lang="en-US" sz="2400" dirty="0">
                <a:solidFill>
                  <a:srgbClr val="FF0000"/>
                </a:solidFill>
                <a:sym typeface="Wingdings" panose="05000000000000000000" pitchFamily="2" charset="2"/>
              </a:rPr>
              <a:t></a:t>
            </a:r>
            <a:endParaRPr lang="en-US" sz="2400" dirty="0">
              <a:solidFill>
                <a:srgbClr val="FF0000"/>
              </a:solidFill>
            </a:endParaRPr>
          </a:p>
        </p:txBody>
      </p:sp>
      <p:sp>
        <p:nvSpPr>
          <p:cNvPr id="25" name="TextBox 24"/>
          <p:cNvSpPr txBox="1"/>
          <p:nvPr/>
        </p:nvSpPr>
        <p:spPr>
          <a:xfrm>
            <a:off x="4751287" y="4877828"/>
            <a:ext cx="683426" cy="461665"/>
          </a:xfrm>
          <a:prstGeom prst="rect">
            <a:avLst/>
          </a:prstGeom>
          <a:noFill/>
        </p:spPr>
        <p:txBody>
          <a:bodyPr wrap="square" rtlCol="0">
            <a:spAutoFit/>
          </a:bodyPr>
          <a:lstStyle/>
          <a:p>
            <a:pPr algn="ctr"/>
            <a:r>
              <a:rPr lang="en-US" sz="2400" dirty="0">
                <a:solidFill>
                  <a:srgbClr val="00B050"/>
                </a:solidFill>
                <a:sym typeface="Wingdings" panose="05000000000000000000" pitchFamily="2" charset="2"/>
              </a:rPr>
              <a:t></a:t>
            </a:r>
            <a:endParaRPr lang="en-US" sz="2400" dirty="0">
              <a:solidFill>
                <a:srgbClr val="00B050"/>
              </a:solidFill>
            </a:endParaRPr>
          </a:p>
        </p:txBody>
      </p:sp>
      <p:sp>
        <p:nvSpPr>
          <p:cNvPr id="26" name="TextBox 25"/>
          <p:cNvSpPr txBox="1"/>
          <p:nvPr/>
        </p:nvSpPr>
        <p:spPr>
          <a:xfrm>
            <a:off x="6165564" y="4877828"/>
            <a:ext cx="683426" cy="461665"/>
          </a:xfrm>
          <a:prstGeom prst="rect">
            <a:avLst/>
          </a:prstGeom>
          <a:noFill/>
        </p:spPr>
        <p:txBody>
          <a:bodyPr wrap="square" rtlCol="0">
            <a:spAutoFit/>
          </a:bodyPr>
          <a:lstStyle/>
          <a:p>
            <a:pPr algn="ctr"/>
            <a:r>
              <a:rPr lang="en-US" sz="2400" dirty="0">
                <a:solidFill>
                  <a:srgbClr val="00B050"/>
                </a:solidFill>
                <a:sym typeface="Wingdings" panose="05000000000000000000" pitchFamily="2" charset="2"/>
              </a:rPr>
              <a:t></a:t>
            </a:r>
            <a:endParaRPr lang="en-US" sz="2400" dirty="0">
              <a:solidFill>
                <a:srgbClr val="00B050"/>
              </a:solidFill>
            </a:endParaRPr>
          </a:p>
        </p:txBody>
      </p:sp>
      <p:sp>
        <p:nvSpPr>
          <p:cNvPr id="27" name="TextBox 26"/>
          <p:cNvSpPr txBox="1"/>
          <p:nvPr/>
        </p:nvSpPr>
        <p:spPr>
          <a:xfrm>
            <a:off x="7579841" y="4877828"/>
            <a:ext cx="683426" cy="461665"/>
          </a:xfrm>
          <a:prstGeom prst="rect">
            <a:avLst/>
          </a:prstGeom>
          <a:noFill/>
        </p:spPr>
        <p:txBody>
          <a:bodyPr wrap="square" rtlCol="0">
            <a:spAutoFit/>
          </a:bodyPr>
          <a:lstStyle/>
          <a:p>
            <a:pPr algn="ctr"/>
            <a:r>
              <a:rPr lang="en-US" sz="2400" dirty="0">
                <a:solidFill>
                  <a:srgbClr val="00B050"/>
                </a:solidFill>
                <a:sym typeface="Wingdings" panose="05000000000000000000" pitchFamily="2" charset="2"/>
              </a:rPr>
              <a:t></a:t>
            </a:r>
            <a:endParaRPr lang="en-US" sz="2400" dirty="0">
              <a:solidFill>
                <a:srgbClr val="00B050"/>
              </a:solidFill>
            </a:endParaRPr>
          </a:p>
        </p:txBody>
      </p:sp>
      <p:sp>
        <p:nvSpPr>
          <p:cNvPr id="28" name="TextBox 27">
            <a:extLst>
              <a:ext uri="{FF2B5EF4-FFF2-40B4-BE49-F238E27FC236}">
                <a16:creationId xmlns:a16="http://schemas.microsoft.com/office/drawing/2014/main" id="{A1FBE4A6-9244-46E5-8443-5049A3723809}"/>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29" name="Picture 28" descr="A picture containing text&#10;&#10;Description automatically generated">
            <a:extLst>
              <a:ext uri="{FF2B5EF4-FFF2-40B4-BE49-F238E27FC236}">
                <a16:creationId xmlns:a16="http://schemas.microsoft.com/office/drawing/2014/main" id="{632B34A1-ABC3-42CF-8F13-CCCC21B4705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7923"/>
            <a:ext cx="1255576" cy="315327"/>
          </a:xfrm>
          <a:prstGeom prst="rect">
            <a:avLst/>
          </a:prstGeom>
        </p:spPr>
      </p:pic>
    </p:spTree>
    <p:extLst>
      <p:ext uri="{BB962C8B-B14F-4D97-AF65-F5344CB8AC3E}">
        <p14:creationId xmlns:p14="http://schemas.microsoft.com/office/powerpoint/2010/main" val="1360849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439194"/>
            <a:ext cx="8521942" cy="480131"/>
          </a:xfrm>
        </p:spPr>
        <p:txBody>
          <a:bodyPr anchor="t" anchorCtr="0">
            <a:noAutofit/>
          </a:bodyPr>
          <a:lstStyle/>
          <a:p>
            <a:r>
              <a:rPr lang="en-US" sz="2800" dirty="0"/>
              <a:t>You should carefully track your emails so you can follow up and move on to different contacts when necessary </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26</a:t>
            </a:fld>
            <a:endParaRPr lang="en-US" dirty="0">
              <a:solidFill>
                <a:schemeClr val="bg1"/>
              </a:solidFill>
            </a:endParaRPr>
          </a:p>
        </p:txBody>
      </p:sp>
      <p:sp>
        <p:nvSpPr>
          <p:cNvPr id="16" name="Rectangle 15">
            <a:extLst>
              <a:ext uri="{FF2B5EF4-FFF2-40B4-BE49-F238E27FC236}">
                <a16:creationId xmlns:a16="http://schemas.microsoft.com/office/drawing/2014/main" id="{6FB59868-4BD0-45B1-A2DD-50A567001270}"/>
              </a:ext>
            </a:extLst>
          </p:cNvPr>
          <p:cNvSpPr/>
          <p:nvPr/>
        </p:nvSpPr>
        <p:spPr>
          <a:xfrm>
            <a:off x="301384"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Find contacts</a:t>
            </a:r>
          </a:p>
        </p:txBody>
      </p:sp>
      <p:sp>
        <p:nvSpPr>
          <p:cNvPr id="17" name="Rectangle 16">
            <a:extLst>
              <a:ext uri="{FF2B5EF4-FFF2-40B4-BE49-F238E27FC236}">
                <a16:creationId xmlns:a16="http://schemas.microsoft.com/office/drawing/2014/main" id="{6FB59868-4BD0-45B1-A2DD-50A567001270}"/>
              </a:ext>
            </a:extLst>
          </p:cNvPr>
          <p:cNvSpPr/>
          <p:nvPr/>
        </p:nvSpPr>
        <p:spPr>
          <a:xfrm>
            <a:off x="1208850" y="41752"/>
            <a:ext cx="791128" cy="28685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Ask for meeting</a:t>
            </a:r>
          </a:p>
        </p:txBody>
      </p:sp>
      <p:sp>
        <p:nvSpPr>
          <p:cNvPr id="18" name="Rectangle 17">
            <a:extLst>
              <a:ext uri="{FF2B5EF4-FFF2-40B4-BE49-F238E27FC236}">
                <a16:creationId xmlns:a16="http://schemas.microsoft.com/office/drawing/2014/main" id="{6FB59868-4BD0-45B1-A2DD-50A567001270}"/>
              </a:ext>
            </a:extLst>
          </p:cNvPr>
          <p:cNvSpPr/>
          <p:nvPr/>
        </p:nvSpPr>
        <p:spPr>
          <a:xfrm>
            <a:off x="2116316"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Have meeting</a:t>
            </a:r>
          </a:p>
        </p:txBody>
      </p:sp>
      <p:sp>
        <p:nvSpPr>
          <p:cNvPr id="19" name="Rectangle 18">
            <a:extLst>
              <a:ext uri="{FF2B5EF4-FFF2-40B4-BE49-F238E27FC236}">
                <a16:creationId xmlns:a16="http://schemas.microsoft.com/office/drawing/2014/main" id="{6FB59868-4BD0-45B1-A2DD-50A567001270}"/>
              </a:ext>
            </a:extLst>
          </p:cNvPr>
          <p:cNvSpPr/>
          <p:nvPr/>
        </p:nvSpPr>
        <p:spPr>
          <a:xfrm>
            <a:off x="3023782"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Follow up</a:t>
            </a:r>
          </a:p>
        </p:txBody>
      </p:sp>
      <p:sp>
        <p:nvSpPr>
          <p:cNvPr id="20" name="Rectangle 19">
            <a:extLst>
              <a:ext uri="{FF2B5EF4-FFF2-40B4-BE49-F238E27FC236}">
                <a16:creationId xmlns:a16="http://schemas.microsoft.com/office/drawing/2014/main" id="{6FB59868-4BD0-45B1-A2DD-50A567001270}"/>
              </a:ext>
            </a:extLst>
          </p:cNvPr>
          <p:cNvSpPr/>
          <p:nvPr/>
        </p:nvSpPr>
        <p:spPr>
          <a:xfrm>
            <a:off x="3931247"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 tactics</a:t>
            </a:r>
          </a:p>
        </p:txBody>
      </p:sp>
      <p:sp>
        <p:nvSpPr>
          <p:cNvPr id="10" name="Rectangle 9">
            <a:extLst>
              <a:ext uri="{FF2B5EF4-FFF2-40B4-BE49-F238E27FC236}">
                <a16:creationId xmlns:a16="http://schemas.microsoft.com/office/drawing/2014/main" id="{B345486C-EB29-494C-B544-C36E3475A6BC}"/>
              </a:ext>
            </a:extLst>
          </p:cNvPr>
          <p:cNvSpPr/>
          <p:nvPr/>
        </p:nvSpPr>
        <p:spPr>
          <a:xfrm>
            <a:off x="561163" y="2495963"/>
            <a:ext cx="1295374" cy="85882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Emails per week</a:t>
            </a:r>
          </a:p>
        </p:txBody>
      </p:sp>
      <p:sp>
        <p:nvSpPr>
          <p:cNvPr id="11" name="Rectangle 10">
            <a:extLst>
              <a:ext uri="{FF2B5EF4-FFF2-40B4-BE49-F238E27FC236}">
                <a16:creationId xmlns:a16="http://schemas.microsoft.com/office/drawing/2014/main" id="{B345486C-EB29-494C-B544-C36E3475A6BC}"/>
              </a:ext>
            </a:extLst>
          </p:cNvPr>
          <p:cNvSpPr/>
          <p:nvPr/>
        </p:nvSpPr>
        <p:spPr>
          <a:xfrm>
            <a:off x="561163" y="3758928"/>
            <a:ext cx="1295374" cy="85882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Follow up if no response</a:t>
            </a:r>
          </a:p>
        </p:txBody>
      </p:sp>
      <p:sp>
        <p:nvSpPr>
          <p:cNvPr id="12" name="Rectangle 11">
            <a:extLst>
              <a:ext uri="{FF2B5EF4-FFF2-40B4-BE49-F238E27FC236}">
                <a16:creationId xmlns:a16="http://schemas.microsoft.com/office/drawing/2014/main" id="{B345486C-EB29-494C-B544-C36E3475A6BC}"/>
              </a:ext>
            </a:extLst>
          </p:cNvPr>
          <p:cNvSpPr/>
          <p:nvPr/>
        </p:nvSpPr>
        <p:spPr>
          <a:xfrm>
            <a:off x="561163" y="5021892"/>
            <a:ext cx="1295374" cy="1159208"/>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Move on to next contact at company</a:t>
            </a:r>
          </a:p>
        </p:txBody>
      </p:sp>
      <p:sp>
        <p:nvSpPr>
          <p:cNvPr id="13" name="TextBox 12"/>
          <p:cNvSpPr txBox="1"/>
          <p:nvPr/>
        </p:nvSpPr>
        <p:spPr>
          <a:xfrm>
            <a:off x="371475" y="1325668"/>
            <a:ext cx="3965214" cy="830997"/>
          </a:xfrm>
          <a:prstGeom prst="rect">
            <a:avLst/>
          </a:prstGeom>
          <a:noFill/>
        </p:spPr>
        <p:txBody>
          <a:bodyPr wrap="square" rtlCol="0">
            <a:spAutoFit/>
          </a:bodyPr>
          <a:lstStyle/>
          <a:p>
            <a:r>
              <a:rPr lang="en-US" sz="1600" dirty="0">
                <a:solidFill>
                  <a:schemeClr val="tx2"/>
                </a:solidFill>
              </a:rPr>
              <a:t>Following rough guidelines for emails will help maximize response rate and ensure you’re not overwhelmed</a:t>
            </a:r>
          </a:p>
        </p:txBody>
      </p:sp>
      <p:sp>
        <p:nvSpPr>
          <p:cNvPr id="14" name="TextBox 13"/>
          <p:cNvSpPr txBox="1"/>
          <p:nvPr/>
        </p:nvSpPr>
        <p:spPr>
          <a:xfrm>
            <a:off x="4722374" y="1318670"/>
            <a:ext cx="3385985" cy="584775"/>
          </a:xfrm>
          <a:prstGeom prst="rect">
            <a:avLst/>
          </a:prstGeom>
          <a:noFill/>
        </p:spPr>
        <p:txBody>
          <a:bodyPr wrap="square" rtlCol="0">
            <a:spAutoFit/>
          </a:bodyPr>
          <a:lstStyle/>
          <a:p>
            <a:r>
              <a:rPr lang="en-US" sz="1600" dirty="0">
                <a:solidFill>
                  <a:schemeClr val="tx2"/>
                </a:solidFill>
              </a:rPr>
              <a:t>Tracking your emails is important to time follow ups appropriately</a:t>
            </a:r>
          </a:p>
        </p:txBody>
      </p:sp>
      <p:grpSp>
        <p:nvGrpSpPr>
          <p:cNvPr id="15" name="Group 14"/>
          <p:cNvGrpSpPr/>
          <p:nvPr/>
        </p:nvGrpSpPr>
        <p:grpSpPr>
          <a:xfrm>
            <a:off x="4411980" y="1515099"/>
            <a:ext cx="320040" cy="4666001"/>
            <a:chOff x="4321052" y="1515099"/>
            <a:chExt cx="320040" cy="4666001"/>
          </a:xfrm>
        </p:grpSpPr>
        <p:cxnSp>
          <p:nvCxnSpPr>
            <p:cNvPr id="21" name="Straight Connector 20"/>
            <p:cNvCxnSpPr/>
            <p:nvPr/>
          </p:nvCxnSpPr>
          <p:spPr>
            <a:xfrm>
              <a:off x="4481072" y="1515099"/>
              <a:ext cx="0" cy="466600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4321052" y="3688079"/>
              <a:ext cx="320040" cy="320040"/>
              <a:chOff x="4321052" y="3688079"/>
              <a:chExt cx="320040" cy="320040"/>
            </a:xfrm>
          </p:grpSpPr>
          <p:sp>
            <p:nvSpPr>
              <p:cNvPr id="23" name="Oval 22"/>
              <p:cNvSpPr/>
              <p:nvPr/>
            </p:nvSpPr>
            <p:spPr>
              <a:xfrm>
                <a:off x="4321052" y="3688079"/>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25" name="Isosceles Triangle 24"/>
              <p:cNvSpPr/>
              <p:nvPr/>
            </p:nvSpPr>
            <p:spPr>
              <a:xfrm rot="5400000">
                <a:off x="4397717" y="3772241"/>
                <a:ext cx="201214" cy="13682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6" name="TextBox 25"/>
          <p:cNvSpPr txBox="1"/>
          <p:nvPr/>
        </p:nvSpPr>
        <p:spPr>
          <a:xfrm>
            <a:off x="1881548" y="2495963"/>
            <a:ext cx="2455141" cy="830997"/>
          </a:xfrm>
          <a:prstGeom prst="rect">
            <a:avLst/>
          </a:prstGeom>
          <a:noFill/>
        </p:spPr>
        <p:txBody>
          <a:bodyPr wrap="square" rtlCol="0">
            <a:spAutoFit/>
          </a:bodyPr>
          <a:lstStyle/>
          <a:p>
            <a:pPr marL="119063" indent="-119063">
              <a:buFont typeface="Arial" panose="020B0604020202020204" pitchFamily="34" charset="0"/>
              <a:buChar char="•"/>
            </a:pPr>
            <a:r>
              <a:rPr lang="en-US" sz="1200" dirty="0"/>
              <a:t>Depends on how much time until you’d like to interview</a:t>
            </a:r>
          </a:p>
          <a:p>
            <a:pPr marL="119063" indent="-119063">
              <a:buFont typeface="Arial" panose="020B0604020202020204" pitchFamily="34" charset="0"/>
              <a:buChar char="•"/>
            </a:pPr>
            <a:r>
              <a:rPr lang="en-US" sz="1200" dirty="0"/>
              <a:t>5-10 contacts per week is a fast pace (~50% hit rate)</a:t>
            </a:r>
          </a:p>
        </p:txBody>
      </p:sp>
      <p:sp>
        <p:nvSpPr>
          <p:cNvPr id="27" name="TextBox 26"/>
          <p:cNvSpPr txBox="1"/>
          <p:nvPr/>
        </p:nvSpPr>
        <p:spPr>
          <a:xfrm>
            <a:off x="1881548" y="3758928"/>
            <a:ext cx="2455141" cy="830997"/>
          </a:xfrm>
          <a:prstGeom prst="rect">
            <a:avLst/>
          </a:prstGeom>
          <a:noFill/>
        </p:spPr>
        <p:txBody>
          <a:bodyPr wrap="square" rtlCol="0">
            <a:spAutoFit/>
          </a:bodyPr>
          <a:lstStyle/>
          <a:p>
            <a:pPr marL="119063" indent="-119063">
              <a:buFont typeface="Arial" panose="020B0604020202020204" pitchFamily="34" charset="0"/>
              <a:buChar char="•"/>
            </a:pPr>
            <a:r>
              <a:rPr lang="en-US" sz="1200" dirty="0"/>
              <a:t>Wait 1 or 2 weeks to reach back out if you don’t get a response</a:t>
            </a:r>
          </a:p>
          <a:p>
            <a:pPr marL="119063" indent="-119063">
              <a:buFont typeface="Arial" panose="020B0604020202020204" pitchFamily="34" charset="0"/>
              <a:buChar char="•"/>
            </a:pPr>
            <a:r>
              <a:rPr lang="en-US" sz="1200" dirty="0"/>
              <a:t>Send very short email to ask for time again (&lt;20 words)</a:t>
            </a:r>
          </a:p>
        </p:txBody>
      </p:sp>
      <p:sp>
        <p:nvSpPr>
          <p:cNvPr id="28" name="TextBox 27"/>
          <p:cNvSpPr txBox="1"/>
          <p:nvPr/>
        </p:nvSpPr>
        <p:spPr>
          <a:xfrm>
            <a:off x="1881548" y="5020018"/>
            <a:ext cx="2455141" cy="1200329"/>
          </a:xfrm>
          <a:prstGeom prst="rect">
            <a:avLst/>
          </a:prstGeom>
          <a:noFill/>
        </p:spPr>
        <p:txBody>
          <a:bodyPr wrap="square" rtlCol="0">
            <a:spAutoFit/>
          </a:bodyPr>
          <a:lstStyle/>
          <a:p>
            <a:pPr marL="119063" indent="-119063">
              <a:buFont typeface="Arial" panose="020B0604020202020204" pitchFamily="34" charset="0"/>
              <a:buChar char="•"/>
            </a:pPr>
            <a:r>
              <a:rPr lang="en-US" sz="1200" dirty="0"/>
              <a:t>Immediately after follow up email, reach out to next contact at company</a:t>
            </a:r>
          </a:p>
          <a:p>
            <a:pPr marL="119063" indent="-119063">
              <a:buFont typeface="Arial" panose="020B0604020202020204" pitchFamily="34" charset="0"/>
              <a:buChar char="•"/>
            </a:pPr>
            <a:r>
              <a:rPr lang="en-US" sz="1200" dirty="0"/>
              <a:t>Try to reach out to 1 person at a company at a time, unless they’re very large</a:t>
            </a:r>
          </a:p>
        </p:txBody>
      </p:sp>
      <p:sp>
        <p:nvSpPr>
          <p:cNvPr id="29" name="TextBox 28"/>
          <p:cNvSpPr txBox="1"/>
          <p:nvPr/>
        </p:nvSpPr>
        <p:spPr>
          <a:xfrm>
            <a:off x="4857398" y="2495963"/>
            <a:ext cx="3553177" cy="1200329"/>
          </a:xfrm>
          <a:prstGeom prst="rect">
            <a:avLst/>
          </a:prstGeom>
          <a:noFill/>
        </p:spPr>
        <p:txBody>
          <a:bodyPr wrap="square" rtlCol="0">
            <a:spAutoFit/>
          </a:bodyPr>
          <a:lstStyle/>
          <a:p>
            <a:pPr marL="119063" indent="-119063">
              <a:buFont typeface="Arial" panose="020B0604020202020204" pitchFamily="34" charset="0"/>
              <a:buChar char="•"/>
            </a:pPr>
            <a:r>
              <a:rPr lang="en-US" sz="1200" dirty="0"/>
              <a:t>Track contact list, email dates, and follow up dates to ensure you’re meeting your goals and following up at appropriate intervals</a:t>
            </a:r>
          </a:p>
          <a:p>
            <a:pPr marL="119063" indent="-119063">
              <a:buFont typeface="Arial" panose="020B0604020202020204" pitchFamily="34" charset="0"/>
              <a:buChar char="•"/>
            </a:pPr>
            <a:r>
              <a:rPr lang="en-US" sz="1200" dirty="0"/>
              <a:t>Can use Excel or more advanced software</a:t>
            </a:r>
          </a:p>
          <a:p>
            <a:pPr marL="119063" indent="-119063">
              <a:buFont typeface="Arial" panose="020B0604020202020204" pitchFamily="34" charset="0"/>
              <a:buChar char="•"/>
            </a:pPr>
            <a:r>
              <a:rPr lang="en-US" sz="1200" dirty="0"/>
              <a:t>Important fields to track: contact name, company, location, email, email date, follow-up email date</a:t>
            </a:r>
          </a:p>
        </p:txBody>
      </p:sp>
      <p:grpSp>
        <p:nvGrpSpPr>
          <p:cNvPr id="3" name="Group 2"/>
          <p:cNvGrpSpPr/>
          <p:nvPr/>
        </p:nvGrpSpPr>
        <p:grpSpPr>
          <a:xfrm>
            <a:off x="4870450" y="4117975"/>
            <a:ext cx="3540125" cy="1942475"/>
            <a:chOff x="4956175" y="4238625"/>
            <a:chExt cx="3699079" cy="1942475"/>
          </a:xfrm>
        </p:grpSpPr>
        <p:pic>
          <p:nvPicPr>
            <p:cNvPr id="32" name="Picture 31">
              <a:extLst>
                <a:ext uri="{FF2B5EF4-FFF2-40B4-BE49-F238E27FC236}">
                  <a16:creationId xmlns:a16="http://schemas.microsoft.com/office/drawing/2014/main" id="{980CD4E2-E709-448C-8477-C93C2D2661B9}"/>
                </a:ext>
              </a:extLst>
            </p:cNvPr>
            <p:cNvPicPr>
              <a:picLocks noChangeAspect="1"/>
            </p:cNvPicPr>
            <p:nvPr/>
          </p:nvPicPr>
          <p:blipFill rotWithShape="1">
            <a:blip r:embed="rId2"/>
            <a:srcRect l="17740" r="55835"/>
            <a:stretch/>
          </p:blipFill>
          <p:spPr>
            <a:xfrm>
              <a:off x="4956175" y="4238625"/>
              <a:ext cx="1749425" cy="1942475"/>
            </a:xfrm>
            <a:prstGeom prst="rect">
              <a:avLst/>
            </a:prstGeom>
          </p:spPr>
        </p:pic>
        <p:pic>
          <p:nvPicPr>
            <p:cNvPr id="30" name="Picture 29">
              <a:extLst>
                <a:ext uri="{FF2B5EF4-FFF2-40B4-BE49-F238E27FC236}">
                  <a16:creationId xmlns:a16="http://schemas.microsoft.com/office/drawing/2014/main" id="{980CD4E2-E709-448C-8477-C93C2D2661B9}"/>
                </a:ext>
              </a:extLst>
            </p:cNvPr>
            <p:cNvPicPr>
              <a:picLocks noChangeAspect="1"/>
            </p:cNvPicPr>
            <p:nvPr/>
          </p:nvPicPr>
          <p:blipFill rotWithShape="1">
            <a:blip r:embed="rId2"/>
            <a:srcRect l="84118" r="113"/>
            <a:stretch/>
          </p:blipFill>
          <p:spPr>
            <a:xfrm>
              <a:off x="7611314" y="4238625"/>
              <a:ext cx="1043940" cy="1942475"/>
            </a:xfrm>
            <a:prstGeom prst="rect">
              <a:avLst/>
            </a:prstGeom>
          </p:spPr>
        </p:pic>
        <p:pic>
          <p:nvPicPr>
            <p:cNvPr id="31" name="Picture 30">
              <a:extLst>
                <a:ext uri="{FF2B5EF4-FFF2-40B4-BE49-F238E27FC236}">
                  <a16:creationId xmlns:a16="http://schemas.microsoft.com/office/drawing/2014/main" id="{980CD4E2-E709-448C-8477-C93C2D2661B9}"/>
                </a:ext>
              </a:extLst>
            </p:cNvPr>
            <p:cNvPicPr>
              <a:picLocks noChangeAspect="1"/>
            </p:cNvPicPr>
            <p:nvPr/>
          </p:nvPicPr>
          <p:blipFill rotWithShape="1">
            <a:blip r:embed="rId2"/>
            <a:srcRect l="57918" r="28209"/>
            <a:stretch/>
          </p:blipFill>
          <p:spPr>
            <a:xfrm>
              <a:off x="6705600" y="4238625"/>
              <a:ext cx="918414" cy="1942475"/>
            </a:xfrm>
            <a:prstGeom prst="rect">
              <a:avLst/>
            </a:prstGeom>
          </p:spPr>
        </p:pic>
      </p:grpSp>
      <p:sp>
        <p:nvSpPr>
          <p:cNvPr id="33" name="TextBox 32">
            <a:extLst>
              <a:ext uri="{FF2B5EF4-FFF2-40B4-BE49-F238E27FC236}">
                <a16:creationId xmlns:a16="http://schemas.microsoft.com/office/drawing/2014/main" id="{FBD928BE-D6FF-44A8-A21F-BB97AA924CE5}"/>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34" name="Picture 33" descr="A picture containing text&#10;&#10;Description automatically generated">
            <a:extLst>
              <a:ext uri="{FF2B5EF4-FFF2-40B4-BE49-F238E27FC236}">
                <a16:creationId xmlns:a16="http://schemas.microsoft.com/office/drawing/2014/main" id="{3A4B382B-40C2-4449-A078-6098B720E51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25361" y="6520547"/>
            <a:ext cx="1255576" cy="315327"/>
          </a:xfrm>
          <a:prstGeom prst="rect">
            <a:avLst/>
          </a:prstGeom>
        </p:spPr>
      </p:pic>
    </p:spTree>
    <p:extLst>
      <p:ext uri="{BB962C8B-B14F-4D97-AF65-F5344CB8AC3E}">
        <p14:creationId xmlns:p14="http://schemas.microsoft.com/office/powerpoint/2010/main" val="1442377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505558"/>
            <a:ext cx="8521942" cy="480131"/>
          </a:xfrm>
        </p:spPr>
        <p:txBody>
          <a:bodyPr anchor="t" anchorCtr="0">
            <a:noAutofit/>
          </a:bodyPr>
          <a:lstStyle/>
          <a:p>
            <a:r>
              <a:rPr lang="en-US" sz="2800" dirty="0"/>
              <a:t>There are a few goals and tips to keep in mind during an informational interview</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27</a:t>
            </a:fld>
            <a:endParaRPr lang="en-US" dirty="0">
              <a:solidFill>
                <a:schemeClr val="bg1"/>
              </a:solidFill>
            </a:endParaRPr>
          </a:p>
        </p:txBody>
      </p:sp>
      <p:sp>
        <p:nvSpPr>
          <p:cNvPr id="16" name="Rectangle 15">
            <a:extLst>
              <a:ext uri="{FF2B5EF4-FFF2-40B4-BE49-F238E27FC236}">
                <a16:creationId xmlns:a16="http://schemas.microsoft.com/office/drawing/2014/main" id="{6FB59868-4BD0-45B1-A2DD-50A567001270}"/>
              </a:ext>
            </a:extLst>
          </p:cNvPr>
          <p:cNvSpPr/>
          <p:nvPr/>
        </p:nvSpPr>
        <p:spPr>
          <a:xfrm>
            <a:off x="301384"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Find contacts</a:t>
            </a:r>
          </a:p>
        </p:txBody>
      </p:sp>
      <p:sp>
        <p:nvSpPr>
          <p:cNvPr id="17" name="Rectangle 16">
            <a:extLst>
              <a:ext uri="{FF2B5EF4-FFF2-40B4-BE49-F238E27FC236}">
                <a16:creationId xmlns:a16="http://schemas.microsoft.com/office/drawing/2014/main" id="{6FB59868-4BD0-45B1-A2DD-50A567001270}"/>
              </a:ext>
            </a:extLst>
          </p:cNvPr>
          <p:cNvSpPr/>
          <p:nvPr/>
        </p:nvSpPr>
        <p:spPr>
          <a:xfrm>
            <a:off x="1208850"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Ask for meeting</a:t>
            </a:r>
          </a:p>
        </p:txBody>
      </p:sp>
      <p:sp>
        <p:nvSpPr>
          <p:cNvPr id="18" name="Rectangle 17">
            <a:extLst>
              <a:ext uri="{FF2B5EF4-FFF2-40B4-BE49-F238E27FC236}">
                <a16:creationId xmlns:a16="http://schemas.microsoft.com/office/drawing/2014/main" id="{6FB59868-4BD0-45B1-A2DD-50A567001270}"/>
              </a:ext>
            </a:extLst>
          </p:cNvPr>
          <p:cNvSpPr/>
          <p:nvPr/>
        </p:nvSpPr>
        <p:spPr>
          <a:xfrm>
            <a:off x="2116316" y="41752"/>
            <a:ext cx="791128" cy="28685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Have meeting</a:t>
            </a:r>
          </a:p>
        </p:txBody>
      </p:sp>
      <p:sp>
        <p:nvSpPr>
          <p:cNvPr id="19" name="Rectangle 18">
            <a:extLst>
              <a:ext uri="{FF2B5EF4-FFF2-40B4-BE49-F238E27FC236}">
                <a16:creationId xmlns:a16="http://schemas.microsoft.com/office/drawing/2014/main" id="{6FB59868-4BD0-45B1-A2DD-50A567001270}"/>
              </a:ext>
            </a:extLst>
          </p:cNvPr>
          <p:cNvSpPr/>
          <p:nvPr/>
        </p:nvSpPr>
        <p:spPr>
          <a:xfrm>
            <a:off x="3023782"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Follow up</a:t>
            </a:r>
          </a:p>
        </p:txBody>
      </p:sp>
      <p:sp>
        <p:nvSpPr>
          <p:cNvPr id="20" name="Rectangle 19">
            <a:extLst>
              <a:ext uri="{FF2B5EF4-FFF2-40B4-BE49-F238E27FC236}">
                <a16:creationId xmlns:a16="http://schemas.microsoft.com/office/drawing/2014/main" id="{6FB59868-4BD0-45B1-A2DD-50A567001270}"/>
              </a:ext>
            </a:extLst>
          </p:cNvPr>
          <p:cNvSpPr/>
          <p:nvPr/>
        </p:nvSpPr>
        <p:spPr>
          <a:xfrm>
            <a:off x="3931247"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 tactics</a:t>
            </a:r>
          </a:p>
        </p:txBody>
      </p:sp>
      <p:sp>
        <p:nvSpPr>
          <p:cNvPr id="30" name="Rectangle 29">
            <a:extLst>
              <a:ext uri="{FF2B5EF4-FFF2-40B4-BE49-F238E27FC236}">
                <a16:creationId xmlns:a16="http://schemas.microsoft.com/office/drawing/2014/main" id="{6FB59868-4BD0-45B1-A2DD-50A567001270}"/>
              </a:ext>
            </a:extLst>
          </p:cNvPr>
          <p:cNvSpPr/>
          <p:nvPr/>
        </p:nvSpPr>
        <p:spPr>
          <a:xfrm>
            <a:off x="1520631" y="2564636"/>
            <a:ext cx="1534710" cy="77866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Make a good impression</a:t>
            </a:r>
          </a:p>
        </p:txBody>
      </p:sp>
      <p:sp>
        <p:nvSpPr>
          <p:cNvPr id="35" name="Rectangle 34">
            <a:extLst>
              <a:ext uri="{FF2B5EF4-FFF2-40B4-BE49-F238E27FC236}">
                <a16:creationId xmlns:a16="http://schemas.microsoft.com/office/drawing/2014/main" id="{6FB59868-4BD0-45B1-A2DD-50A567001270}"/>
              </a:ext>
            </a:extLst>
          </p:cNvPr>
          <p:cNvSpPr/>
          <p:nvPr/>
        </p:nvSpPr>
        <p:spPr>
          <a:xfrm>
            <a:off x="1527664" y="5432352"/>
            <a:ext cx="1534710" cy="77866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Be conversational</a:t>
            </a:r>
          </a:p>
        </p:txBody>
      </p:sp>
      <p:sp>
        <p:nvSpPr>
          <p:cNvPr id="42" name="Rectangle 41">
            <a:extLst>
              <a:ext uri="{FF2B5EF4-FFF2-40B4-BE49-F238E27FC236}">
                <a16:creationId xmlns:a16="http://schemas.microsoft.com/office/drawing/2014/main" id="{6FB59868-4BD0-45B1-A2DD-50A567001270}"/>
              </a:ext>
            </a:extLst>
          </p:cNvPr>
          <p:cNvSpPr/>
          <p:nvPr/>
        </p:nvSpPr>
        <p:spPr>
          <a:xfrm>
            <a:off x="1520631" y="4474820"/>
            <a:ext cx="1534710" cy="77866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Be genuine</a:t>
            </a:r>
          </a:p>
        </p:txBody>
      </p:sp>
      <p:sp>
        <p:nvSpPr>
          <p:cNvPr id="43" name="Rectangle 42">
            <a:extLst>
              <a:ext uri="{FF2B5EF4-FFF2-40B4-BE49-F238E27FC236}">
                <a16:creationId xmlns:a16="http://schemas.microsoft.com/office/drawing/2014/main" id="{6FB59868-4BD0-45B1-A2DD-50A567001270}"/>
              </a:ext>
            </a:extLst>
          </p:cNvPr>
          <p:cNvSpPr/>
          <p:nvPr/>
        </p:nvSpPr>
        <p:spPr>
          <a:xfrm>
            <a:off x="1527664" y="1649849"/>
            <a:ext cx="1534710" cy="77866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Learn</a:t>
            </a:r>
          </a:p>
        </p:txBody>
      </p:sp>
      <p:sp>
        <p:nvSpPr>
          <p:cNvPr id="44" name="Rectangle 43">
            <a:extLst>
              <a:ext uri="{FF2B5EF4-FFF2-40B4-BE49-F238E27FC236}">
                <a16:creationId xmlns:a16="http://schemas.microsoft.com/office/drawing/2014/main" id="{6FB59868-4BD0-45B1-A2DD-50A567001270}"/>
              </a:ext>
            </a:extLst>
          </p:cNvPr>
          <p:cNvSpPr/>
          <p:nvPr/>
        </p:nvSpPr>
        <p:spPr>
          <a:xfrm>
            <a:off x="1527664" y="3517288"/>
            <a:ext cx="1534710" cy="77866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Gather advice</a:t>
            </a:r>
          </a:p>
        </p:txBody>
      </p:sp>
      <p:sp>
        <p:nvSpPr>
          <p:cNvPr id="45" name="TextBox 44"/>
          <p:cNvSpPr txBox="1"/>
          <p:nvPr/>
        </p:nvSpPr>
        <p:spPr>
          <a:xfrm rot="16200000">
            <a:off x="-138015" y="2795200"/>
            <a:ext cx="2693728" cy="307777"/>
          </a:xfrm>
          <a:prstGeom prst="rect">
            <a:avLst/>
          </a:prstGeom>
          <a:noFill/>
        </p:spPr>
        <p:txBody>
          <a:bodyPr wrap="square" rtlCol="0">
            <a:spAutoFit/>
          </a:bodyPr>
          <a:lstStyle/>
          <a:p>
            <a:pPr algn="ctr"/>
            <a:r>
              <a:rPr lang="en-US" sz="1400" b="1" i="1" dirty="0"/>
              <a:t>Goals of informational interview</a:t>
            </a:r>
          </a:p>
        </p:txBody>
      </p:sp>
      <p:sp>
        <p:nvSpPr>
          <p:cNvPr id="46" name="TextBox 45"/>
          <p:cNvSpPr txBox="1"/>
          <p:nvPr/>
        </p:nvSpPr>
        <p:spPr>
          <a:xfrm rot="16200000">
            <a:off x="340752" y="5189030"/>
            <a:ext cx="1736195" cy="307777"/>
          </a:xfrm>
          <a:prstGeom prst="rect">
            <a:avLst/>
          </a:prstGeom>
          <a:noFill/>
        </p:spPr>
        <p:txBody>
          <a:bodyPr wrap="square" rtlCol="0">
            <a:spAutoFit/>
          </a:bodyPr>
          <a:lstStyle/>
          <a:p>
            <a:pPr algn="ctr"/>
            <a:r>
              <a:rPr lang="en-US" sz="1400" b="1" i="1" dirty="0"/>
              <a:t>Behavior tips</a:t>
            </a:r>
          </a:p>
        </p:txBody>
      </p:sp>
      <p:cxnSp>
        <p:nvCxnSpPr>
          <p:cNvPr id="3" name="Straight Connector 2"/>
          <p:cNvCxnSpPr/>
          <p:nvPr/>
        </p:nvCxnSpPr>
        <p:spPr>
          <a:xfrm>
            <a:off x="1362738" y="1602224"/>
            <a:ext cx="0" cy="26937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362738" y="4474820"/>
            <a:ext cx="0" cy="173619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502925" y="4386386"/>
            <a:ext cx="6707624"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221228" y="2564636"/>
            <a:ext cx="4989321" cy="784830"/>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Ideally you want the person to like you so they might be willing to help with a recommendation or point you towards opportunities</a:t>
            </a:r>
          </a:p>
          <a:p>
            <a:pPr marL="119063" indent="-119063">
              <a:buFont typeface="Arial" panose="020B0604020202020204" pitchFamily="34" charset="0"/>
              <a:buChar char="•"/>
            </a:pPr>
            <a:r>
              <a:rPr lang="en-US" sz="1200" dirty="0"/>
              <a:t>Want to show that you’re hardworking, smart, inquisitive, and other positive traits for the job</a:t>
            </a:r>
          </a:p>
        </p:txBody>
      </p:sp>
      <p:sp>
        <p:nvSpPr>
          <p:cNvPr id="54" name="TextBox 53"/>
          <p:cNvSpPr txBox="1"/>
          <p:nvPr/>
        </p:nvSpPr>
        <p:spPr>
          <a:xfrm>
            <a:off x="3221228" y="1649849"/>
            <a:ext cx="4989321" cy="784830"/>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Biggest goal is to learn as much as possible – about certain career paths, industries and roles</a:t>
            </a:r>
          </a:p>
          <a:p>
            <a:pPr marL="119063" indent="-119063">
              <a:buFont typeface="Arial" panose="020B0604020202020204" pitchFamily="34" charset="0"/>
              <a:buChar char="•"/>
            </a:pPr>
            <a:r>
              <a:rPr lang="en-US" sz="1200" dirty="0"/>
              <a:t>Informational interviews can help you critically assess certain career choices, and help break you from the herd mentality that can exist</a:t>
            </a:r>
          </a:p>
        </p:txBody>
      </p:sp>
      <p:sp>
        <p:nvSpPr>
          <p:cNvPr id="55" name="TextBox 54"/>
          <p:cNvSpPr txBox="1"/>
          <p:nvPr/>
        </p:nvSpPr>
        <p:spPr>
          <a:xfrm>
            <a:off x="3221228" y="3517288"/>
            <a:ext cx="4989321" cy="600164"/>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Experienced professionals are able to give you helpful career advice for multiple stages of your life – they’ve (probably) been there before!</a:t>
            </a:r>
          </a:p>
          <a:p>
            <a:pPr marL="119063" indent="-119063">
              <a:buFont typeface="Arial" panose="020B0604020202020204" pitchFamily="34" charset="0"/>
              <a:buChar char="•"/>
            </a:pPr>
            <a:r>
              <a:rPr lang="en-US" sz="1200" dirty="0"/>
              <a:t>Ranges from networking advice, interview prep, to even resume feedback</a:t>
            </a:r>
          </a:p>
        </p:txBody>
      </p:sp>
      <p:sp>
        <p:nvSpPr>
          <p:cNvPr id="56" name="TextBox 55"/>
          <p:cNvSpPr txBox="1"/>
          <p:nvPr/>
        </p:nvSpPr>
        <p:spPr>
          <a:xfrm>
            <a:off x="3221228" y="4479647"/>
            <a:ext cx="4989321" cy="600164"/>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Don’t lie or hide the truth of your motivations and goals</a:t>
            </a:r>
          </a:p>
          <a:p>
            <a:pPr marL="119063" indent="-119063">
              <a:buFont typeface="Arial" panose="020B0604020202020204" pitchFamily="34" charset="0"/>
              <a:buChar char="•"/>
            </a:pPr>
            <a:r>
              <a:rPr lang="en-US" sz="1200" dirty="0"/>
              <a:t>If you would like a job at the company – be up front about that goal</a:t>
            </a:r>
          </a:p>
          <a:p>
            <a:pPr marL="119063" indent="-119063">
              <a:buFont typeface="Arial" panose="020B0604020202020204" pitchFamily="34" charset="0"/>
              <a:buChar char="•"/>
            </a:pPr>
            <a:r>
              <a:rPr lang="en-US" sz="1200" dirty="0"/>
              <a:t>If you just want to learn and explore – let them know</a:t>
            </a:r>
          </a:p>
        </p:txBody>
      </p:sp>
      <p:sp>
        <p:nvSpPr>
          <p:cNvPr id="57" name="TextBox 56"/>
          <p:cNvSpPr txBox="1"/>
          <p:nvPr/>
        </p:nvSpPr>
        <p:spPr>
          <a:xfrm>
            <a:off x="3221228" y="5432352"/>
            <a:ext cx="4989321" cy="784830"/>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Don’t treat the meeting like an interview (despite the name)</a:t>
            </a:r>
          </a:p>
          <a:p>
            <a:pPr marL="119063" indent="-119063">
              <a:buFont typeface="Arial" panose="020B0604020202020204" pitchFamily="34" charset="0"/>
              <a:buChar char="•"/>
            </a:pPr>
            <a:r>
              <a:rPr lang="en-US" sz="1200" dirty="0"/>
              <a:t>Take a more relaxed and casual tone</a:t>
            </a:r>
          </a:p>
          <a:p>
            <a:pPr marL="119063" indent="-119063">
              <a:buFont typeface="Arial" panose="020B0604020202020204" pitchFamily="34" charset="0"/>
              <a:buChar char="•"/>
            </a:pPr>
            <a:r>
              <a:rPr lang="en-US" sz="1200" dirty="0"/>
              <a:t>Engage back and forth with the contact; interject with your own stories; etc.</a:t>
            </a:r>
          </a:p>
        </p:txBody>
      </p:sp>
      <p:sp>
        <p:nvSpPr>
          <p:cNvPr id="25" name="TextBox 24">
            <a:extLst>
              <a:ext uri="{FF2B5EF4-FFF2-40B4-BE49-F238E27FC236}">
                <a16:creationId xmlns:a16="http://schemas.microsoft.com/office/drawing/2014/main" id="{EDE44F67-B450-43FE-9D6E-534BDDCEE376}"/>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26" name="Picture 25" descr="A picture containing text&#10;&#10;Description automatically generated">
            <a:extLst>
              <a:ext uri="{FF2B5EF4-FFF2-40B4-BE49-F238E27FC236}">
                <a16:creationId xmlns:a16="http://schemas.microsoft.com/office/drawing/2014/main" id="{BCB6E8AB-EF51-42F4-90EB-F385F2D0F97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42673"/>
            <a:ext cx="1255576" cy="315327"/>
          </a:xfrm>
          <a:prstGeom prst="rect">
            <a:avLst/>
          </a:prstGeom>
        </p:spPr>
      </p:pic>
    </p:spTree>
    <p:extLst>
      <p:ext uri="{BB962C8B-B14F-4D97-AF65-F5344CB8AC3E}">
        <p14:creationId xmlns:p14="http://schemas.microsoft.com/office/powerpoint/2010/main" val="2579180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564557"/>
            <a:ext cx="8521942" cy="480131"/>
          </a:xfrm>
        </p:spPr>
        <p:txBody>
          <a:bodyPr anchor="t" anchorCtr="0">
            <a:noAutofit/>
          </a:bodyPr>
          <a:lstStyle/>
          <a:p>
            <a:r>
              <a:rPr lang="en-US" sz="2800" dirty="0"/>
              <a:t>There are several common mistakes that people will make during informational interviews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28</a:t>
            </a:fld>
            <a:endParaRPr lang="en-US" dirty="0">
              <a:solidFill>
                <a:schemeClr val="bg1"/>
              </a:solidFill>
            </a:endParaRPr>
          </a:p>
        </p:txBody>
      </p:sp>
      <p:sp>
        <p:nvSpPr>
          <p:cNvPr id="16" name="Rectangle 15">
            <a:extLst>
              <a:ext uri="{FF2B5EF4-FFF2-40B4-BE49-F238E27FC236}">
                <a16:creationId xmlns:a16="http://schemas.microsoft.com/office/drawing/2014/main" id="{6FB59868-4BD0-45B1-A2DD-50A567001270}"/>
              </a:ext>
            </a:extLst>
          </p:cNvPr>
          <p:cNvSpPr/>
          <p:nvPr/>
        </p:nvSpPr>
        <p:spPr>
          <a:xfrm>
            <a:off x="301384"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Find contacts</a:t>
            </a:r>
          </a:p>
        </p:txBody>
      </p:sp>
      <p:sp>
        <p:nvSpPr>
          <p:cNvPr id="17" name="Rectangle 16">
            <a:extLst>
              <a:ext uri="{FF2B5EF4-FFF2-40B4-BE49-F238E27FC236}">
                <a16:creationId xmlns:a16="http://schemas.microsoft.com/office/drawing/2014/main" id="{6FB59868-4BD0-45B1-A2DD-50A567001270}"/>
              </a:ext>
            </a:extLst>
          </p:cNvPr>
          <p:cNvSpPr/>
          <p:nvPr/>
        </p:nvSpPr>
        <p:spPr>
          <a:xfrm>
            <a:off x="1208850"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Ask for meeting</a:t>
            </a:r>
          </a:p>
        </p:txBody>
      </p:sp>
      <p:sp>
        <p:nvSpPr>
          <p:cNvPr id="18" name="Rectangle 17">
            <a:extLst>
              <a:ext uri="{FF2B5EF4-FFF2-40B4-BE49-F238E27FC236}">
                <a16:creationId xmlns:a16="http://schemas.microsoft.com/office/drawing/2014/main" id="{6FB59868-4BD0-45B1-A2DD-50A567001270}"/>
              </a:ext>
            </a:extLst>
          </p:cNvPr>
          <p:cNvSpPr/>
          <p:nvPr/>
        </p:nvSpPr>
        <p:spPr>
          <a:xfrm>
            <a:off x="2116316" y="41752"/>
            <a:ext cx="791128" cy="28685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Have meeting</a:t>
            </a:r>
          </a:p>
        </p:txBody>
      </p:sp>
      <p:sp>
        <p:nvSpPr>
          <p:cNvPr id="19" name="Rectangle 18">
            <a:extLst>
              <a:ext uri="{FF2B5EF4-FFF2-40B4-BE49-F238E27FC236}">
                <a16:creationId xmlns:a16="http://schemas.microsoft.com/office/drawing/2014/main" id="{6FB59868-4BD0-45B1-A2DD-50A567001270}"/>
              </a:ext>
            </a:extLst>
          </p:cNvPr>
          <p:cNvSpPr/>
          <p:nvPr/>
        </p:nvSpPr>
        <p:spPr>
          <a:xfrm>
            <a:off x="3023782"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Follow up</a:t>
            </a:r>
          </a:p>
        </p:txBody>
      </p:sp>
      <p:sp>
        <p:nvSpPr>
          <p:cNvPr id="20" name="Rectangle 19">
            <a:extLst>
              <a:ext uri="{FF2B5EF4-FFF2-40B4-BE49-F238E27FC236}">
                <a16:creationId xmlns:a16="http://schemas.microsoft.com/office/drawing/2014/main" id="{6FB59868-4BD0-45B1-A2DD-50A567001270}"/>
              </a:ext>
            </a:extLst>
          </p:cNvPr>
          <p:cNvSpPr/>
          <p:nvPr/>
        </p:nvSpPr>
        <p:spPr>
          <a:xfrm>
            <a:off x="3931247"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 tactics</a:t>
            </a:r>
          </a:p>
        </p:txBody>
      </p:sp>
      <p:sp>
        <p:nvSpPr>
          <p:cNvPr id="28" name="Rectangle 27">
            <a:extLst>
              <a:ext uri="{FF2B5EF4-FFF2-40B4-BE49-F238E27FC236}">
                <a16:creationId xmlns:a16="http://schemas.microsoft.com/office/drawing/2014/main" id="{6FB59868-4BD0-45B1-A2DD-50A567001270}"/>
              </a:ext>
            </a:extLst>
          </p:cNvPr>
          <p:cNvSpPr/>
          <p:nvPr/>
        </p:nvSpPr>
        <p:spPr>
          <a:xfrm>
            <a:off x="955901" y="1581755"/>
            <a:ext cx="1651000" cy="945418"/>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Too formal</a:t>
            </a:r>
          </a:p>
        </p:txBody>
      </p:sp>
      <p:sp>
        <p:nvSpPr>
          <p:cNvPr id="29" name="TextBox 28"/>
          <p:cNvSpPr txBox="1"/>
          <p:nvPr/>
        </p:nvSpPr>
        <p:spPr>
          <a:xfrm>
            <a:off x="2724377" y="1581755"/>
            <a:ext cx="5895748" cy="738664"/>
          </a:xfrm>
          <a:prstGeom prst="rect">
            <a:avLst/>
          </a:prstGeom>
          <a:noFill/>
        </p:spPr>
        <p:txBody>
          <a:bodyPr wrap="square" rtlCol="0">
            <a:spAutoFit/>
          </a:bodyPr>
          <a:lstStyle/>
          <a:p>
            <a:pPr marL="119063" indent="-119063">
              <a:buFont typeface="Arial" panose="020B0604020202020204" pitchFamily="34" charset="0"/>
              <a:buChar char="•"/>
            </a:pPr>
            <a:r>
              <a:rPr lang="en-US" sz="1400" dirty="0"/>
              <a:t>Treat informational interviews like a conversation, not an interview</a:t>
            </a:r>
          </a:p>
          <a:p>
            <a:pPr marL="119063" indent="-119063">
              <a:buFont typeface="Arial" panose="020B0604020202020204" pitchFamily="34" charset="0"/>
              <a:buChar char="•"/>
            </a:pPr>
            <a:r>
              <a:rPr lang="en-US" sz="1400" dirty="0"/>
              <a:t>No need to wear business formal (for the most part)</a:t>
            </a:r>
          </a:p>
          <a:p>
            <a:pPr marL="119063" indent="-119063">
              <a:buFont typeface="Arial" panose="020B0604020202020204" pitchFamily="34" charset="0"/>
              <a:buChar char="•"/>
            </a:pPr>
            <a:r>
              <a:rPr lang="en-US" sz="1400" dirty="0"/>
              <a:t>Also don’t go too casual (casual clothing, too many personal anecdotes, etc.)</a:t>
            </a:r>
          </a:p>
        </p:txBody>
      </p:sp>
      <p:sp>
        <p:nvSpPr>
          <p:cNvPr id="30" name="Rectangle 29">
            <a:extLst>
              <a:ext uri="{FF2B5EF4-FFF2-40B4-BE49-F238E27FC236}">
                <a16:creationId xmlns:a16="http://schemas.microsoft.com/office/drawing/2014/main" id="{6FB59868-4BD0-45B1-A2DD-50A567001270}"/>
              </a:ext>
            </a:extLst>
          </p:cNvPr>
          <p:cNvSpPr/>
          <p:nvPr/>
        </p:nvSpPr>
        <p:spPr>
          <a:xfrm>
            <a:off x="955901" y="2722723"/>
            <a:ext cx="1651000" cy="945418"/>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Specific / difficult questions</a:t>
            </a:r>
          </a:p>
        </p:txBody>
      </p:sp>
      <p:sp>
        <p:nvSpPr>
          <p:cNvPr id="35" name="Rectangle 34">
            <a:extLst>
              <a:ext uri="{FF2B5EF4-FFF2-40B4-BE49-F238E27FC236}">
                <a16:creationId xmlns:a16="http://schemas.microsoft.com/office/drawing/2014/main" id="{6FB59868-4BD0-45B1-A2DD-50A567001270}"/>
              </a:ext>
            </a:extLst>
          </p:cNvPr>
          <p:cNvSpPr/>
          <p:nvPr/>
        </p:nvSpPr>
        <p:spPr>
          <a:xfrm>
            <a:off x="955901" y="3863691"/>
            <a:ext cx="1651000" cy="945418"/>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Pitching too aggressively</a:t>
            </a:r>
          </a:p>
        </p:txBody>
      </p:sp>
      <p:sp>
        <p:nvSpPr>
          <p:cNvPr id="42" name="Rectangle 41">
            <a:extLst>
              <a:ext uri="{FF2B5EF4-FFF2-40B4-BE49-F238E27FC236}">
                <a16:creationId xmlns:a16="http://schemas.microsoft.com/office/drawing/2014/main" id="{6FB59868-4BD0-45B1-A2DD-50A567001270}"/>
              </a:ext>
            </a:extLst>
          </p:cNvPr>
          <p:cNvSpPr/>
          <p:nvPr/>
        </p:nvSpPr>
        <p:spPr>
          <a:xfrm>
            <a:off x="955901" y="5004659"/>
            <a:ext cx="1651000" cy="945418"/>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Pretending to be prepared</a:t>
            </a:r>
          </a:p>
        </p:txBody>
      </p:sp>
      <p:sp>
        <p:nvSpPr>
          <p:cNvPr id="44" name="TextBox 43"/>
          <p:cNvSpPr txBox="1"/>
          <p:nvPr/>
        </p:nvSpPr>
        <p:spPr>
          <a:xfrm>
            <a:off x="2724377" y="2722723"/>
            <a:ext cx="5895748" cy="954107"/>
          </a:xfrm>
          <a:prstGeom prst="rect">
            <a:avLst/>
          </a:prstGeom>
          <a:noFill/>
        </p:spPr>
        <p:txBody>
          <a:bodyPr wrap="square" rtlCol="0">
            <a:spAutoFit/>
          </a:bodyPr>
          <a:lstStyle/>
          <a:p>
            <a:pPr marL="119063" indent="-119063">
              <a:buFont typeface="Arial" panose="020B0604020202020204" pitchFamily="34" charset="0"/>
              <a:buChar char="•"/>
            </a:pPr>
            <a:r>
              <a:rPr lang="en-US" sz="1400" dirty="0"/>
              <a:t>Keep questions broad and general, and focus on the why behind answers (why did you choose this company, why did you enjoy that project)</a:t>
            </a:r>
          </a:p>
          <a:p>
            <a:pPr marL="119063" indent="-119063">
              <a:buFont typeface="Arial" panose="020B0604020202020204" pitchFamily="34" charset="0"/>
              <a:buChar char="•"/>
            </a:pPr>
            <a:r>
              <a:rPr lang="en-US" sz="1400" dirty="0"/>
              <a:t>Do not try to test the contacts knowledge or ask questions you don’t genuinely want to know the answer to (how do you calculate WACC?)</a:t>
            </a:r>
          </a:p>
        </p:txBody>
      </p:sp>
      <p:sp>
        <p:nvSpPr>
          <p:cNvPr id="45" name="TextBox 44"/>
          <p:cNvSpPr txBox="1"/>
          <p:nvPr/>
        </p:nvSpPr>
        <p:spPr>
          <a:xfrm>
            <a:off x="2724377" y="3863691"/>
            <a:ext cx="5895748" cy="954107"/>
          </a:xfrm>
          <a:prstGeom prst="rect">
            <a:avLst/>
          </a:prstGeom>
          <a:noFill/>
        </p:spPr>
        <p:txBody>
          <a:bodyPr wrap="square" rtlCol="0">
            <a:spAutoFit/>
          </a:bodyPr>
          <a:lstStyle/>
          <a:p>
            <a:pPr marL="119063" indent="-119063">
              <a:buFont typeface="Arial" panose="020B0604020202020204" pitchFamily="34" charset="0"/>
              <a:buChar char="•"/>
            </a:pPr>
            <a:r>
              <a:rPr lang="en-US" sz="1400" dirty="0"/>
              <a:t>Have your “pitch” prepared as a quick overview of your background, but don’t pitch yourself too aggressively</a:t>
            </a:r>
          </a:p>
          <a:p>
            <a:pPr marL="119063" indent="-119063">
              <a:buFont typeface="Arial" panose="020B0604020202020204" pitchFamily="34" charset="0"/>
              <a:buChar char="•"/>
            </a:pPr>
            <a:r>
              <a:rPr lang="en-US" sz="1400" dirty="0"/>
              <a:t>Can come across as non-genuine (asked for advice, but then you pitch like it’s a job interview)</a:t>
            </a:r>
          </a:p>
        </p:txBody>
      </p:sp>
      <p:sp>
        <p:nvSpPr>
          <p:cNvPr id="46" name="TextBox 45"/>
          <p:cNvSpPr txBox="1"/>
          <p:nvPr/>
        </p:nvSpPr>
        <p:spPr>
          <a:xfrm>
            <a:off x="2724377" y="5004659"/>
            <a:ext cx="5895748" cy="954107"/>
          </a:xfrm>
          <a:prstGeom prst="rect">
            <a:avLst/>
          </a:prstGeom>
          <a:noFill/>
        </p:spPr>
        <p:txBody>
          <a:bodyPr wrap="square" rtlCol="0">
            <a:spAutoFit/>
          </a:bodyPr>
          <a:lstStyle/>
          <a:p>
            <a:pPr marL="119063" indent="-119063">
              <a:buFont typeface="Arial" panose="020B0604020202020204" pitchFamily="34" charset="0"/>
              <a:buChar char="•"/>
            </a:pPr>
            <a:r>
              <a:rPr lang="en-US" sz="1400" dirty="0"/>
              <a:t>Do not pretend to have knowledge about the company and industry you do not have</a:t>
            </a:r>
          </a:p>
          <a:p>
            <a:pPr marL="119063" indent="-119063">
              <a:buFont typeface="Arial" panose="020B0604020202020204" pitchFamily="34" charset="0"/>
              <a:buChar char="•"/>
            </a:pPr>
            <a:r>
              <a:rPr lang="en-US" sz="1400" dirty="0"/>
              <a:t>It’s ok to not be an expert on the company / industry – but don’t pretend to be if you’re not, be honest!</a:t>
            </a:r>
          </a:p>
        </p:txBody>
      </p:sp>
      <p:sp>
        <p:nvSpPr>
          <p:cNvPr id="21" name="TextBox 20">
            <a:extLst>
              <a:ext uri="{FF2B5EF4-FFF2-40B4-BE49-F238E27FC236}">
                <a16:creationId xmlns:a16="http://schemas.microsoft.com/office/drawing/2014/main" id="{C7315FA3-F192-45E0-9225-F1AC68F5C940}"/>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22" name="Picture 21" descr="A picture containing text&#10;&#10;Description automatically generated">
            <a:extLst>
              <a:ext uri="{FF2B5EF4-FFF2-40B4-BE49-F238E27FC236}">
                <a16:creationId xmlns:a16="http://schemas.microsoft.com/office/drawing/2014/main" id="{5C060342-E19C-48C0-A0AF-C772DA8F1D6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7924"/>
            <a:ext cx="1255576" cy="315327"/>
          </a:xfrm>
          <a:prstGeom prst="rect">
            <a:avLst/>
          </a:prstGeom>
        </p:spPr>
      </p:pic>
    </p:spTree>
    <p:extLst>
      <p:ext uri="{BB962C8B-B14F-4D97-AF65-F5344CB8AC3E}">
        <p14:creationId xmlns:p14="http://schemas.microsoft.com/office/powerpoint/2010/main" val="3567160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387573"/>
            <a:ext cx="8521942" cy="480131"/>
          </a:xfrm>
        </p:spPr>
        <p:txBody>
          <a:bodyPr anchor="t" anchorCtr="0">
            <a:noAutofit/>
          </a:bodyPr>
          <a:lstStyle/>
          <a:p>
            <a:r>
              <a:rPr lang="en-US" sz="2800" dirty="0"/>
              <a:t>Penn also offers other resources for networking that students should take advantage of</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29</a:t>
            </a:fld>
            <a:endParaRPr lang="en-US" dirty="0">
              <a:solidFill>
                <a:schemeClr val="bg1"/>
              </a:solidFill>
            </a:endParaRPr>
          </a:p>
        </p:txBody>
      </p:sp>
      <p:sp>
        <p:nvSpPr>
          <p:cNvPr id="16" name="Rectangle 15">
            <a:extLst>
              <a:ext uri="{FF2B5EF4-FFF2-40B4-BE49-F238E27FC236}">
                <a16:creationId xmlns:a16="http://schemas.microsoft.com/office/drawing/2014/main" id="{6FB59868-4BD0-45B1-A2DD-50A567001270}"/>
              </a:ext>
            </a:extLst>
          </p:cNvPr>
          <p:cNvSpPr/>
          <p:nvPr/>
        </p:nvSpPr>
        <p:spPr>
          <a:xfrm>
            <a:off x="301384"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Find contacts</a:t>
            </a:r>
          </a:p>
        </p:txBody>
      </p:sp>
      <p:sp>
        <p:nvSpPr>
          <p:cNvPr id="17" name="Rectangle 16">
            <a:extLst>
              <a:ext uri="{FF2B5EF4-FFF2-40B4-BE49-F238E27FC236}">
                <a16:creationId xmlns:a16="http://schemas.microsoft.com/office/drawing/2014/main" id="{6FB59868-4BD0-45B1-A2DD-50A567001270}"/>
              </a:ext>
            </a:extLst>
          </p:cNvPr>
          <p:cNvSpPr/>
          <p:nvPr/>
        </p:nvSpPr>
        <p:spPr>
          <a:xfrm>
            <a:off x="1208850"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Ask for meeting</a:t>
            </a:r>
          </a:p>
        </p:txBody>
      </p:sp>
      <p:sp>
        <p:nvSpPr>
          <p:cNvPr id="18" name="Rectangle 17">
            <a:extLst>
              <a:ext uri="{FF2B5EF4-FFF2-40B4-BE49-F238E27FC236}">
                <a16:creationId xmlns:a16="http://schemas.microsoft.com/office/drawing/2014/main" id="{6FB59868-4BD0-45B1-A2DD-50A567001270}"/>
              </a:ext>
            </a:extLst>
          </p:cNvPr>
          <p:cNvSpPr/>
          <p:nvPr/>
        </p:nvSpPr>
        <p:spPr>
          <a:xfrm>
            <a:off x="2116316"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Have meeting</a:t>
            </a:r>
          </a:p>
        </p:txBody>
      </p:sp>
      <p:sp>
        <p:nvSpPr>
          <p:cNvPr id="19" name="Rectangle 18">
            <a:extLst>
              <a:ext uri="{FF2B5EF4-FFF2-40B4-BE49-F238E27FC236}">
                <a16:creationId xmlns:a16="http://schemas.microsoft.com/office/drawing/2014/main" id="{6FB59868-4BD0-45B1-A2DD-50A567001270}"/>
              </a:ext>
            </a:extLst>
          </p:cNvPr>
          <p:cNvSpPr/>
          <p:nvPr/>
        </p:nvSpPr>
        <p:spPr>
          <a:xfrm>
            <a:off x="3023782"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Follow up</a:t>
            </a:r>
          </a:p>
        </p:txBody>
      </p:sp>
      <p:sp>
        <p:nvSpPr>
          <p:cNvPr id="20" name="Rectangle 19">
            <a:extLst>
              <a:ext uri="{FF2B5EF4-FFF2-40B4-BE49-F238E27FC236}">
                <a16:creationId xmlns:a16="http://schemas.microsoft.com/office/drawing/2014/main" id="{6FB59868-4BD0-45B1-A2DD-50A567001270}"/>
              </a:ext>
            </a:extLst>
          </p:cNvPr>
          <p:cNvSpPr/>
          <p:nvPr/>
        </p:nvSpPr>
        <p:spPr>
          <a:xfrm>
            <a:off x="3931247" y="41752"/>
            <a:ext cx="791128" cy="28685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Other tactics</a:t>
            </a:r>
          </a:p>
        </p:txBody>
      </p:sp>
      <p:sp>
        <p:nvSpPr>
          <p:cNvPr id="29" name="Rectangle 28">
            <a:extLst>
              <a:ext uri="{FF2B5EF4-FFF2-40B4-BE49-F238E27FC236}">
                <a16:creationId xmlns:a16="http://schemas.microsoft.com/office/drawing/2014/main" id="{6FB59868-4BD0-45B1-A2DD-50A567001270}"/>
              </a:ext>
            </a:extLst>
          </p:cNvPr>
          <p:cNvSpPr/>
          <p:nvPr/>
        </p:nvSpPr>
        <p:spPr>
          <a:xfrm>
            <a:off x="1092512" y="2178648"/>
            <a:ext cx="1814932" cy="130805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Career fairs</a:t>
            </a:r>
          </a:p>
        </p:txBody>
      </p:sp>
      <p:sp>
        <p:nvSpPr>
          <p:cNvPr id="30" name="Rectangle 29">
            <a:extLst>
              <a:ext uri="{FF2B5EF4-FFF2-40B4-BE49-F238E27FC236}">
                <a16:creationId xmlns:a16="http://schemas.microsoft.com/office/drawing/2014/main" id="{6FB59868-4BD0-45B1-A2DD-50A567001270}"/>
              </a:ext>
            </a:extLst>
          </p:cNvPr>
          <p:cNvSpPr/>
          <p:nvPr/>
        </p:nvSpPr>
        <p:spPr>
          <a:xfrm>
            <a:off x="1092512" y="3900432"/>
            <a:ext cx="1814932" cy="149271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Coffee chats</a:t>
            </a:r>
          </a:p>
        </p:txBody>
      </p:sp>
      <p:sp>
        <p:nvSpPr>
          <p:cNvPr id="31" name="TextBox 30"/>
          <p:cNvSpPr txBox="1"/>
          <p:nvPr/>
        </p:nvSpPr>
        <p:spPr>
          <a:xfrm>
            <a:off x="3221230" y="2178648"/>
            <a:ext cx="4255896" cy="1308050"/>
          </a:xfrm>
          <a:prstGeom prst="rect">
            <a:avLst/>
          </a:prstGeom>
          <a:noFill/>
        </p:spPr>
        <p:txBody>
          <a:bodyPr wrap="square" tIns="0" rtlCol="0">
            <a:spAutoFit/>
          </a:bodyPr>
          <a:lstStyle/>
          <a:p>
            <a:pPr marL="119063" indent="-119063">
              <a:spcAft>
                <a:spcPts val="600"/>
              </a:spcAft>
              <a:buFont typeface="Arial" panose="020B0604020202020204" pitchFamily="34" charset="0"/>
              <a:buChar char="•"/>
            </a:pPr>
            <a:r>
              <a:rPr lang="en-US" sz="1200" dirty="0"/>
              <a:t>Similar to information sessions, career fairs offer the opportunity to learn a little about several different companies and develop contacts for informational interviews</a:t>
            </a:r>
          </a:p>
          <a:p>
            <a:pPr marL="119063" indent="-119063">
              <a:spcAft>
                <a:spcPts val="600"/>
              </a:spcAft>
              <a:buFont typeface="Arial" panose="020B0604020202020204" pitchFamily="34" charset="0"/>
              <a:buChar char="•"/>
            </a:pPr>
            <a:r>
              <a:rPr lang="en-US" sz="1200" dirty="0"/>
              <a:t>Don’t spend too much time with any one employer</a:t>
            </a:r>
          </a:p>
          <a:p>
            <a:pPr marL="119063" indent="-119063">
              <a:spcAft>
                <a:spcPts val="600"/>
              </a:spcAft>
              <a:buFont typeface="Arial" panose="020B0604020202020204" pitchFamily="34" charset="0"/>
              <a:buChar char="•"/>
            </a:pPr>
            <a:r>
              <a:rPr lang="en-US" sz="1200" dirty="0"/>
              <a:t>Do collect business cards and reach out to people after the event</a:t>
            </a:r>
          </a:p>
        </p:txBody>
      </p:sp>
      <p:sp>
        <p:nvSpPr>
          <p:cNvPr id="32" name="TextBox 31"/>
          <p:cNvSpPr txBox="1"/>
          <p:nvPr/>
        </p:nvSpPr>
        <p:spPr>
          <a:xfrm>
            <a:off x="3221229" y="3900432"/>
            <a:ext cx="4514299" cy="1308050"/>
          </a:xfrm>
          <a:prstGeom prst="rect">
            <a:avLst/>
          </a:prstGeom>
          <a:noFill/>
        </p:spPr>
        <p:txBody>
          <a:bodyPr wrap="square" tIns="0" rtlCol="0">
            <a:spAutoFit/>
          </a:bodyPr>
          <a:lstStyle/>
          <a:p>
            <a:pPr marL="119063" indent="-119063">
              <a:spcAft>
                <a:spcPts val="600"/>
              </a:spcAft>
              <a:buFont typeface="Arial" panose="020B0604020202020204" pitchFamily="34" charset="0"/>
              <a:buChar char="•"/>
            </a:pPr>
            <a:r>
              <a:rPr lang="en-US" sz="1200" dirty="0"/>
              <a:t>Penn offers opportunity to sign up for 1-on-1 or 2-on-1 coffee chats</a:t>
            </a:r>
          </a:p>
          <a:p>
            <a:pPr marL="119063" indent="-119063">
              <a:spcAft>
                <a:spcPts val="600"/>
              </a:spcAft>
              <a:buFont typeface="Arial" panose="020B0604020202020204" pitchFamily="34" charset="0"/>
              <a:buChar char="•"/>
            </a:pPr>
            <a:r>
              <a:rPr lang="en-US" sz="1200" dirty="0"/>
              <a:t>Operate exactly like informational interviews, offering you a great opportunity to make a good impression, learn about the company / industry, and get career advice</a:t>
            </a:r>
          </a:p>
          <a:p>
            <a:pPr marL="119063" indent="-119063">
              <a:spcAft>
                <a:spcPts val="600"/>
              </a:spcAft>
              <a:buFont typeface="Arial" panose="020B0604020202020204" pitchFamily="34" charset="0"/>
              <a:buChar char="•"/>
            </a:pPr>
            <a:r>
              <a:rPr lang="en-US" sz="1200" b="1" dirty="0"/>
              <a:t>Sign up for as many as possible! </a:t>
            </a:r>
            <a:r>
              <a:rPr lang="en-US" sz="1200" dirty="0"/>
              <a:t>Great opportunities to expand your network</a:t>
            </a:r>
          </a:p>
        </p:txBody>
      </p:sp>
      <p:sp>
        <p:nvSpPr>
          <p:cNvPr id="13" name="TextBox 12">
            <a:extLst>
              <a:ext uri="{FF2B5EF4-FFF2-40B4-BE49-F238E27FC236}">
                <a16:creationId xmlns:a16="http://schemas.microsoft.com/office/drawing/2014/main" id="{DD05A5E8-D43E-45B1-971E-670E522BB13D}"/>
              </a:ext>
            </a:extLst>
          </p:cNvPr>
          <p:cNvSpPr txBox="1"/>
          <p:nvPr/>
        </p:nvSpPr>
        <p:spPr>
          <a:xfrm>
            <a:off x="132735" y="6505920"/>
            <a:ext cx="693174" cy="369332"/>
          </a:xfrm>
          <a:prstGeom prst="rect">
            <a:avLst/>
          </a:prstGeom>
          <a:solidFill>
            <a:schemeClr val="accent1"/>
          </a:solidFill>
        </p:spPr>
        <p:txBody>
          <a:bodyPr wrap="square" rtlCol="0">
            <a:spAutoFit/>
          </a:bodyPr>
          <a:lstStyle/>
          <a:p>
            <a:endParaRPr lang="en-US" dirty="0"/>
          </a:p>
        </p:txBody>
      </p:sp>
      <p:pic>
        <p:nvPicPr>
          <p:cNvPr id="14" name="Picture 13" descr="A picture containing text&#10;&#10;Description automatically generated">
            <a:extLst>
              <a:ext uri="{FF2B5EF4-FFF2-40B4-BE49-F238E27FC236}">
                <a16:creationId xmlns:a16="http://schemas.microsoft.com/office/drawing/2014/main" id="{2584096E-5D49-42DC-9160-730B28E09C1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47483" y="6528042"/>
            <a:ext cx="1255576" cy="315327"/>
          </a:xfrm>
          <a:prstGeom prst="rect">
            <a:avLst/>
          </a:prstGeom>
        </p:spPr>
      </p:pic>
    </p:spTree>
    <p:extLst>
      <p:ext uri="{BB962C8B-B14F-4D97-AF65-F5344CB8AC3E}">
        <p14:creationId xmlns:p14="http://schemas.microsoft.com/office/powerpoint/2010/main" val="235801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8521942" cy="480131"/>
          </a:xfrm>
        </p:spPr>
        <p:txBody>
          <a:bodyPr anchor="t" anchorCtr="0">
            <a:noAutofit/>
          </a:bodyPr>
          <a:lstStyle/>
          <a:p>
            <a:r>
              <a:rPr lang="en-US" sz="2800" dirty="0"/>
              <a:t>Networking is extremely important for sourcing job opportunities, getting interviews, and converting offers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3</a:t>
            </a:fld>
            <a:endParaRPr lang="en-US" dirty="0">
              <a:solidFill>
                <a:schemeClr val="bg1"/>
              </a:solidFill>
            </a:endParaRPr>
          </a:p>
        </p:txBody>
      </p:sp>
      <p:sp>
        <p:nvSpPr>
          <p:cNvPr id="37" name="TextBox 36"/>
          <p:cNvSpPr txBox="1"/>
          <p:nvPr/>
        </p:nvSpPr>
        <p:spPr>
          <a:xfrm rot="16200000">
            <a:off x="-731461" y="2741809"/>
            <a:ext cx="2618406" cy="584775"/>
          </a:xfrm>
          <a:prstGeom prst="rect">
            <a:avLst/>
          </a:prstGeom>
          <a:noFill/>
        </p:spPr>
        <p:txBody>
          <a:bodyPr wrap="square" rtlCol="0">
            <a:spAutoFit/>
          </a:bodyPr>
          <a:lstStyle/>
          <a:p>
            <a:pPr algn="ctr"/>
            <a:r>
              <a:rPr lang="en-US" sz="1600" dirty="0">
                <a:solidFill>
                  <a:schemeClr val="tx2"/>
                </a:solidFill>
              </a:rPr>
              <a:t>Commonly cited benefits </a:t>
            </a:r>
            <a:br>
              <a:rPr lang="en-US" sz="1600" dirty="0">
                <a:solidFill>
                  <a:schemeClr val="tx2"/>
                </a:solidFill>
              </a:rPr>
            </a:br>
            <a:r>
              <a:rPr lang="en-US" sz="1600" dirty="0">
                <a:solidFill>
                  <a:schemeClr val="tx2"/>
                </a:solidFill>
              </a:rPr>
              <a:t>of networking</a:t>
            </a:r>
          </a:p>
        </p:txBody>
      </p:sp>
      <p:sp>
        <p:nvSpPr>
          <p:cNvPr id="38" name="TextBox 37"/>
          <p:cNvSpPr txBox="1"/>
          <p:nvPr/>
        </p:nvSpPr>
        <p:spPr>
          <a:xfrm rot="16200000">
            <a:off x="-423072" y="5216926"/>
            <a:ext cx="2001628" cy="584775"/>
          </a:xfrm>
          <a:prstGeom prst="rect">
            <a:avLst/>
          </a:prstGeom>
          <a:noFill/>
        </p:spPr>
        <p:txBody>
          <a:bodyPr wrap="square" lIns="0" rIns="0" rtlCol="0">
            <a:spAutoFit/>
          </a:bodyPr>
          <a:lstStyle/>
          <a:p>
            <a:pPr algn="ctr"/>
            <a:r>
              <a:rPr lang="en-US" sz="1600" dirty="0">
                <a:solidFill>
                  <a:schemeClr val="tx2"/>
                </a:solidFill>
              </a:rPr>
              <a:t>Underappreciated benefits of networking</a:t>
            </a:r>
          </a:p>
        </p:txBody>
      </p:sp>
      <p:sp>
        <p:nvSpPr>
          <p:cNvPr id="39" name="Rectangle 38">
            <a:extLst>
              <a:ext uri="{FF2B5EF4-FFF2-40B4-BE49-F238E27FC236}">
                <a16:creationId xmlns:a16="http://schemas.microsoft.com/office/drawing/2014/main" id="{B345486C-EB29-494C-B544-C36E3475A6BC}"/>
              </a:ext>
            </a:extLst>
          </p:cNvPr>
          <p:cNvSpPr/>
          <p:nvPr/>
        </p:nvSpPr>
        <p:spPr>
          <a:xfrm>
            <a:off x="995504" y="1724993"/>
            <a:ext cx="1362636" cy="81972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Learning / information</a:t>
            </a:r>
          </a:p>
        </p:txBody>
      </p:sp>
      <p:sp>
        <p:nvSpPr>
          <p:cNvPr id="40" name="Rectangle 39">
            <a:extLst>
              <a:ext uri="{FF2B5EF4-FFF2-40B4-BE49-F238E27FC236}">
                <a16:creationId xmlns:a16="http://schemas.microsoft.com/office/drawing/2014/main" id="{B345486C-EB29-494C-B544-C36E3475A6BC}"/>
              </a:ext>
            </a:extLst>
          </p:cNvPr>
          <p:cNvSpPr/>
          <p:nvPr/>
        </p:nvSpPr>
        <p:spPr>
          <a:xfrm>
            <a:off x="995504" y="2624335"/>
            <a:ext cx="1362636" cy="81972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Advice</a:t>
            </a:r>
          </a:p>
        </p:txBody>
      </p:sp>
      <p:sp>
        <p:nvSpPr>
          <p:cNvPr id="41" name="Rectangle 40">
            <a:extLst>
              <a:ext uri="{FF2B5EF4-FFF2-40B4-BE49-F238E27FC236}">
                <a16:creationId xmlns:a16="http://schemas.microsoft.com/office/drawing/2014/main" id="{B345486C-EB29-494C-B544-C36E3475A6BC}"/>
              </a:ext>
            </a:extLst>
          </p:cNvPr>
          <p:cNvSpPr/>
          <p:nvPr/>
        </p:nvSpPr>
        <p:spPr>
          <a:xfrm>
            <a:off x="995504" y="3523677"/>
            <a:ext cx="1362636" cy="81972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Sourcing job opportunities</a:t>
            </a:r>
          </a:p>
        </p:txBody>
      </p:sp>
      <p:sp>
        <p:nvSpPr>
          <p:cNvPr id="42" name="Rectangle 41">
            <a:extLst>
              <a:ext uri="{FF2B5EF4-FFF2-40B4-BE49-F238E27FC236}">
                <a16:creationId xmlns:a16="http://schemas.microsoft.com/office/drawing/2014/main" id="{B345486C-EB29-494C-B544-C36E3475A6BC}"/>
              </a:ext>
            </a:extLst>
          </p:cNvPr>
          <p:cNvSpPr/>
          <p:nvPr/>
        </p:nvSpPr>
        <p:spPr>
          <a:xfrm>
            <a:off x="995504" y="4643638"/>
            <a:ext cx="1362636" cy="81972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Getting interviews</a:t>
            </a:r>
          </a:p>
        </p:txBody>
      </p:sp>
      <p:sp>
        <p:nvSpPr>
          <p:cNvPr id="43" name="Rectangle 42">
            <a:extLst>
              <a:ext uri="{FF2B5EF4-FFF2-40B4-BE49-F238E27FC236}">
                <a16:creationId xmlns:a16="http://schemas.microsoft.com/office/drawing/2014/main" id="{B345486C-EB29-494C-B544-C36E3475A6BC}"/>
              </a:ext>
            </a:extLst>
          </p:cNvPr>
          <p:cNvSpPr/>
          <p:nvPr/>
        </p:nvSpPr>
        <p:spPr>
          <a:xfrm>
            <a:off x="995504" y="5542978"/>
            <a:ext cx="1362636" cy="81972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Converting offers</a:t>
            </a:r>
          </a:p>
        </p:txBody>
      </p:sp>
      <p:cxnSp>
        <p:nvCxnSpPr>
          <p:cNvPr id="3" name="Straight Connector 2"/>
          <p:cNvCxnSpPr/>
          <p:nvPr/>
        </p:nvCxnSpPr>
        <p:spPr>
          <a:xfrm>
            <a:off x="995504" y="4508500"/>
            <a:ext cx="7602396" cy="0"/>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1B5D49F8-10A3-48DD-9980-1A14206A31D5}"/>
              </a:ext>
            </a:extLst>
          </p:cNvPr>
          <p:cNvSpPr txBox="1"/>
          <p:nvPr/>
        </p:nvSpPr>
        <p:spPr>
          <a:xfrm>
            <a:off x="976454" y="1277679"/>
            <a:ext cx="1480996" cy="307777"/>
          </a:xfrm>
          <a:prstGeom prst="rect">
            <a:avLst/>
          </a:prstGeom>
          <a:noFill/>
        </p:spPr>
        <p:txBody>
          <a:bodyPr wrap="square" rtlCol="0">
            <a:spAutoFit/>
          </a:bodyPr>
          <a:lstStyle/>
          <a:p>
            <a:r>
              <a:rPr lang="en-US" sz="1400" dirty="0">
                <a:solidFill>
                  <a:schemeClr val="tx2"/>
                </a:solidFill>
              </a:rPr>
              <a:t>Benefits</a:t>
            </a:r>
          </a:p>
        </p:txBody>
      </p:sp>
      <p:cxnSp>
        <p:nvCxnSpPr>
          <p:cNvPr id="45" name="Straight Connector 44">
            <a:extLst>
              <a:ext uri="{FF2B5EF4-FFF2-40B4-BE49-F238E27FC236}">
                <a16:creationId xmlns:a16="http://schemas.microsoft.com/office/drawing/2014/main" id="{A79526CC-9546-4FD5-A5DD-326D61F2E0D1}"/>
              </a:ext>
            </a:extLst>
          </p:cNvPr>
          <p:cNvCxnSpPr>
            <a:cxnSpLocks/>
          </p:cNvCxnSpPr>
          <p:nvPr/>
        </p:nvCxnSpPr>
        <p:spPr>
          <a:xfrm>
            <a:off x="1018111" y="1573881"/>
            <a:ext cx="1458389"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1B5D49F8-10A3-48DD-9980-1A14206A31D5}"/>
              </a:ext>
            </a:extLst>
          </p:cNvPr>
          <p:cNvSpPr txBox="1"/>
          <p:nvPr/>
        </p:nvSpPr>
        <p:spPr>
          <a:xfrm>
            <a:off x="2614753" y="1277679"/>
            <a:ext cx="3205021" cy="307777"/>
          </a:xfrm>
          <a:prstGeom prst="rect">
            <a:avLst/>
          </a:prstGeom>
          <a:noFill/>
        </p:spPr>
        <p:txBody>
          <a:bodyPr wrap="square" rtlCol="0">
            <a:spAutoFit/>
          </a:bodyPr>
          <a:lstStyle/>
          <a:p>
            <a:r>
              <a:rPr lang="en-US" sz="1400" dirty="0">
                <a:solidFill>
                  <a:schemeClr val="tx2"/>
                </a:solidFill>
              </a:rPr>
              <a:t>Description</a:t>
            </a:r>
          </a:p>
        </p:txBody>
      </p:sp>
      <p:cxnSp>
        <p:nvCxnSpPr>
          <p:cNvPr id="47" name="Straight Connector 46">
            <a:extLst>
              <a:ext uri="{FF2B5EF4-FFF2-40B4-BE49-F238E27FC236}">
                <a16:creationId xmlns:a16="http://schemas.microsoft.com/office/drawing/2014/main" id="{A79526CC-9546-4FD5-A5DD-326D61F2E0D1}"/>
              </a:ext>
            </a:extLst>
          </p:cNvPr>
          <p:cNvCxnSpPr>
            <a:cxnSpLocks/>
          </p:cNvCxnSpPr>
          <p:nvPr/>
        </p:nvCxnSpPr>
        <p:spPr>
          <a:xfrm>
            <a:off x="2656411" y="1573881"/>
            <a:ext cx="315609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1B5D49F8-10A3-48DD-9980-1A14206A31D5}"/>
              </a:ext>
            </a:extLst>
          </p:cNvPr>
          <p:cNvSpPr txBox="1"/>
          <p:nvPr/>
        </p:nvSpPr>
        <p:spPr>
          <a:xfrm>
            <a:off x="5977078" y="1277679"/>
            <a:ext cx="2620821" cy="307777"/>
          </a:xfrm>
          <a:prstGeom prst="rect">
            <a:avLst/>
          </a:prstGeom>
          <a:noFill/>
        </p:spPr>
        <p:txBody>
          <a:bodyPr wrap="square" rtlCol="0">
            <a:spAutoFit/>
          </a:bodyPr>
          <a:lstStyle/>
          <a:p>
            <a:r>
              <a:rPr lang="en-US" sz="1400" dirty="0">
                <a:solidFill>
                  <a:schemeClr val="tx2"/>
                </a:solidFill>
              </a:rPr>
              <a:t>Example</a:t>
            </a:r>
          </a:p>
        </p:txBody>
      </p:sp>
      <p:cxnSp>
        <p:nvCxnSpPr>
          <p:cNvPr id="49" name="Straight Connector 48">
            <a:extLst>
              <a:ext uri="{FF2B5EF4-FFF2-40B4-BE49-F238E27FC236}">
                <a16:creationId xmlns:a16="http://schemas.microsoft.com/office/drawing/2014/main" id="{A79526CC-9546-4FD5-A5DD-326D61F2E0D1}"/>
              </a:ext>
            </a:extLst>
          </p:cNvPr>
          <p:cNvCxnSpPr>
            <a:cxnSpLocks/>
          </p:cNvCxnSpPr>
          <p:nvPr/>
        </p:nvCxnSpPr>
        <p:spPr>
          <a:xfrm>
            <a:off x="6018736" y="1573881"/>
            <a:ext cx="258081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2656411" y="1698098"/>
            <a:ext cx="3163363" cy="646331"/>
          </a:xfrm>
          <a:prstGeom prst="rect">
            <a:avLst/>
          </a:prstGeom>
          <a:noFill/>
        </p:spPr>
        <p:txBody>
          <a:bodyPr wrap="square" rtlCol="0">
            <a:spAutoFit/>
          </a:bodyPr>
          <a:lstStyle/>
          <a:p>
            <a:pPr marL="119063" indent="-119063">
              <a:buFont typeface="Arial" panose="020B0604020202020204" pitchFamily="34" charset="0"/>
              <a:buChar char="•"/>
            </a:pPr>
            <a:r>
              <a:rPr lang="en-US" sz="1200" dirty="0"/>
              <a:t>Informational interviews with current professionals offer ability to learn about an industry, company, or role</a:t>
            </a:r>
          </a:p>
        </p:txBody>
      </p:sp>
      <p:sp>
        <p:nvSpPr>
          <p:cNvPr id="51" name="TextBox 50"/>
          <p:cNvSpPr txBox="1"/>
          <p:nvPr/>
        </p:nvSpPr>
        <p:spPr>
          <a:xfrm>
            <a:off x="6018736" y="1698098"/>
            <a:ext cx="2579163" cy="830997"/>
          </a:xfrm>
          <a:prstGeom prst="rect">
            <a:avLst/>
          </a:prstGeom>
          <a:noFill/>
        </p:spPr>
        <p:txBody>
          <a:bodyPr wrap="square" rtlCol="0">
            <a:spAutoFit/>
          </a:bodyPr>
          <a:lstStyle/>
          <a:p>
            <a:pPr marL="119063" indent="-119063">
              <a:buFont typeface="Arial" panose="020B0604020202020204" pitchFamily="34" charset="0"/>
              <a:buChar char="•"/>
            </a:pPr>
            <a:r>
              <a:rPr lang="en-US" sz="1200" dirty="0"/>
              <a:t>Speaking with investment bankers may help a person feel confident that it is the right career choice for them</a:t>
            </a:r>
          </a:p>
        </p:txBody>
      </p:sp>
      <p:sp>
        <p:nvSpPr>
          <p:cNvPr id="52" name="TextBox 51"/>
          <p:cNvSpPr txBox="1"/>
          <p:nvPr/>
        </p:nvSpPr>
        <p:spPr>
          <a:xfrm>
            <a:off x="6018736" y="2591802"/>
            <a:ext cx="2579163" cy="830997"/>
          </a:xfrm>
          <a:prstGeom prst="rect">
            <a:avLst/>
          </a:prstGeom>
          <a:noFill/>
        </p:spPr>
        <p:txBody>
          <a:bodyPr wrap="square" rtlCol="0">
            <a:spAutoFit/>
          </a:bodyPr>
          <a:lstStyle/>
          <a:p>
            <a:pPr marL="119063" indent="-119063">
              <a:buFont typeface="Arial" panose="020B0604020202020204" pitchFamily="34" charset="0"/>
              <a:buChar char="•"/>
            </a:pPr>
            <a:r>
              <a:rPr lang="en-US" sz="1200" dirty="0"/>
              <a:t>Receive potential guidance such as pursuing an MBA, which may be helpful for some individuals considering a future career move</a:t>
            </a:r>
          </a:p>
        </p:txBody>
      </p:sp>
      <p:sp>
        <p:nvSpPr>
          <p:cNvPr id="53" name="TextBox 52"/>
          <p:cNvSpPr txBox="1"/>
          <p:nvPr/>
        </p:nvSpPr>
        <p:spPr>
          <a:xfrm>
            <a:off x="6018736" y="3496782"/>
            <a:ext cx="2579163" cy="1015663"/>
          </a:xfrm>
          <a:prstGeom prst="rect">
            <a:avLst/>
          </a:prstGeom>
          <a:noFill/>
        </p:spPr>
        <p:txBody>
          <a:bodyPr wrap="square" rtlCol="0">
            <a:spAutoFit/>
          </a:bodyPr>
          <a:lstStyle/>
          <a:p>
            <a:pPr marL="119063" indent="-119063">
              <a:buFont typeface="Arial" panose="020B0604020202020204" pitchFamily="34" charset="0"/>
              <a:buChar char="•"/>
            </a:pPr>
            <a:r>
              <a:rPr lang="en-US" sz="1200" dirty="0"/>
              <a:t>Can lead to a job offer when there is no posting - employer may create a posting (collecting hundreds of resumes), then close it without interviewing anyone</a:t>
            </a:r>
          </a:p>
        </p:txBody>
      </p:sp>
      <p:sp>
        <p:nvSpPr>
          <p:cNvPr id="54" name="TextBox 53"/>
          <p:cNvSpPr txBox="1"/>
          <p:nvPr/>
        </p:nvSpPr>
        <p:spPr>
          <a:xfrm>
            <a:off x="6018736" y="4617170"/>
            <a:ext cx="2579163" cy="830997"/>
          </a:xfrm>
          <a:prstGeom prst="rect">
            <a:avLst/>
          </a:prstGeom>
          <a:noFill/>
        </p:spPr>
        <p:txBody>
          <a:bodyPr wrap="square" rtlCol="0">
            <a:spAutoFit/>
          </a:bodyPr>
          <a:lstStyle/>
          <a:p>
            <a:pPr marL="119063" indent="-119063">
              <a:buFont typeface="Arial" panose="020B0604020202020204" pitchFamily="34" charset="0"/>
              <a:buChar char="•"/>
            </a:pPr>
            <a:r>
              <a:rPr lang="en-US" sz="1200" dirty="0"/>
              <a:t>Can lead to interviews at the firms where you network the most – not firms you did not network with, even with the same resume</a:t>
            </a:r>
          </a:p>
        </p:txBody>
      </p:sp>
      <p:sp>
        <p:nvSpPr>
          <p:cNvPr id="55" name="TextBox 54"/>
          <p:cNvSpPr txBox="1"/>
          <p:nvPr/>
        </p:nvSpPr>
        <p:spPr>
          <a:xfrm>
            <a:off x="6018736" y="5516083"/>
            <a:ext cx="2579163" cy="646331"/>
          </a:xfrm>
          <a:prstGeom prst="rect">
            <a:avLst/>
          </a:prstGeom>
          <a:noFill/>
        </p:spPr>
        <p:txBody>
          <a:bodyPr wrap="square" rtlCol="0">
            <a:spAutoFit/>
          </a:bodyPr>
          <a:lstStyle/>
          <a:p>
            <a:pPr marL="119063" indent="-119063">
              <a:buFont typeface="Arial" panose="020B0604020202020204" pitchFamily="34" charset="0"/>
              <a:buChar char="•"/>
            </a:pPr>
            <a:r>
              <a:rPr lang="en-US" sz="1200" dirty="0"/>
              <a:t>Ability to talk personally about culture and the people you know can be crucial for interview success</a:t>
            </a:r>
          </a:p>
        </p:txBody>
      </p:sp>
      <p:sp>
        <p:nvSpPr>
          <p:cNvPr id="56" name="TextBox 55"/>
          <p:cNvSpPr txBox="1"/>
          <p:nvPr/>
        </p:nvSpPr>
        <p:spPr>
          <a:xfrm>
            <a:off x="2614753" y="2591802"/>
            <a:ext cx="3205021" cy="646331"/>
          </a:xfrm>
          <a:prstGeom prst="rect">
            <a:avLst/>
          </a:prstGeom>
          <a:noFill/>
        </p:spPr>
        <p:txBody>
          <a:bodyPr wrap="square" rtlCol="0">
            <a:spAutoFit/>
          </a:bodyPr>
          <a:lstStyle/>
          <a:p>
            <a:pPr marL="119063" indent="-119063">
              <a:buFont typeface="Arial" panose="020B0604020202020204" pitchFamily="34" charset="0"/>
              <a:buChar char="•"/>
            </a:pPr>
            <a:r>
              <a:rPr lang="en-US" sz="1200" dirty="0"/>
              <a:t>Career advice can help you pursue the best opportunities, make the best decisions, and avoid pitfalls in your job search</a:t>
            </a:r>
          </a:p>
        </p:txBody>
      </p:sp>
      <p:sp>
        <p:nvSpPr>
          <p:cNvPr id="57" name="TextBox 56"/>
          <p:cNvSpPr txBox="1"/>
          <p:nvPr/>
        </p:nvSpPr>
        <p:spPr>
          <a:xfrm>
            <a:off x="2614753" y="3496782"/>
            <a:ext cx="3205021" cy="646331"/>
          </a:xfrm>
          <a:prstGeom prst="rect">
            <a:avLst/>
          </a:prstGeom>
          <a:noFill/>
        </p:spPr>
        <p:txBody>
          <a:bodyPr wrap="square" rtlCol="0">
            <a:spAutoFit/>
          </a:bodyPr>
          <a:lstStyle/>
          <a:p>
            <a:pPr marL="119063" indent="-119063">
              <a:buFont typeface="Arial" panose="020B0604020202020204" pitchFamily="34" charset="0"/>
              <a:buChar char="•"/>
            </a:pPr>
            <a:r>
              <a:rPr lang="en-US" sz="1200" dirty="0"/>
              <a:t>Many job opportunities are filled before a formal posting is ever created – networking allows you to be top of mind for openings</a:t>
            </a:r>
          </a:p>
        </p:txBody>
      </p:sp>
      <p:sp>
        <p:nvSpPr>
          <p:cNvPr id="58" name="TextBox 57"/>
          <p:cNvSpPr txBox="1"/>
          <p:nvPr/>
        </p:nvSpPr>
        <p:spPr>
          <a:xfrm>
            <a:off x="2614753" y="4617170"/>
            <a:ext cx="3205021" cy="830997"/>
          </a:xfrm>
          <a:prstGeom prst="rect">
            <a:avLst/>
          </a:prstGeom>
          <a:noFill/>
        </p:spPr>
        <p:txBody>
          <a:bodyPr wrap="square" rtlCol="0">
            <a:spAutoFit/>
          </a:bodyPr>
          <a:lstStyle/>
          <a:p>
            <a:pPr marL="119063" indent="-119063">
              <a:buFont typeface="Arial" panose="020B0604020202020204" pitchFamily="34" charset="0"/>
              <a:buChar char="•"/>
            </a:pPr>
            <a:r>
              <a:rPr lang="en-US" sz="1200" dirty="0"/>
              <a:t>Name recognition is crucial for a resume to be chosen from many qualified candidates</a:t>
            </a:r>
          </a:p>
          <a:p>
            <a:pPr marL="119063" indent="-119063">
              <a:buFont typeface="Arial" panose="020B0604020202020204" pitchFamily="34" charset="0"/>
              <a:buChar char="•"/>
            </a:pPr>
            <a:r>
              <a:rPr lang="en-US" sz="1200" dirty="0"/>
              <a:t>Recommendations can overcome other resume flaws (GPA, test scores, experience)</a:t>
            </a:r>
          </a:p>
        </p:txBody>
      </p:sp>
      <p:sp>
        <p:nvSpPr>
          <p:cNvPr id="59" name="TextBox 58"/>
          <p:cNvSpPr txBox="1"/>
          <p:nvPr/>
        </p:nvSpPr>
        <p:spPr>
          <a:xfrm>
            <a:off x="2614753" y="5516083"/>
            <a:ext cx="3205021" cy="830997"/>
          </a:xfrm>
          <a:prstGeom prst="rect">
            <a:avLst/>
          </a:prstGeom>
          <a:noFill/>
        </p:spPr>
        <p:txBody>
          <a:bodyPr wrap="square" rtlCol="0">
            <a:spAutoFit/>
          </a:bodyPr>
          <a:lstStyle/>
          <a:p>
            <a:pPr marL="119063" indent="-119063">
              <a:buFont typeface="Arial" panose="020B0604020202020204" pitchFamily="34" charset="0"/>
              <a:buChar char="•"/>
            </a:pPr>
            <a:r>
              <a:rPr lang="en-US" sz="1200" dirty="0"/>
              <a:t>Ability to use personal experience and stories when experiencing “Why this company?” questions is crucial </a:t>
            </a:r>
          </a:p>
          <a:p>
            <a:pPr marL="119063" indent="-119063">
              <a:buFont typeface="Arial" panose="020B0604020202020204" pitchFamily="34" charset="0"/>
              <a:buChar char="•"/>
            </a:pPr>
            <a:r>
              <a:rPr lang="en-US" sz="1200" dirty="0"/>
              <a:t>Knowledge of industry from networking </a:t>
            </a:r>
          </a:p>
        </p:txBody>
      </p:sp>
      <p:sp>
        <p:nvSpPr>
          <p:cNvPr id="28" name="TextBox 27">
            <a:extLst>
              <a:ext uri="{FF2B5EF4-FFF2-40B4-BE49-F238E27FC236}">
                <a16:creationId xmlns:a16="http://schemas.microsoft.com/office/drawing/2014/main" id="{0C78164E-33A3-4681-9F21-70C08093A66E}"/>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29" name="Picture 28" descr="A picture containing text&#10;&#10;Description automatically generated">
            <a:extLst>
              <a:ext uri="{FF2B5EF4-FFF2-40B4-BE49-F238E27FC236}">
                <a16:creationId xmlns:a16="http://schemas.microsoft.com/office/drawing/2014/main" id="{1817D6F1-DFD1-4747-9F04-6AD555899C0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42672"/>
            <a:ext cx="1255576" cy="315327"/>
          </a:xfrm>
          <a:prstGeom prst="rect">
            <a:avLst/>
          </a:prstGeom>
        </p:spPr>
      </p:pic>
    </p:spTree>
    <p:extLst>
      <p:ext uri="{BB962C8B-B14F-4D97-AF65-F5344CB8AC3E}">
        <p14:creationId xmlns:p14="http://schemas.microsoft.com/office/powerpoint/2010/main" val="317735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8521942" cy="480131"/>
          </a:xfrm>
        </p:spPr>
        <p:txBody>
          <a:bodyPr anchor="t" anchorCtr="0">
            <a:noAutofit/>
          </a:bodyPr>
          <a:lstStyle/>
          <a:p>
            <a:r>
              <a:rPr lang="en-US" sz="2800" dirty="0"/>
              <a:t>There shouldn’t be any excuses to not network!</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4</a:t>
            </a:fld>
            <a:endParaRPr lang="en-US" dirty="0">
              <a:solidFill>
                <a:schemeClr val="bg1"/>
              </a:solidFill>
            </a:endParaRPr>
          </a:p>
        </p:txBody>
      </p:sp>
      <p:graphicFrame>
        <p:nvGraphicFramePr>
          <p:cNvPr id="2" name="Table 1"/>
          <p:cNvGraphicFramePr>
            <a:graphicFrameLocks noGrp="1"/>
          </p:cNvGraphicFramePr>
          <p:nvPr/>
        </p:nvGraphicFramePr>
        <p:xfrm>
          <a:off x="375277" y="1577524"/>
          <a:ext cx="8202705" cy="4148224"/>
        </p:xfrm>
        <a:graphic>
          <a:graphicData uri="http://schemas.openxmlformats.org/drawingml/2006/table">
            <a:tbl>
              <a:tblPr firstRow="1" bandRow="1">
                <a:tableStyleId>{5C22544A-7EE6-4342-B048-85BDC9FD1C3A}</a:tableStyleId>
              </a:tblPr>
              <a:tblGrid>
                <a:gridCol w="2644589">
                  <a:extLst>
                    <a:ext uri="{9D8B030D-6E8A-4147-A177-3AD203B41FA5}">
                      <a16:colId xmlns:a16="http://schemas.microsoft.com/office/drawing/2014/main" val="3796627842"/>
                    </a:ext>
                  </a:extLst>
                </a:gridCol>
                <a:gridCol w="878541">
                  <a:extLst>
                    <a:ext uri="{9D8B030D-6E8A-4147-A177-3AD203B41FA5}">
                      <a16:colId xmlns:a16="http://schemas.microsoft.com/office/drawing/2014/main" val="885769308"/>
                    </a:ext>
                  </a:extLst>
                </a:gridCol>
                <a:gridCol w="4679575">
                  <a:extLst>
                    <a:ext uri="{9D8B030D-6E8A-4147-A177-3AD203B41FA5}">
                      <a16:colId xmlns:a16="http://schemas.microsoft.com/office/drawing/2014/main" val="2763623571"/>
                    </a:ext>
                  </a:extLst>
                </a:gridCol>
              </a:tblGrid>
              <a:tr h="481504">
                <a:tc>
                  <a:txBody>
                    <a:bodyPr/>
                    <a:lstStyle/>
                    <a:p>
                      <a:pPr algn="ctr"/>
                      <a:r>
                        <a:rPr lang="en-US" sz="1400" dirty="0"/>
                        <a:t>Excuse</a:t>
                      </a:r>
                    </a:p>
                  </a:txBody>
                  <a:tcPr anchor="ctr">
                    <a:lnR w="12700" cmpd="sng">
                      <a:noFill/>
                    </a:lnR>
                    <a:solidFill>
                      <a:schemeClr val="tx2"/>
                    </a:solidFill>
                  </a:tcPr>
                </a:tc>
                <a:tc>
                  <a:txBody>
                    <a:bodyPr/>
                    <a:lstStyle/>
                    <a:p>
                      <a:pPr algn="ctr"/>
                      <a:endParaRPr lang="en-US" sz="14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r>
                        <a:rPr lang="en-US" sz="1400" dirty="0"/>
                        <a:t>Solution</a:t>
                      </a:r>
                    </a:p>
                  </a:txBody>
                  <a:tcPr anchor="ctr">
                    <a:lnL w="12700" cmpd="sng">
                      <a:noFill/>
                    </a:lnL>
                    <a:solidFill>
                      <a:schemeClr val="tx2"/>
                    </a:solidFill>
                  </a:tcPr>
                </a:tc>
                <a:extLst>
                  <a:ext uri="{0D108BD9-81ED-4DB2-BD59-A6C34878D82A}">
                    <a16:rowId xmlns:a16="http://schemas.microsoft.com/office/drawing/2014/main" val="411868820"/>
                  </a:ext>
                </a:extLst>
              </a:tr>
              <a:tr h="1503878">
                <a:tc>
                  <a:txBody>
                    <a:bodyPr/>
                    <a:lstStyle/>
                    <a:p>
                      <a:r>
                        <a:rPr lang="en-US" sz="1400" dirty="0"/>
                        <a:t>It’s too much work and time</a:t>
                      </a:r>
                    </a:p>
                  </a:txBody>
                  <a:tcPr anchor="ctr">
                    <a:lnR w="12700" cmpd="sng">
                      <a:noFill/>
                    </a:lnR>
                    <a:lnB w="19050" cap="flat" cmpd="sng" algn="ctr">
                      <a:solidFill>
                        <a:schemeClr val="bg1">
                          <a:lumMod val="75000"/>
                        </a:schemeClr>
                      </a:solidFill>
                      <a:prstDash val="solid"/>
                      <a:round/>
                      <a:headEnd type="none" w="med" len="med"/>
                      <a:tailEnd type="none" w="med" len="med"/>
                    </a:lnB>
                    <a:noFill/>
                  </a:tcPr>
                </a:tc>
                <a:tc>
                  <a:txBody>
                    <a:bodyPr/>
                    <a:lstStyle/>
                    <a:p>
                      <a:endParaRPr lang="en-US" sz="1400" dirty="0"/>
                    </a:p>
                  </a:txBody>
                  <a:tcPr anchor="ctr">
                    <a:lnL w="12700" cmpd="sng">
                      <a:noFill/>
                    </a:lnL>
                    <a:lnR w="12700" cmpd="sng">
                      <a:noFill/>
                    </a:lnR>
                    <a:lnT w="381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400" dirty="0"/>
                        <a:t>Be strategic in your approach</a:t>
                      </a:r>
                      <a:r>
                        <a:rPr lang="en-US" sz="1400" baseline="0" dirty="0"/>
                        <a:t> (smaller company list)</a:t>
                      </a:r>
                    </a:p>
                    <a:p>
                      <a:pPr marL="285750" indent="-285750">
                        <a:buFont typeface="Arial" panose="020B0604020202020204" pitchFamily="34" charset="0"/>
                        <a:buChar char="•"/>
                      </a:pPr>
                      <a:r>
                        <a:rPr lang="en-US" sz="1400" baseline="0" dirty="0"/>
                        <a:t>Spend less time on lower value-add activities (resume reviews)</a:t>
                      </a:r>
                    </a:p>
                    <a:p>
                      <a:pPr marL="285750" indent="-285750">
                        <a:buFont typeface="Arial" panose="020B0604020202020204" pitchFamily="34" charset="0"/>
                        <a:buChar char="•"/>
                      </a:pPr>
                      <a:r>
                        <a:rPr lang="en-US" sz="1400" baseline="0" dirty="0"/>
                        <a:t>Networking is often THE most important factor in getting your dream job – it’s worth the effort!</a:t>
                      </a:r>
                      <a:endParaRPr lang="en-US" sz="1400" dirty="0"/>
                    </a:p>
                  </a:txBody>
                  <a:tcPr anchor="ctr">
                    <a:lnL w="12700" cmpd="sng">
                      <a:noFill/>
                    </a:lnL>
                    <a:lnB w="190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817089750"/>
                  </a:ext>
                </a:extLst>
              </a:tr>
              <a:tr h="949818">
                <a:tc>
                  <a:txBody>
                    <a:bodyPr/>
                    <a:lstStyle/>
                    <a:p>
                      <a:r>
                        <a:rPr lang="en-US" sz="1400" dirty="0"/>
                        <a:t>Asking for help</a:t>
                      </a:r>
                      <a:r>
                        <a:rPr lang="en-US" sz="1400" baseline="0" dirty="0"/>
                        <a:t> is an imposition, I don’t want to bother people</a:t>
                      </a:r>
                      <a:endParaRPr lang="en-US" sz="1400" dirty="0"/>
                    </a:p>
                  </a:txBody>
                  <a:tcPr anchor="ctr">
                    <a:lnR w="12700" cmpd="sng">
                      <a:noFill/>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noFill/>
                  </a:tcPr>
                </a:tc>
                <a:tc>
                  <a:txBody>
                    <a:bodyPr/>
                    <a:lstStyle/>
                    <a:p>
                      <a:endParaRPr lang="en-US" sz="14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400" dirty="0"/>
                        <a:t>People</a:t>
                      </a:r>
                      <a:r>
                        <a:rPr lang="en-US" sz="1400" baseline="0" dirty="0"/>
                        <a:t> like to help others</a:t>
                      </a:r>
                    </a:p>
                    <a:p>
                      <a:pPr marL="285750" indent="-285750">
                        <a:buFont typeface="Arial" panose="020B0604020202020204" pitchFamily="34" charset="0"/>
                        <a:buChar char="•"/>
                      </a:pPr>
                      <a:r>
                        <a:rPr lang="en-US" sz="1400" baseline="0" dirty="0"/>
                        <a:t>Everyone gets help throughout their careers – pay it forward mentality</a:t>
                      </a:r>
                      <a:endParaRPr lang="en-US" sz="1400" dirty="0"/>
                    </a:p>
                  </a:txBody>
                  <a:tcPr anchor="ctr">
                    <a:lnL w="12700" cmpd="sng">
                      <a:noFill/>
                    </a:lnL>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927855786"/>
                  </a:ext>
                </a:extLst>
              </a:tr>
              <a:tr h="481504">
                <a:tc>
                  <a:txBody>
                    <a:bodyPr/>
                    <a:lstStyle/>
                    <a:p>
                      <a:r>
                        <a:rPr lang="en-US" sz="1400" dirty="0"/>
                        <a:t>Networking is manipulative </a:t>
                      </a:r>
                    </a:p>
                  </a:txBody>
                  <a:tcPr anchor="ctr">
                    <a:lnR w="12700" cmpd="sng">
                      <a:noFill/>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noFill/>
                  </a:tcPr>
                </a:tc>
                <a:tc>
                  <a:txBody>
                    <a:bodyPr/>
                    <a:lstStyle/>
                    <a:p>
                      <a:endParaRPr lang="en-US" sz="1400" dirty="0"/>
                    </a:p>
                  </a:txBody>
                  <a:tcPr anchor="ctr">
                    <a:lnL w="12700" cmpd="sng">
                      <a:noFill/>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400" dirty="0"/>
                        <a:t>Be authentic and communicate your agenda clearly</a:t>
                      </a:r>
                    </a:p>
                  </a:txBody>
                  <a:tcPr anchor="ctr">
                    <a:lnL w="12700" cmpd="sng">
                      <a:noFill/>
                    </a:lnL>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26476942"/>
                  </a:ext>
                </a:extLst>
              </a:tr>
              <a:tr h="672787">
                <a:tc>
                  <a:txBody>
                    <a:bodyPr/>
                    <a:lstStyle/>
                    <a:p>
                      <a:r>
                        <a:rPr lang="en-US" sz="1400" dirty="0"/>
                        <a:t>Only extroverts can network effectively</a:t>
                      </a:r>
                    </a:p>
                  </a:txBody>
                  <a:tcPr anchor="ctr">
                    <a:lnR w="12700" cmpd="sng">
                      <a:noFill/>
                    </a:lnR>
                    <a:lnT w="19050" cap="flat" cmpd="sng" algn="ctr">
                      <a:solidFill>
                        <a:schemeClr val="bg1">
                          <a:lumMod val="75000"/>
                        </a:schemeClr>
                      </a:solidFill>
                      <a:prstDash val="solid"/>
                      <a:round/>
                      <a:headEnd type="none" w="med" len="med"/>
                      <a:tailEnd type="none" w="med" len="med"/>
                    </a:lnT>
                    <a:noFill/>
                  </a:tcPr>
                </a:tc>
                <a:tc>
                  <a:txBody>
                    <a:bodyPr/>
                    <a:lstStyle/>
                    <a:p>
                      <a:endParaRPr lang="en-US" sz="1400" dirty="0"/>
                    </a:p>
                  </a:txBody>
                  <a:tcPr anchor="ctr">
                    <a:lnL w="12700" cmpd="sng">
                      <a:noFill/>
                    </a:lnL>
                    <a:lnR w="12700" cmpd="sng">
                      <a:noFill/>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400" dirty="0"/>
                        <a:t>Find a way to network that works with natural preferences</a:t>
                      </a:r>
                      <a:r>
                        <a:rPr lang="en-US" sz="1400" baseline="0" dirty="0"/>
                        <a:t> (phone vs. in-person, smaller group settings, etc.)</a:t>
                      </a:r>
                      <a:endParaRPr lang="en-US" sz="1400" dirty="0"/>
                    </a:p>
                  </a:txBody>
                  <a:tcPr anchor="ctr">
                    <a:lnL w="12700" cmpd="sng">
                      <a:noFill/>
                    </a:lnL>
                    <a:lnT w="19050" cap="flat" cmpd="sng" algn="ctr">
                      <a:solidFill>
                        <a:schemeClr val="bg1">
                          <a:lumMod val="75000"/>
                        </a:schemeClr>
                      </a:solidFill>
                      <a:prstDash val="solid"/>
                      <a:round/>
                      <a:headEnd type="none" w="med" len="med"/>
                      <a:tailEnd type="none" w="med" len="med"/>
                    </a:lnT>
                    <a:noFill/>
                  </a:tcPr>
                </a:tc>
                <a:extLst>
                  <a:ext uri="{0D108BD9-81ED-4DB2-BD59-A6C34878D82A}">
                    <a16:rowId xmlns:a16="http://schemas.microsoft.com/office/drawing/2014/main" val="1955438240"/>
                  </a:ext>
                </a:extLst>
              </a:tr>
            </a:tbl>
          </a:graphicData>
        </a:graphic>
      </p:graphicFrame>
      <p:sp>
        <p:nvSpPr>
          <p:cNvPr id="3" name="Right Arrow 2"/>
          <p:cNvSpPr/>
          <p:nvPr/>
        </p:nvSpPr>
        <p:spPr>
          <a:xfrm>
            <a:off x="3324224" y="2705026"/>
            <a:ext cx="314325" cy="257175"/>
          </a:xfrm>
          <a:prstGeom prst="rightArrow">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324225" y="3903466"/>
            <a:ext cx="314325" cy="257175"/>
          </a:xfrm>
          <a:prstGeom prst="rightArrow">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324225" y="4632794"/>
            <a:ext cx="314325" cy="257175"/>
          </a:xfrm>
          <a:prstGeom prst="rightArrow">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324225" y="5246234"/>
            <a:ext cx="314325" cy="257175"/>
          </a:xfrm>
          <a:prstGeom prst="rightArrow">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719CC98-9D22-4FFE-9DCF-7FACCF776B47}"/>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12" name="Picture 11" descr="A picture containing text&#10;&#10;Description automatically generated">
            <a:extLst>
              <a:ext uri="{FF2B5EF4-FFF2-40B4-BE49-F238E27FC236}">
                <a16:creationId xmlns:a16="http://schemas.microsoft.com/office/drawing/2014/main" id="{EAAC2661-DB3A-4026-89F0-EF9877C3B5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7923"/>
            <a:ext cx="1255576" cy="315327"/>
          </a:xfrm>
          <a:prstGeom prst="rect">
            <a:avLst/>
          </a:prstGeom>
        </p:spPr>
      </p:pic>
    </p:spTree>
    <p:extLst>
      <p:ext uri="{BB962C8B-B14F-4D97-AF65-F5344CB8AC3E}">
        <p14:creationId xmlns:p14="http://schemas.microsoft.com/office/powerpoint/2010/main" val="3619517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8521942" cy="480131"/>
          </a:xfrm>
        </p:spPr>
        <p:txBody>
          <a:bodyPr anchor="t" anchorCtr="0">
            <a:noAutofit/>
          </a:bodyPr>
          <a:lstStyle/>
          <a:p>
            <a:r>
              <a:rPr lang="en-US" sz="2800" dirty="0"/>
              <a:t>Your goals during networking should be to recruit advocacy during one-on-one meetings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5</a:t>
            </a:fld>
            <a:endParaRPr lang="en-US" dirty="0">
              <a:solidFill>
                <a:schemeClr val="bg1"/>
              </a:solidFill>
            </a:endParaRPr>
          </a:p>
        </p:txBody>
      </p:sp>
      <p:sp>
        <p:nvSpPr>
          <p:cNvPr id="9" name="Rectangle 8">
            <a:extLst>
              <a:ext uri="{FF2B5EF4-FFF2-40B4-BE49-F238E27FC236}">
                <a16:creationId xmlns:a16="http://schemas.microsoft.com/office/drawing/2014/main" id="{B345486C-EB29-494C-B544-C36E3475A6BC}"/>
              </a:ext>
            </a:extLst>
          </p:cNvPr>
          <p:cNvSpPr/>
          <p:nvPr/>
        </p:nvSpPr>
        <p:spPr>
          <a:xfrm>
            <a:off x="518159" y="2497689"/>
            <a:ext cx="1295374" cy="193899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Recruit advocacy</a:t>
            </a:r>
          </a:p>
        </p:txBody>
      </p:sp>
      <p:sp>
        <p:nvSpPr>
          <p:cNvPr id="10" name="Rectangle 9">
            <a:extLst>
              <a:ext uri="{FF2B5EF4-FFF2-40B4-BE49-F238E27FC236}">
                <a16:creationId xmlns:a16="http://schemas.microsoft.com/office/drawing/2014/main" id="{B345486C-EB29-494C-B544-C36E3475A6BC}"/>
              </a:ext>
            </a:extLst>
          </p:cNvPr>
          <p:cNvSpPr/>
          <p:nvPr/>
        </p:nvSpPr>
        <p:spPr>
          <a:xfrm>
            <a:off x="518159" y="4738536"/>
            <a:ext cx="1295374" cy="120032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Don’t pitch aggressively</a:t>
            </a:r>
          </a:p>
        </p:txBody>
      </p:sp>
      <p:sp>
        <p:nvSpPr>
          <p:cNvPr id="11" name="TextBox 10"/>
          <p:cNvSpPr txBox="1"/>
          <p:nvPr/>
        </p:nvSpPr>
        <p:spPr>
          <a:xfrm>
            <a:off x="1974218" y="2497689"/>
            <a:ext cx="2597781" cy="1938992"/>
          </a:xfrm>
          <a:prstGeom prst="rect">
            <a:avLst/>
          </a:prstGeom>
          <a:noFill/>
        </p:spPr>
        <p:txBody>
          <a:bodyPr wrap="square" rtlCol="0">
            <a:spAutoFit/>
          </a:bodyPr>
          <a:lstStyle/>
          <a:p>
            <a:pPr marL="119063" indent="-119063">
              <a:buFont typeface="Arial" panose="020B0604020202020204" pitchFamily="34" charset="0"/>
              <a:buChar char="•"/>
            </a:pPr>
            <a:r>
              <a:rPr lang="en-US" sz="1200" dirty="0"/>
              <a:t>Personal advocates are more likely to help you in your career search – find opportunities, send recommendations, etc.</a:t>
            </a:r>
          </a:p>
          <a:p>
            <a:pPr marL="119063" indent="-119063">
              <a:buFont typeface="Arial" panose="020B0604020202020204" pitchFamily="34" charset="0"/>
              <a:buChar char="•"/>
            </a:pPr>
            <a:r>
              <a:rPr lang="en-US" sz="1200" dirty="0"/>
              <a:t>Being likable in networking conversations is crucial</a:t>
            </a:r>
          </a:p>
          <a:p>
            <a:pPr marL="119063" indent="-119063">
              <a:buFont typeface="Arial" panose="020B0604020202020204" pitchFamily="34" charset="0"/>
              <a:buChar char="•"/>
            </a:pPr>
            <a:r>
              <a:rPr lang="en-US" sz="1200" dirty="0"/>
              <a:t>Listen more than you speak</a:t>
            </a:r>
          </a:p>
          <a:p>
            <a:pPr marL="119063" indent="-119063">
              <a:buFont typeface="Arial" panose="020B0604020202020204" pitchFamily="34" charset="0"/>
              <a:buChar char="•"/>
            </a:pPr>
            <a:r>
              <a:rPr lang="en-US" sz="1200" dirty="0"/>
              <a:t>Have a conversation! If you have fun, it’s more likely the other person is as well</a:t>
            </a:r>
          </a:p>
        </p:txBody>
      </p:sp>
      <p:sp>
        <p:nvSpPr>
          <p:cNvPr id="12" name="TextBox 11"/>
          <p:cNvSpPr txBox="1"/>
          <p:nvPr/>
        </p:nvSpPr>
        <p:spPr>
          <a:xfrm>
            <a:off x="1974218" y="4738536"/>
            <a:ext cx="2597781" cy="1200329"/>
          </a:xfrm>
          <a:prstGeom prst="rect">
            <a:avLst/>
          </a:prstGeom>
          <a:noFill/>
        </p:spPr>
        <p:txBody>
          <a:bodyPr wrap="square" rtlCol="0">
            <a:spAutoFit/>
          </a:bodyPr>
          <a:lstStyle/>
          <a:p>
            <a:pPr marL="119063" indent="-119063">
              <a:buFont typeface="Arial" panose="020B0604020202020204" pitchFamily="34" charset="0"/>
              <a:buChar char="•"/>
            </a:pPr>
            <a:r>
              <a:rPr lang="en-US" sz="1200" dirty="0"/>
              <a:t>Selling yourself is not the goal of networking</a:t>
            </a:r>
          </a:p>
          <a:p>
            <a:pPr marL="119063" indent="-119063">
              <a:buFont typeface="Arial" panose="020B0604020202020204" pitchFamily="34" charset="0"/>
              <a:buChar char="•"/>
            </a:pPr>
            <a:r>
              <a:rPr lang="en-US" sz="1200" dirty="0"/>
              <a:t>Pitches can come across as aggressive and non-genuine </a:t>
            </a:r>
          </a:p>
          <a:p>
            <a:pPr marL="119063" indent="-119063">
              <a:buFont typeface="Arial" panose="020B0604020202020204" pitchFamily="34" charset="0"/>
              <a:buChar char="•"/>
            </a:pPr>
            <a:r>
              <a:rPr lang="en-US" sz="1200" dirty="0"/>
              <a:t>Fewer people will like you if you pitch aggressively</a:t>
            </a:r>
          </a:p>
        </p:txBody>
      </p:sp>
      <p:sp>
        <p:nvSpPr>
          <p:cNvPr id="13" name="TextBox 12"/>
          <p:cNvSpPr txBox="1"/>
          <p:nvPr/>
        </p:nvSpPr>
        <p:spPr>
          <a:xfrm>
            <a:off x="355600" y="1511816"/>
            <a:ext cx="4121030" cy="584775"/>
          </a:xfrm>
          <a:prstGeom prst="rect">
            <a:avLst/>
          </a:prstGeom>
          <a:noFill/>
        </p:spPr>
        <p:txBody>
          <a:bodyPr wrap="square" rtlCol="0">
            <a:spAutoFit/>
          </a:bodyPr>
          <a:lstStyle/>
          <a:p>
            <a:r>
              <a:rPr lang="en-US" sz="1600" dirty="0">
                <a:solidFill>
                  <a:schemeClr val="tx2"/>
                </a:solidFill>
              </a:rPr>
              <a:t>Recruit advocacy by being genuine, listening well – and not pitching too aggressively</a:t>
            </a:r>
          </a:p>
        </p:txBody>
      </p:sp>
      <p:sp>
        <p:nvSpPr>
          <p:cNvPr id="14" name="TextBox 13"/>
          <p:cNvSpPr txBox="1"/>
          <p:nvPr/>
        </p:nvSpPr>
        <p:spPr>
          <a:xfrm>
            <a:off x="5237013" y="1511816"/>
            <a:ext cx="3699173" cy="584775"/>
          </a:xfrm>
          <a:prstGeom prst="rect">
            <a:avLst/>
          </a:prstGeom>
          <a:noFill/>
        </p:spPr>
        <p:txBody>
          <a:bodyPr wrap="square" rtlCol="0">
            <a:spAutoFit/>
          </a:bodyPr>
          <a:lstStyle/>
          <a:p>
            <a:r>
              <a:rPr lang="en-US" sz="1600" dirty="0">
                <a:solidFill>
                  <a:schemeClr val="tx2"/>
                </a:solidFill>
              </a:rPr>
              <a:t>One-on-one meetings work better for networking than group settings</a:t>
            </a:r>
          </a:p>
        </p:txBody>
      </p:sp>
      <p:grpSp>
        <p:nvGrpSpPr>
          <p:cNvPr id="15" name="Group 14"/>
          <p:cNvGrpSpPr/>
          <p:nvPr/>
        </p:nvGrpSpPr>
        <p:grpSpPr>
          <a:xfrm>
            <a:off x="4797595" y="1515099"/>
            <a:ext cx="320040" cy="4666001"/>
            <a:chOff x="4321052" y="1515099"/>
            <a:chExt cx="320040" cy="4666001"/>
          </a:xfrm>
        </p:grpSpPr>
        <p:cxnSp>
          <p:nvCxnSpPr>
            <p:cNvPr id="16" name="Straight Connector 15"/>
            <p:cNvCxnSpPr/>
            <p:nvPr/>
          </p:nvCxnSpPr>
          <p:spPr>
            <a:xfrm>
              <a:off x="4481072" y="1515099"/>
              <a:ext cx="0" cy="466600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4321052" y="3688079"/>
              <a:ext cx="320040" cy="320040"/>
              <a:chOff x="4321052" y="3688079"/>
              <a:chExt cx="320040" cy="320040"/>
            </a:xfrm>
          </p:grpSpPr>
          <p:sp>
            <p:nvSpPr>
              <p:cNvPr id="18" name="Oval 17"/>
              <p:cNvSpPr/>
              <p:nvPr/>
            </p:nvSpPr>
            <p:spPr>
              <a:xfrm>
                <a:off x="4321052" y="3688079"/>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19" name="Isosceles Triangle 18"/>
              <p:cNvSpPr/>
              <p:nvPr/>
            </p:nvSpPr>
            <p:spPr>
              <a:xfrm rot="5400000">
                <a:off x="4397717" y="3772241"/>
                <a:ext cx="201214" cy="13682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 name="TextBox 20"/>
          <p:cNvSpPr txBox="1"/>
          <p:nvPr/>
        </p:nvSpPr>
        <p:spPr>
          <a:xfrm>
            <a:off x="5343526" y="2372562"/>
            <a:ext cx="3406774" cy="3247043"/>
          </a:xfrm>
          <a:prstGeom prst="rect">
            <a:avLst/>
          </a:prstGeom>
          <a:noFill/>
        </p:spPr>
        <p:txBody>
          <a:bodyPr wrap="square" rtlCol="0">
            <a:spAutoFit/>
          </a:bodyPr>
          <a:lstStyle/>
          <a:p>
            <a:pPr marL="119063" indent="-119063">
              <a:spcAft>
                <a:spcPts val="600"/>
              </a:spcAft>
              <a:buFont typeface="Arial" panose="020B0604020202020204" pitchFamily="34" charset="0"/>
              <a:buChar char="•"/>
            </a:pPr>
            <a:r>
              <a:rPr lang="en-US" sz="1200" dirty="0"/>
              <a:t>You will be more memorable in </a:t>
            </a:r>
            <a:r>
              <a:rPr lang="en-US" sz="1200" b="1" dirty="0"/>
              <a:t>one-on-one meetings are more memorable</a:t>
            </a:r>
          </a:p>
          <a:p>
            <a:pPr marL="285750" lvl="1" indent="-171450">
              <a:spcAft>
                <a:spcPts val="600"/>
              </a:spcAft>
              <a:buFont typeface="Courier New" panose="02070309020205020404" pitchFamily="49" charset="0"/>
              <a:buChar char="o"/>
            </a:pPr>
            <a:r>
              <a:rPr lang="en-US" sz="1200" dirty="0"/>
              <a:t>Can show your personality (more difficult in group settings)</a:t>
            </a:r>
          </a:p>
          <a:p>
            <a:pPr marL="285750" lvl="1" indent="-171450">
              <a:spcAft>
                <a:spcPts val="600"/>
              </a:spcAft>
              <a:buFont typeface="Courier New" panose="02070309020205020404" pitchFamily="49" charset="0"/>
              <a:buChar char="o"/>
            </a:pPr>
            <a:r>
              <a:rPr lang="en-US" sz="1200" dirty="0"/>
              <a:t>People can’t help you if they don’t remember you!</a:t>
            </a:r>
          </a:p>
          <a:p>
            <a:pPr marL="119063" indent="-119063">
              <a:spcAft>
                <a:spcPts val="600"/>
              </a:spcAft>
              <a:buFont typeface="Arial" panose="020B0604020202020204" pitchFamily="34" charset="0"/>
              <a:buChar char="•"/>
            </a:pPr>
            <a:r>
              <a:rPr lang="en-US" sz="1200" b="1" dirty="0"/>
              <a:t>Information sessions, career fairs</a:t>
            </a:r>
            <a:r>
              <a:rPr lang="en-US" sz="1200" dirty="0"/>
              <a:t>, and other similar settings, while helpful, </a:t>
            </a:r>
            <a:r>
              <a:rPr lang="en-US" sz="1200" b="1" dirty="0"/>
              <a:t>are not enough </a:t>
            </a:r>
            <a:r>
              <a:rPr lang="en-US" sz="1200" dirty="0"/>
              <a:t>networking for this exact reason – they aren’t one-on-one and you aren’t likely to be remembered</a:t>
            </a:r>
          </a:p>
          <a:p>
            <a:pPr marL="285750" lvl="1" indent="-171450">
              <a:spcAft>
                <a:spcPts val="600"/>
              </a:spcAft>
              <a:buFont typeface="Courier New" panose="02070309020205020404" pitchFamily="49" charset="0"/>
              <a:buChar char="o"/>
            </a:pPr>
            <a:r>
              <a:rPr lang="en-US" sz="1200" dirty="0"/>
              <a:t>Representatives at firm information sessions may remember very few names / backgrounds</a:t>
            </a:r>
          </a:p>
          <a:p>
            <a:pPr marL="285750" lvl="1" indent="-171450">
              <a:spcAft>
                <a:spcPts val="600"/>
              </a:spcAft>
              <a:buFont typeface="Courier New" panose="02070309020205020404" pitchFamily="49" charset="0"/>
              <a:buChar char="o"/>
            </a:pPr>
            <a:r>
              <a:rPr lang="en-US" sz="1200" b="1" dirty="0"/>
              <a:t>Individuals that reach out to representatives after the session are more memorable</a:t>
            </a:r>
          </a:p>
        </p:txBody>
      </p:sp>
      <p:sp>
        <p:nvSpPr>
          <p:cNvPr id="20" name="TextBox 19">
            <a:extLst>
              <a:ext uri="{FF2B5EF4-FFF2-40B4-BE49-F238E27FC236}">
                <a16:creationId xmlns:a16="http://schemas.microsoft.com/office/drawing/2014/main" id="{041CB16A-70E7-48B4-A48E-F169616331EA}"/>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22" name="Picture 21" descr="A picture containing text&#10;&#10;Description automatically generated">
            <a:extLst>
              <a:ext uri="{FF2B5EF4-FFF2-40B4-BE49-F238E27FC236}">
                <a16:creationId xmlns:a16="http://schemas.microsoft.com/office/drawing/2014/main" id="{926B70BE-8B3D-4E87-A0D0-B2F118FDE76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7923"/>
            <a:ext cx="1255576" cy="315327"/>
          </a:xfrm>
          <a:prstGeom prst="rect">
            <a:avLst/>
          </a:prstGeom>
        </p:spPr>
      </p:pic>
    </p:spTree>
    <p:extLst>
      <p:ext uri="{BB962C8B-B14F-4D97-AF65-F5344CB8AC3E}">
        <p14:creationId xmlns:p14="http://schemas.microsoft.com/office/powerpoint/2010/main" val="314225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262214"/>
            <a:ext cx="8521942" cy="480131"/>
          </a:xfrm>
        </p:spPr>
        <p:txBody>
          <a:bodyPr anchor="t" anchorCtr="0">
            <a:noAutofit/>
          </a:bodyPr>
          <a:lstStyle/>
          <a:p>
            <a:r>
              <a:rPr lang="en-US" sz="2800" dirty="0"/>
              <a:t>Focus of the presentation is on the tactics of successful networking, and less on the overarching principles</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6</a:t>
            </a:fld>
            <a:endParaRPr lang="en-US" dirty="0">
              <a:solidFill>
                <a:schemeClr val="bg1"/>
              </a:solidFill>
            </a:endParaRPr>
          </a:p>
        </p:txBody>
      </p:sp>
      <p:sp>
        <p:nvSpPr>
          <p:cNvPr id="6" name="Rectangle 5">
            <a:extLst>
              <a:ext uri="{FF2B5EF4-FFF2-40B4-BE49-F238E27FC236}">
                <a16:creationId xmlns:a16="http://schemas.microsoft.com/office/drawing/2014/main" id="{6FB59868-4BD0-45B1-A2DD-50A567001270}"/>
              </a:ext>
            </a:extLst>
          </p:cNvPr>
          <p:cNvSpPr/>
          <p:nvPr/>
        </p:nvSpPr>
        <p:spPr>
          <a:xfrm>
            <a:off x="955901" y="2229455"/>
            <a:ext cx="1651000" cy="71011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Find contacts</a:t>
            </a:r>
          </a:p>
        </p:txBody>
      </p:sp>
      <p:sp>
        <p:nvSpPr>
          <p:cNvPr id="7" name="Rectangle 6">
            <a:extLst>
              <a:ext uri="{FF2B5EF4-FFF2-40B4-BE49-F238E27FC236}">
                <a16:creationId xmlns:a16="http://schemas.microsoft.com/office/drawing/2014/main" id="{6FB59868-4BD0-45B1-A2DD-50A567001270}"/>
              </a:ext>
            </a:extLst>
          </p:cNvPr>
          <p:cNvSpPr/>
          <p:nvPr/>
        </p:nvSpPr>
        <p:spPr>
          <a:xfrm>
            <a:off x="955901" y="1440348"/>
            <a:ext cx="1651000" cy="71011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Create target company list</a:t>
            </a:r>
          </a:p>
        </p:txBody>
      </p:sp>
      <p:sp>
        <p:nvSpPr>
          <p:cNvPr id="8" name="Rectangle 7">
            <a:extLst>
              <a:ext uri="{FF2B5EF4-FFF2-40B4-BE49-F238E27FC236}">
                <a16:creationId xmlns:a16="http://schemas.microsoft.com/office/drawing/2014/main" id="{6FB59868-4BD0-45B1-A2DD-50A567001270}"/>
              </a:ext>
            </a:extLst>
          </p:cNvPr>
          <p:cNvSpPr/>
          <p:nvPr/>
        </p:nvSpPr>
        <p:spPr>
          <a:xfrm>
            <a:off x="955901" y="3018562"/>
            <a:ext cx="1651000" cy="71011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Ask for meeting / conversation</a:t>
            </a:r>
          </a:p>
        </p:txBody>
      </p:sp>
      <p:sp>
        <p:nvSpPr>
          <p:cNvPr id="9" name="Rectangle 8">
            <a:extLst>
              <a:ext uri="{FF2B5EF4-FFF2-40B4-BE49-F238E27FC236}">
                <a16:creationId xmlns:a16="http://schemas.microsoft.com/office/drawing/2014/main" id="{6FB59868-4BD0-45B1-A2DD-50A567001270}"/>
              </a:ext>
            </a:extLst>
          </p:cNvPr>
          <p:cNvSpPr/>
          <p:nvPr/>
        </p:nvSpPr>
        <p:spPr>
          <a:xfrm>
            <a:off x="955901" y="3807669"/>
            <a:ext cx="1651000" cy="71011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Have meeting / conversation</a:t>
            </a:r>
          </a:p>
        </p:txBody>
      </p:sp>
      <p:sp>
        <p:nvSpPr>
          <p:cNvPr id="10" name="Rectangle 9">
            <a:extLst>
              <a:ext uri="{FF2B5EF4-FFF2-40B4-BE49-F238E27FC236}">
                <a16:creationId xmlns:a16="http://schemas.microsoft.com/office/drawing/2014/main" id="{6FB59868-4BD0-45B1-A2DD-50A567001270}"/>
              </a:ext>
            </a:extLst>
          </p:cNvPr>
          <p:cNvSpPr/>
          <p:nvPr/>
        </p:nvSpPr>
        <p:spPr>
          <a:xfrm>
            <a:off x="955901" y="4596776"/>
            <a:ext cx="1651000" cy="71011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Follow-up</a:t>
            </a:r>
          </a:p>
        </p:txBody>
      </p:sp>
      <p:sp>
        <p:nvSpPr>
          <p:cNvPr id="11" name="Rectangle 10">
            <a:extLst>
              <a:ext uri="{FF2B5EF4-FFF2-40B4-BE49-F238E27FC236}">
                <a16:creationId xmlns:a16="http://schemas.microsoft.com/office/drawing/2014/main" id="{6FB59868-4BD0-45B1-A2DD-50A567001270}"/>
              </a:ext>
            </a:extLst>
          </p:cNvPr>
          <p:cNvSpPr/>
          <p:nvPr/>
        </p:nvSpPr>
        <p:spPr>
          <a:xfrm>
            <a:off x="955901" y="5385883"/>
            <a:ext cx="1651000" cy="71011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Other tactics</a:t>
            </a:r>
          </a:p>
        </p:txBody>
      </p:sp>
      <p:sp>
        <p:nvSpPr>
          <p:cNvPr id="12" name="Rectangle 11">
            <a:extLst>
              <a:ext uri="{FF2B5EF4-FFF2-40B4-BE49-F238E27FC236}">
                <a16:creationId xmlns:a16="http://schemas.microsoft.com/office/drawing/2014/main" id="{195B602B-510F-45C5-BD95-0C17E41AEC1C}"/>
              </a:ext>
            </a:extLst>
          </p:cNvPr>
          <p:cNvSpPr/>
          <p:nvPr/>
        </p:nvSpPr>
        <p:spPr>
          <a:xfrm>
            <a:off x="367095" y="2191355"/>
            <a:ext cx="8253030" cy="3999896"/>
          </a:xfrm>
          <a:prstGeom prst="rect">
            <a:avLst/>
          </a:prstGeom>
          <a:noFill/>
          <a:ln w="190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rot="16200000">
            <a:off x="-1315411" y="4037415"/>
            <a:ext cx="3999898" cy="307777"/>
          </a:xfrm>
          <a:prstGeom prst="rect">
            <a:avLst/>
          </a:prstGeom>
          <a:noFill/>
        </p:spPr>
        <p:txBody>
          <a:bodyPr wrap="square" rtlCol="0">
            <a:spAutoFit/>
          </a:bodyPr>
          <a:lstStyle/>
          <a:p>
            <a:pPr algn="ctr"/>
            <a:r>
              <a:rPr lang="en-US" sz="1400" b="1" i="1" dirty="0"/>
              <a:t>Focus of this presentation</a:t>
            </a:r>
          </a:p>
        </p:txBody>
      </p:sp>
      <p:sp>
        <p:nvSpPr>
          <p:cNvPr id="14" name="TextBox 13"/>
          <p:cNvSpPr txBox="1"/>
          <p:nvPr/>
        </p:nvSpPr>
        <p:spPr>
          <a:xfrm>
            <a:off x="2724377" y="1426074"/>
            <a:ext cx="5895748" cy="738664"/>
          </a:xfrm>
          <a:prstGeom prst="rect">
            <a:avLst/>
          </a:prstGeom>
          <a:noFill/>
        </p:spPr>
        <p:txBody>
          <a:bodyPr wrap="square" rtlCol="0">
            <a:spAutoFit/>
          </a:bodyPr>
          <a:lstStyle/>
          <a:p>
            <a:pPr marL="119063" indent="-119063">
              <a:buFont typeface="Arial" panose="020B0604020202020204" pitchFamily="34" charset="0"/>
              <a:buChar char="•"/>
            </a:pPr>
            <a:r>
              <a:rPr lang="en-US" sz="1400" dirty="0"/>
              <a:t>Develop list of target companies based on desired industry, location, culture, role, etc.</a:t>
            </a:r>
          </a:p>
          <a:p>
            <a:pPr marL="119063" indent="-119063">
              <a:buFont typeface="Arial" panose="020B0604020202020204" pitchFamily="34" charset="0"/>
              <a:buChar char="•"/>
            </a:pPr>
            <a:r>
              <a:rPr lang="en-US" sz="1400" dirty="0"/>
              <a:t>Important step for job search – but not focus of networking presentation</a:t>
            </a:r>
          </a:p>
        </p:txBody>
      </p:sp>
      <p:sp>
        <p:nvSpPr>
          <p:cNvPr id="15" name="TextBox 14"/>
          <p:cNvSpPr txBox="1"/>
          <p:nvPr/>
        </p:nvSpPr>
        <p:spPr>
          <a:xfrm>
            <a:off x="2724377" y="2229455"/>
            <a:ext cx="5895748" cy="738664"/>
          </a:xfrm>
          <a:prstGeom prst="rect">
            <a:avLst/>
          </a:prstGeom>
          <a:noFill/>
        </p:spPr>
        <p:txBody>
          <a:bodyPr wrap="square" rtlCol="0">
            <a:spAutoFit/>
          </a:bodyPr>
          <a:lstStyle/>
          <a:p>
            <a:pPr marL="119063" indent="-119063">
              <a:buFont typeface="Arial" panose="020B0604020202020204" pitchFamily="34" charset="0"/>
              <a:buChar char="•"/>
            </a:pPr>
            <a:r>
              <a:rPr lang="en-US" sz="1400" dirty="0"/>
              <a:t>Create contact list of employees at each target company </a:t>
            </a:r>
          </a:p>
          <a:p>
            <a:pPr marL="119063" indent="-119063">
              <a:buFont typeface="Arial" panose="020B0604020202020204" pitchFamily="34" charset="0"/>
              <a:buChar char="•"/>
            </a:pPr>
            <a:r>
              <a:rPr lang="en-US" sz="1400" dirty="0"/>
              <a:t>Utilize friends and family, Penn alumni database, and other online sources to create full list</a:t>
            </a:r>
          </a:p>
        </p:txBody>
      </p:sp>
      <p:sp>
        <p:nvSpPr>
          <p:cNvPr id="16" name="TextBox 15"/>
          <p:cNvSpPr txBox="1"/>
          <p:nvPr/>
        </p:nvSpPr>
        <p:spPr>
          <a:xfrm>
            <a:off x="2724377" y="3018562"/>
            <a:ext cx="5895748" cy="523220"/>
          </a:xfrm>
          <a:prstGeom prst="rect">
            <a:avLst/>
          </a:prstGeom>
          <a:noFill/>
        </p:spPr>
        <p:txBody>
          <a:bodyPr wrap="square" rtlCol="0">
            <a:spAutoFit/>
          </a:bodyPr>
          <a:lstStyle/>
          <a:p>
            <a:pPr marL="119063" indent="-119063">
              <a:buFont typeface="Arial" panose="020B0604020202020204" pitchFamily="34" charset="0"/>
              <a:buChar char="•"/>
            </a:pPr>
            <a:r>
              <a:rPr lang="en-US" sz="1400" dirty="0"/>
              <a:t>Email to request informational interview with contacts with goal of learning more about the company / industry</a:t>
            </a:r>
          </a:p>
        </p:txBody>
      </p:sp>
      <p:sp>
        <p:nvSpPr>
          <p:cNvPr id="17" name="TextBox 16"/>
          <p:cNvSpPr txBox="1"/>
          <p:nvPr/>
        </p:nvSpPr>
        <p:spPr>
          <a:xfrm>
            <a:off x="2724377" y="3807669"/>
            <a:ext cx="5895748" cy="738664"/>
          </a:xfrm>
          <a:prstGeom prst="rect">
            <a:avLst/>
          </a:prstGeom>
          <a:noFill/>
        </p:spPr>
        <p:txBody>
          <a:bodyPr wrap="square" rtlCol="0">
            <a:spAutoFit/>
          </a:bodyPr>
          <a:lstStyle/>
          <a:p>
            <a:pPr marL="119063" indent="-119063">
              <a:buFont typeface="Arial" panose="020B0604020202020204" pitchFamily="34" charset="0"/>
              <a:buChar char="•"/>
            </a:pPr>
            <a:r>
              <a:rPr lang="en-US" sz="1400" dirty="0"/>
              <a:t>Hold initial informational interview with individuals to get to know them and learn more about their company</a:t>
            </a:r>
          </a:p>
          <a:p>
            <a:pPr marL="119063" indent="-119063">
              <a:buFont typeface="Arial" panose="020B0604020202020204" pitchFamily="34" charset="0"/>
              <a:buChar char="•"/>
            </a:pPr>
            <a:r>
              <a:rPr lang="en-US" sz="1400" dirty="0"/>
              <a:t>Can assess cultural fit and hiring needs</a:t>
            </a:r>
          </a:p>
        </p:txBody>
      </p:sp>
      <p:sp>
        <p:nvSpPr>
          <p:cNvPr id="18" name="TextBox 17"/>
          <p:cNvSpPr txBox="1"/>
          <p:nvPr/>
        </p:nvSpPr>
        <p:spPr>
          <a:xfrm>
            <a:off x="2724377" y="4596776"/>
            <a:ext cx="5895748" cy="738664"/>
          </a:xfrm>
          <a:prstGeom prst="rect">
            <a:avLst/>
          </a:prstGeom>
          <a:noFill/>
        </p:spPr>
        <p:txBody>
          <a:bodyPr wrap="square" rtlCol="0">
            <a:spAutoFit/>
          </a:bodyPr>
          <a:lstStyle/>
          <a:p>
            <a:pPr marL="119063" indent="-119063">
              <a:buFont typeface="Arial" panose="020B0604020202020204" pitchFamily="34" charset="0"/>
              <a:buChar char="•"/>
            </a:pPr>
            <a:r>
              <a:rPr lang="en-US" sz="1400" dirty="0"/>
              <a:t>Maintain contact with connections throughout job search </a:t>
            </a:r>
          </a:p>
          <a:p>
            <a:pPr marL="119063" indent="-119063">
              <a:buFont typeface="Arial" panose="020B0604020202020204" pitchFamily="34" charset="0"/>
              <a:buChar char="•"/>
            </a:pPr>
            <a:r>
              <a:rPr lang="en-US" sz="1400" dirty="0"/>
              <a:t>Potential to ask for interview or recommendation, depending on quality of connection</a:t>
            </a:r>
          </a:p>
        </p:txBody>
      </p:sp>
      <p:sp>
        <p:nvSpPr>
          <p:cNvPr id="19" name="TextBox 18"/>
          <p:cNvSpPr txBox="1"/>
          <p:nvPr/>
        </p:nvSpPr>
        <p:spPr>
          <a:xfrm>
            <a:off x="2724377" y="5385883"/>
            <a:ext cx="5895748" cy="523220"/>
          </a:xfrm>
          <a:prstGeom prst="rect">
            <a:avLst/>
          </a:prstGeom>
          <a:noFill/>
        </p:spPr>
        <p:txBody>
          <a:bodyPr wrap="square" rtlCol="0">
            <a:spAutoFit/>
          </a:bodyPr>
          <a:lstStyle/>
          <a:p>
            <a:pPr marL="119063" indent="-119063">
              <a:buFont typeface="Arial" panose="020B0604020202020204" pitchFamily="34" charset="0"/>
              <a:buChar char="•"/>
            </a:pPr>
            <a:r>
              <a:rPr lang="en-US" sz="1400" dirty="0"/>
              <a:t>Utilize information sessions (EISs), coffee chats, career fairs and other Penn resources to develop contacts for networking conversations</a:t>
            </a:r>
          </a:p>
        </p:txBody>
      </p:sp>
      <p:sp>
        <p:nvSpPr>
          <p:cNvPr id="20" name="TextBox 19">
            <a:extLst>
              <a:ext uri="{FF2B5EF4-FFF2-40B4-BE49-F238E27FC236}">
                <a16:creationId xmlns:a16="http://schemas.microsoft.com/office/drawing/2014/main" id="{1E9C9E61-EFE6-4145-AFF9-9CC51659755F}"/>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21" name="Picture 20" descr="A picture containing text&#10;&#10;Description automatically generated">
            <a:extLst>
              <a:ext uri="{FF2B5EF4-FFF2-40B4-BE49-F238E27FC236}">
                <a16:creationId xmlns:a16="http://schemas.microsoft.com/office/drawing/2014/main" id="{345650B7-245A-42E0-B984-26EB0C2A01A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0548"/>
            <a:ext cx="1255576" cy="315327"/>
          </a:xfrm>
          <a:prstGeom prst="rect">
            <a:avLst/>
          </a:prstGeom>
        </p:spPr>
      </p:pic>
    </p:spTree>
    <p:extLst>
      <p:ext uri="{BB962C8B-B14F-4D97-AF65-F5344CB8AC3E}">
        <p14:creationId xmlns:p14="http://schemas.microsoft.com/office/powerpoint/2010/main" val="287242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431820"/>
            <a:ext cx="8521942" cy="480131"/>
          </a:xfrm>
        </p:spPr>
        <p:txBody>
          <a:bodyPr anchor="t" anchorCtr="0">
            <a:noAutofit/>
          </a:bodyPr>
          <a:lstStyle/>
          <a:p>
            <a:r>
              <a:rPr lang="en-US" sz="2800" dirty="0"/>
              <a:t>There are several different resources for finding contacts, but you should prioritize who to reach out to</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7</a:t>
            </a:fld>
            <a:endParaRPr lang="en-US" dirty="0">
              <a:solidFill>
                <a:schemeClr val="bg1"/>
              </a:solidFill>
            </a:endParaRPr>
          </a:p>
        </p:txBody>
      </p:sp>
      <p:sp>
        <p:nvSpPr>
          <p:cNvPr id="5" name="TextBox 4"/>
          <p:cNvSpPr txBox="1"/>
          <p:nvPr/>
        </p:nvSpPr>
        <p:spPr>
          <a:xfrm>
            <a:off x="355600" y="1330433"/>
            <a:ext cx="4121030" cy="584775"/>
          </a:xfrm>
          <a:prstGeom prst="rect">
            <a:avLst/>
          </a:prstGeom>
          <a:noFill/>
        </p:spPr>
        <p:txBody>
          <a:bodyPr wrap="square" rtlCol="0">
            <a:spAutoFit/>
          </a:bodyPr>
          <a:lstStyle/>
          <a:p>
            <a:r>
              <a:rPr lang="en-US" sz="1600" dirty="0">
                <a:solidFill>
                  <a:schemeClr val="tx2"/>
                </a:solidFill>
              </a:rPr>
              <a:t>You should use all available resources to create a contact list…</a:t>
            </a:r>
          </a:p>
        </p:txBody>
      </p:sp>
      <p:sp>
        <p:nvSpPr>
          <p:cNvPr id="6" name="TextBox 5"/>
          <p:cNvSpPr txBox="1"/>
          <p:nvPr/>
        </p:nvSpPr>
        <p:spPr>
          <a:xfrm>
            <a:off x="4796670" y="1330433"/>
            <a:ext cx="4121030" cy="584775"/>
          </a:xfrm>
          <a:prstGeom prst="rect">
            <a:avLst/>
          </a:prstGeom>
          <a:noFill/>
        </p:spPr>
        <p:txBody>
          <a:bodyPr wrap="square" rtlCol="0">
            <a:spAutoFit/>
          </a:bodyPr>
          <a:lstStyle/>
          <a:p>
            <a:r>
              <a:rPr lang="en-US" sz="1600" dirty="0">
                <a:solidFill>
                  <a:schemeClr val="tx2"/>
                </a:solidFill>
              </a:rPr>
              <a:t>…and you should prioritize your contacts based on relevance and likelihood of response</a:t>
            </a:r>
          </a:p>
        </p:txBody>
      </p:sp>
      <p:grpSp>
        <p:nvGrpSpPr>
          <p:cNvPr id="7" name="Group 6"/>
          <p:cNvGrpSpPr/>
          <p:nvPr/>
        </p:nvGrpSpPr>
        <p:grpSpPr>
          <a:xfrm>
            <a:off x="4476630" y="1515099"/>
            <a:ext cx="320040" cy="4666001"/>
            <a:chOff x="4321052" y="1515099"/>
            <a:chExt cx="320040" cy="4666001"/>
          </a:xfrm>
        </p:grpSpPr>
        <p:cxnSp>
          <p:nvCxnSpPr>
            <p:cNvPr id="8" name="Straight Connector 7"/>
            <p:cNvCxnSpPr/>
            <p:nvPr/>
          </p:nvCxnSpPr>
          <p:spPr>
            <a:xfrm>
              <a:off x="4481072" y="1515099"/>
              <a:ext cx="0" cy="466600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4321052" y="3688079"/>
              <a:ext cx="320040" cy="320040"/>
              <a:chOff x="4321052" y="3688079"/>
              <a:chExt cx="320040" cy="320040"/>
            </a:xfrm>
          </p:grpSpPr>
          <p:sp>
            <p:nvSpPr>
              <p:cNvPr id="10" name="Oval 9"/>
              <p:cNvSpPr/>
              <p:nvPr/>
            </p:nvSpPr>
            <p:spPr>
              <a:xfrm>
                <a:off x="4321052" y="3688079"/>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11" name="Isosceles Triangle 10"/>
              <p:cNvSpPr/>
              <p:nvPr/>
            </p:nvSpPr>
            <p:spPr>
              <a:xfrm rot="5400000">
                <a:off x="4397717" y="3772241"/>
                <a:ext cx="201214" cy="13682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2" name="Rectangle 11">
            <a:extLst>
              <a:ext uri="{FF2B5EF4-FFF2-40B4-BE49-F238E27FC236}">
                <a16:creationId xmlns:a16="http://schemas.microsoft.com/office/drawing/2014/main" id="{B345486C-EB29-494C-B544-C36E3475A6BC}"/>
              </a:ext>
            </a:extLst>
          </p:cNvPr>
          <p:cNvSpPr/>
          <p:nvPr/>
        </p:nvSpPr>
        <p:spPr>
          <a:xfrm>
            <a:off x="439642" y="2181638"/>
            <a:ext cx="1295374" cy="85882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Friends and family</a:t>
            </a:r>
          </a:p>
        </p:txBody>
      </p:sp>
      <p:sp>
        <p:nvSpPr>
          <p:cNvPr id="13" name="Rectangle 12">
            <a:extLst>
              <a:ext uri="{FF2B5EF4-FFF2-40B4-BE49-F238E27FC236}">
                <a16:creationId xmlns:a16="http://schemas.microsoft.com/office/drawing/2014/main" id="{B345486C-EB29-494C-B544-C36E3475A6BC}"/>
              </a:ext>
            </a:extLst>
          </p:cNvPr>
          <p:cNvSpPr/>
          <p:nvPr/>
        </p:nvSpPr>
        <p:spPr>
          <a:xfrm>
            <a:off x="439642" y="3228518"/>
            <a:ext cx="1295374" cy="85882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Penn alumni database</a:t>
            </a:r>
          </a:p>
        </p:txBody>
      </p:sp>
      <p:sp>
        <p:nvSpPr>
          <p:cNvPr id="14" name="Rectangle 13">
            <a:extLst>
              <a:ext uri="{FF2B5EF4-FFF2-40B4-BE49-F238E27FC236}">
                <a16:creationId xmlns:a16="http://schemas.microsoft.com/office/drawing/2014/main" id="{B345486C-EB29-494C-B544-C36E3475A6BC}"/>
              </a:ext>
            </a:extLst>
          </p:cNvPr>
          <p:cNvSpPr/>
          <p:nvPr/>
        </p:nvSpPr>
        <p:spPr>
          <a:xfrm>
            <a:off x="439642" y="4275398"/>
            <a:ext cx="1295374" cy="85882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LinkedIn</a:t>
            </a:r>
          </a:p>
        </p:txBody>
      </p:sp>
      <p:sp>
        <p:nvSpPr>
          <p:cNvPr id="15" name="Rectangle 14">
            <a:extLst>
              <a:ext uri="{FF2B5EF4-FFF2-40B4-BE49-F238E27FC236}">
                <a16:creationId xmlns:a16="http://schemas.microsoft.com/office/drawing/2014/main" id="{B345486C-EB29-494C-B544-C36E3475A6BC}"/>
              </a:ext>
            </a:extLst>
          </p:cNvPr>
          <p:cNvSpPr/>
          <p:nvPr/>
        </p:nvSpPr>
        <p:spPr>
          <a:xfrm>
            <a:off x="439642" y="5322277"/>
            <a:ext cx="1295374" cy="85882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Company websites and articles</a:t>
            </a:r>
          </a:p>
        </p:txBody>
      </p:sp>
      <p:sp>
        <p:nvSpPr>
          <p:cNvPr id="17" name="TextBox 16"/>
          <p:cNvSpPr txBox="1"/>
          <p:nvPr/>
        </p:nvSpPr>
        <p:spPr>
          <a:xfrm>
            <a:off x="1735016" y="2181638"/>
            <a:ext cx="2776118" cy="738664"/>
          </a:xfrm>
          <a:prstGeom prst="rect">
            <a:avLst/>
          </a:prstGeom>
          <a:noFill/>
        </p:spPr>
        <p:txBody>
          <a:bodyPr wrap="square" rtlCol="0">
            <a:spAutoFit/>
          </a:bodyPr>
          <a:lstStyle/>
          <a:p>
            <a:pPr marL="119063" indent="-119063">
              <a:buFont typeface="Arial" panose="020B0604020202020204" pitchFamily="34" charset="0"/>
              <a:buChar char="•"/>
            </a:pPr>
            <a:r>
              <a:rPr lang="en-US" sz="1400" dirty="0"/>
              <a:t>Utilize any connections from people you know (upperclassmen, recent graduates, family)</a:t>
            </a:r>
          </a:p>
        </p:txBody>
      </p:sp>
      <p:sp>
        <p:nvSpPr>
          <p:cNvPr id="18" name="TextBox 17"/>
          <p:cNvSpPr txBox="1"/>
          <p:nvPr/>
        </p:nvSpPr>
        <p:spPr>
          <a:xfrm>
            <a:off x="1735016" y="3224719"/>
            <a:ext cx="2776118" cy="954107"/>
          </a:xfrm>
          <a:prstGeom prst="rect">
            <a:avLst/>
          </a:prstGeom>
          <a:noFill/>
        </p:spPr>
        <p:txBody>
          <a:bodyPr wrap="square" rtlCol="0">
            <a:spAutoFit/>
          </a:bodyPr>
          <a:lstStyle/>
          <a:p>
            <a:pPr marL="119063" indent="-119063">
              <a:buFont typeface="Arial" panose="020B0604020202020204" pitchFamily="34" charset="0"/>
              <a:buChar char="•"/>
            </a:pPr>
            <a:r>
              <a:rPr lang="en-US" sz="1400" dirty="0" err="1"/>
              <a:t>myPenn</a:t>
            </a:r>
            <a:r>
              <a:rPr lang="en-US" sz="1400" dirty="0"/>
              <a:t> offers advanced search features to sort by industry, company, location and other criteria</a:t>
            </a:r>
          </a:p>
        </p:txBody>
      </p:sp>
      <p:sp>
        <p:nvSpPr>
          <p:cNvPr id="19" name="TextBox 18"/>
          <p:cNvSpPr txBox="1"/>
          <p:nvPr/>
        </p:nvSpPr>
        <p:spPr>
          <a:xfrm>
            <a:off x="1735016" y="4256929"/>
            <a:ext cx="2776118" cy="954107"/>
          </a:xfrm>
          <a:prstGeom prst="rect">
            <a:avLst/>
          </a:prstGeom>
          <a:noFill/>
        </p:spPr>
        <p:txBody>
          <a:bodyPr wrap="square" rtlCol="0">
            <a:spAutoFit/>
          </a:bodyPr>
          <a:lstStyle/>
          <a:p>
            <a:pPr marL="119063" indent="-119063">
              <a:buFont typeface="Arial" panose="020B0604020202020204" pitchFamily="34" charset="0"/>
              <a:buChar char="•"/>
            </a:pPr>
            <a:r>
              <a:rPr lang="en-US" sz="1400" dirty="0"/>
              <a:t>LinkedIn also offers advanced search features, and it can highlight friends of friends for potential warm intros</a:t>
            </a:r>
          </a:p>
        </p:txBody>
      </p:sp>
      <p:sp>
        <p:nvSpPr>
          <p:cNvPr id="20" name="TextBox 19"/>
          <p:cNvSpPr txBox="1"/>
          <p:nvPr/>
        </p:nvSpPr>
        <p:spPr>
          <a:xfrm>
            <a:off x="1735016" y="5288758"/>
            <a:ext cx="2776118" cy="954107"/>
          </a:xfrm>
          <a:prstGeom prst="rect">
            <a:avLst/>
          </a:prstGeom>
          <a:noFill/>
        </p:spPr>
        <p:txBody>
          <a:bodyPr wrap="square" rtlCol="0">
            <a:spAutoFit/>
          </a:bodyPr>
          <a:lstStyle/>
          <a:p>
            <a:pPr marL="119063" indent="-119063">
              <a:buFont typeface="Arial" panose="020B0604020202020204" pitchFamily="34" charset="0"/>
              <a:buChar char="•"/>
            </a:pPr>
            <a:r>
              <a:rPr lang="en-US" sz="1400" dirty="0"/>
              <a:t>Some senior leaders will be listed on a company website or articles</a:t>
            </a:r>
          </a:p>
          <a:p>
            <a:pPr marL="119063" indent="-119063">
              <a:buFont typeface="Arial" panose="020B0604020202020204" pitchFamily="34" charset="0"/>
              <a:buChar char="•"/>
            </a:pPr>
            <a:r>
              <a:rPr lang="en-US" sz="1400" dirty="0"/>
              <a:t>Contacts sourced here will tend to be more senior</a:t>
            </a:r>
          </a:p>
        </p:txBody>
      </p:sp>
      <p:sp>
        <p:nvSpPr>
          <p:cNvPr id="22" name="Rectangle 21">
            <a:extLst>
              <a:ext uri="{FF2B5EF4-FFF2-40B4-BE49-F238E27FC236}">
                <a16:creationId xmlns:a16="http://schemas.microsoft.com/office/drawing/2014/main" id="{B345486C-EB29-494C-B544-C36E3475A6BC}"/>
              </a:ext>
            </a:extLst>
          </p:cNvPr>
          <p:cNvSpPr/>
          <p:nvPr/>
        </p:nvSpPr>
        <p:spPr>
          <a:xfrm>
            <a:off x="4956690" y="2181638"/>
            <a:ext cx="1295374" cy="85882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Company</a:t>
            </a:r>
          </a:p>
        </p:txBody>
      </p:sp>
      <p:sp>
        <p:nvSpPr>
          <p:cNvPr id="26" name="Rectangle 25">
            <a:extLst>
              <a:ext uri="{FF2B5EF4-FFF2-40B4-BE49-F238E27FC236}">
                <a16:creationId xmlns:a16="http://schemas.microsoft.com/office/drawing/2014/main" id="{B345486C-EB29-494C-B544-C36E3475A6BC}"/>
              </a:ext>
            </a:extLst>
          </p:cNvPr>
          <p:cNvSpPr/>
          <p:nvPr/>
        </p:nvSpPr>
        <p:spPr>
          <a:xfrm>
            <a:off x="4956690" y="5322277"/>
            <a:ext cx="1295374" cy="85882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1-2 levels above you</a:t>
            </a:r>
          </a:p>
        </p:txBody>
      </p:sp>
      <p:sp>
        <p:nvSpPr>
          <p:cNvPr id="27" name="TextBox 26"/>
          <p:cNvSpPr txBox="1"/>
          <p:nvPr/>
        </p:nvSpPr>
        <p:spPr>
          <a:xfrm>
            <a:off x="6252064" y="2181638"/>
            <a:ext cx="2743444" cy="954107"/>
          </a:xfrm>
          <a:prstGeom prst="rect">
            <a:avLst/>
          </a:prstGeom>
          <a:noFill/>
        </p:spPr>
        <p:txBody>
          <a:bodyPr wrap="square" rtlCol="0">
            <a:spAutoFit/>
          </a:bodyPr>
          <a:lstStyle/>
          <a:p>
            <a:pPr marL="119063" indent="-119063">
              <a:buFont typeface="Arial" panose="020B0604020202020204" pitchFamily="34" charset="0"/>
              <a:buChar char="•"/>
            </a:pPr>
            <a:r>
              <a:rPr lang="en-US" sz="1400" dirty="0"/>
              <a:t>Employees currently working at your target company are better than former employees (but both are helpful!)</a:t>
            </a:r>
          </a:p>
        </p:txBody>
      </p:sp>
      <p:sp>
        <p:nvSpPr>
          <p:cNvPr id="23" name="Rectangle 22">
            <a:extLst>
              <a:ext uri="{FF2B5EF4-FFF2-40B4-BE49-F238E27FC236}">
                <a16:creationId xmlns:a16="http://schemas.microsoft.com/office/drawing/2014/main" id="{B345486C-EB29-494C-B544-C36E3475A6BC}"/>
              </a:ext>
            </a:extLst>
          </p:cNvPr>
          <p:cNvSpPr/>
          <p:nvPr/>
        </p:nvSpPr>
        <p:spPr>
          <a:xfrm>
            <a:off x="4956690" y="4275398"/>
            <a:ext cx="1295374" cy="85882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Alumni</a:t>
            </a:r>
          </a:p>
        </p:txBody>
      </p:sp>
      <p:sp>
        <p:nvSpPr>
          <p:cNvPr id="28" name="TextBox 27"/>
          <p:cNvSpPr txBox="1"/>
          <p:nvPr/>
        </p:nvSpPr>
        <p:spPr>
          <a:xfrm>
            <a:off x="6252064" y="4271599"/>
            <a:ext cx="2743444" cy="738664"/>
          </a:xfrm>
          <a:prstGeom prst="rect">
            <a:avLst/>
          </a:prstGeom>
          <a:noFill/>
        </p:spPr>
        <p:txBody>
          <a:bodyPr wrap="square" rtlCol="0">
            <a:spAutoFit/>
          </a:bodyPr>
          <a:lstStyle/>
          <a:p>
            <a:pPr marL="119063" indent="-119063">
              <a:buFont typeface="Arial" panose="020B0604020202020204" pitchFamily="34" charset="0"/>
              <a:buChar char="•"/>
            </a:pPr>
            <a:r>
              <a:rPr lang="en-US" sz="1400" dirty="0"/>
              <a:t>Penn alumni are more likely to respond and be willing to help than non-alumni</a:t>
            </a:r>
          </a:p>
        </p:txBody>
      </p:sp>
      <p:sp>
        <p:nvSpPr>
          <p:cNvPr id="25" name="Rectangle 24">
            <a:extLst>
              <a:ext uri="{FF2B5EF4-FFF2-40B4-BE49-F238E27FC236}">
                <a16:creationId xmlns:a16="http://schemas.microsoft.com/office/drawing/2014/main" id="{B345486C-EB29-494C-B544-C36E3475A6BC}"/>
              </a:ext>
            </a:extLst>
          </p:cNvPr>
          <p:cNvSpPr/>
          <p:nvPr/>
        </p:nvSpPr>
        <p:spPr>
          <a:xfrm>
            <a:off x="4956690" y="3228518"/>
            <a:ext cx="1295374" cy="85882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Functionally relevant</a:t>
            </a:r>
          </a:p>
        </p:txBody>
      </p:sp>
      <p:sp>
        <p:nvSpPr>
          <p:cNvPr id="29" name="TextBox 28"/>
          <p:cNvSpPr txBox="1"/>
          <p:nvPr/>
        </p:nvSpPr>
        <p:spPr>
          <a:xfrm>
            <a:off x="6252064" y="3102006"/>
            <a:ext cx="2743444" cy="1169551"/>
          </a:xfrm>
          <a:prstGeom prst="rect">
            <a:avLst/>
          </a:prstGeom>
          <a:noFill/>
        </p:spPr>
        <p:txBody>
          <a:bodyPr wrap="square" rtlCol="0">
            <a:spAutoFit/>
          </a:bodyPr>
          <a:lstStyle/>
          <a:p>
            <a:pPr marL="119063" indent="-119063">
              <a:buFont typeface="Arial" panose="020B0604020202020204" pitchFamily="34" charset="0"/>
              <a:buChar char="•"/>
            </a:pPr>
            <a:r>
              <a:rPr lang="en-US" sz="1400" dirty="0"/>
              <a:t>Try to find contacts on the exact team your targeting</a:t>
            </a:r>
          </a:p>
          <a:p>
            <a:pPr marL="119063" indent="-119063">
              <a:buFont typeface="Arial" panose="020B0604020202020204" pitchFamily="34" charset="0"/>
              <a:buChar char="•"/>
            </a:pPr>
            <a:r>
              <a:rPr lang="en-US" sz="1400" dirty="0"/>
              <a:t>If not available, look at adjacent teams (e.g., corporate strategy for M&amp;A)</a:t>
            </a:r>
          </a:p>
        </p:txBody>
      </p:sp>
      <p:sp>
        <p:nvSpPr>
          <p:cNvPr id="30" name="TextBox 29"/>
          <p:cNvSpPr txBox="1"/>
          <p:nvPr/>
        </p:nvSpPr>
        <p:spPr>
          <a:xfrm>
            <a:off x="6252064" y="5288758"/>
            <a:ext cx="2743444" cy="954107"/>
          </a:xfrm>
          <a:prstGeom prst="rect">
            <a:avLst/>
          </a:prstGeom>
          <a:noFill/>
        </p:spPr>
        <p:txBody>
          <a:bodyPr wrap="square" rtlCol="0">
            <a:spAutoFit/>
          </a:bodyPr>
          <a:lstStyle/>
          <a:p>
            <a:pPr marL="119063" indent="-119063">
              <a:buFont typeface="Arial" panose="020B0604020202020204" pitchFamily="34" charset="0"/>
              <a:buChar char="•"/>
            </a:pPr>
            <a:r>
              <a:rPr lang="en-US" sz="1400" dirty="0"/>
              <a:t>Junior employees make great entry points for networking, and are lower stress conversations</a:t>
            </a:r>
          </a:p>
          <a:p>
            <a:pPr marL="119063" indent="-119063">
              <a:buFont typeface="Arial" panose="020B0604020202020204" pitchFamily="34" charset="0"/>
              <a:buChar char="•"/>
            </a:pPr>
            <a:r>
              <a:rPr lang="en-US" sz="1400" dirty="0"/>
              <a:t>Senior employees have more say!</a:t>
            </a:r>
          </a:p>
        </p:txBody>
      </p:sp>
      <p:sp>
        <p:nvSpPr>
          <p:cNvPr id="31" name="Rectangle 30">
            <a:extLst>
              <a:ext uri="{FF2B5EF4-FFF2-40B4-BE49-F238E27FC236}">
                <a16:creationId xmlns:a16="http://schemas.microsoft.com/office/drawing/2014/main" id="{6FB59868-4BD0-45B1-A2DD-50A567001270}"/>
              </a:ext>
            </a:extLst>
          </p:cNvPr>
          <p:cNvSpPr/>
          <p:nvPr/>
        </p:nvSpPr>
        <p:spPr>
          <a:xfrm>
            <a:off x="301384" y="41752"/>
            <a:ext cx="791128" cy="28685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Find contacts</a:t>
            </a:r>
          </a:p>
        </p:txBody>
      </p:sp>
      <p:sp>
        <p:nvSpPr>
          <p:cNvPr id="32" name="Rectangle 31">
            <a:extLst>
              <a:ext uri="{FF2B5EF4-FFF2-40B4-BE49-F238E27FC236}">
                <a16:creationId xmlns:a16="http://schemas.microsoft.com/office/drawing/2014/main" id="{6FB59868-4BD0-45B1-A2DD-50A567001270}"/>
              </a:ext>
            </a:extLst>
          </p:cNvPr>
          <p:cNvSpPr/>
          <p:nvPr/>
        </p:nvSpPr>
        <p:spPr>
          <a:xfrm>
            <a:off x="1208850"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Ask for meeting</a:t>
            </a:r>
          </a:p>
        </p:txBody>
      </p:sp>
      <p:sp>
        <p:nvSpPr>
          <p:cNvPr id="33" name="Rectangle 32">
            <a:extLst>
              <a:ext uri="{FF2B5EF4-FFF2-40B4-BE49-F238E27FC236}">
                <a16:creationId xmlns:a16="http://schemas.microsoft.com/office/drawing/2014/main" id="{6FB59868-4BD0-45B1-A2DD-50A567001270}"/>
              </a:ext>
            </a:extLst>
          </p:cNvPr>
          <p:cNvSpPr/>
          <p:nvPr/>
        </p:nvSpPr>
        <p:spPr>
          <a:xfrm>
            <a:off x="2116316"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Have meeting</a:t>
            </a:r>
          </a:p>
        </p:txBody>
      </p:sp>
      <p:sp>
        <p:nvSpPr>
          <p:cNvPr id="34" name="Rectangle 33">
            <a:extLst>
              <a:ext uri="{FF2B5EF4-FFF2-40B4-BE49-F238E27FC236}">
                <a16:creationId xmlns:a16="http://schemas.microsoft.com/office/drawing/2014/main" id="{6FB59868-4BD0-45B1-A2DD-50A567001270}"/>
              </a:ext>
            </a:extLst>
          </p:cNvPr>
          <p:cNvSpPr/>
          <p:nvPr/>
        </p:nvSpPr>
        <p:spPr>
          <a:xfrm>
            <a:off x="3023782"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Follow up</a:t>
            </a:r>
          </a:p>
        </p:txBody>
      </p:sp>
      <p:sp>
        <p:nvSpPr>
          <p:cNvPr id="35" name="Rectangle 34">
            <a:extLst>
              <a:ext uri="{FF2B5EF4-FFF2-40B4-BE49-F238E27FC236}">
                <a16:creationId xmlns:a16="http://schemas.microsoft.com/office/drawing/2014/main" id="{6FB59868-4BD0-45B1-A2DD-50A567001270}"/>
              </a:ext>
            </a:extLst>
          </p:cNvPr>
          <p:cNvSpPr/>
          <p:nvPr/>
        </p:nvSpPr>
        <p:spPr>
          <a:xfrm>
            <a:off x="3931247"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 tactics</a:t>
            </a:r>
          </a:p>
        </p:txBody>
      </p:sp>
      <p:sp>
        <p:nvSpPr>
          <p:cNvPr id="36" name="TextBox 35">
            <a:extLst>
              <a:ext uri="{FF2B5EF4-FFF2-40B4-BE49-F238E27FC236}">
                <a16:creationId xmlns:a16="http://schemas.microsoft.com/office/drawing/2014/main" id="{114AE5AF-761E-4F43-8C50-DE411FEEDE2D}"/>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37" name="Picture 36" descr="A picture containing text&#10;&#10;Description automatically generated">
            <a:extLst>
              <a:ext uri="{FF2B5EF4-FFF2-40B4-BE49-F238E27FC236}">
                <a16:creationId xmlns:a16="http://schemas.microsoft.com/office/drawing/2014/main" id="{83C9C2C8-E291-4978-A338-A3F7BD16B2A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42673"/>
            <a:ext cx="1255576" cy="315327"/>
          </a:xfrm>
          <a:prstGeom prst="rect">
            <a:avLst/>
          </a:prstGeom>
        </p:spPr>
      </p:pic>
    </p:spTree>
    <p:extLst>
      <p:ext uri="{BB962C8B-B14F-4D97-AF65-F5344CB8AC3E}">
        <p14:creationId xmlns:p14="http://schemas.microsoft.com/office/powerpoint/2010/main" val="324627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468688"/>
            <a:ext cx="8521942" cy="480131"/>
          </a:xfrm>
        </p:spPr>
        <p:txBody>
          <a:bodyPr anchor="t" anchorCtr="0">
            <a:noAutofit/>
          </a:bodyPr>
          <a:lstStyle/>
          <a:p>
            <a:r>
              <a:rPr lang="en-US" sz="2800" dirty="0"/>
              <a:t>Ask for a meeting or conversation through a short, direct email </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8</a:t>
            </a:fld>
            <a:endParaRPr lang="en-US" dirty="0">
              <a:solidFill>
                <a:schemeClr val="bg1"/>
              </a:solidFill>
            </a:endParaRPr>
          </a:p>
        </p:txBody>
      </p:sp>
      <p:sp>
        <p:nvSpPr>
          <p:cNvPr id="16" name="Rectangle 15">
            <a:extLst>
              <a:ext uri="{FF2B5EF4-FFF2-40B4-BE49-F238E27FC236}">
                <a16:creationId xmlns:a16="http://schemas.microsoft.com/office/drawing/2014/main" id="{6FB59868-4BD0-45B1-A2DD-50A567001270}"/>
              </a:ext>
            </a:extLst>
          </p:cNvPr>
          <p:cNvSpPr/>
          <p:nvPr/>
        </p:nvSpPr>
        <p:spPr>
          <a:xfrm>
            <a:off x="301384"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Find contacts</a:t>
            </a:r>
          </a:p>
        </p:txBody>
      </p:sp>
      <p:sp>
        <p:nvSpPr>
          <p:cNvPr id="17" name="Rectangle 16">
            <a:extLst>
              <a:ext uri="{FF2B5EF4-FFF2-40B4-BE49-F238E27FC236}">
                <a16:creationId xmlns:a16="http://schemas.microsoft.com/office/drawing/2014/main" id="{6FB59868-4BD0-45B1-A2DD-50A567001270}"/>
              </a:ext>
            </a:extLst>
          </p:cNvPr>
          <p:cNvSpPr/>
          <p:nvPr/>
        </p:nvSpPr>
        <p:spPr>
          <a:xfrm>
            <a:off x="1208850" y="41752"/>
            <a:ext cx="791128" cy="28685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Ask for meeting</a:t>
            </a:r>
          </a:p>
        </p:txBody>
      </p:sp>
      <p:sp>
        <p:nvSpPr>
          <p:cNvPr id="18" name="Rectangle 17">
            <a:extLst>
              <a:ext uri="{FF2B5EF4-FFF2-40B4-BE49-F238E27FC236}">
                <a16:creationId xmlns:a16="http://schemas.microsoft.com/office/drawing/2014/main" id="{6FB59868-4BD0-45B1-A2DD-50A567001270}"/>
              </a:ext>
            </a:extLst>
          </p:cNvPr>
          <p:cNvSpPr/>
          <p:nvPr/>
        </p:nvSpPr>
        <p:spPr>
          <a:xfrm>
            <a:off x="2116316"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Have meeting</a:t>
            </a:r>
          </a:p>
        </p:txBody>
      </p:sp>
      <p:sp>
        <p:nvSpPr>
          <p:cNvPr id="19" name="Rectangle 18">
            <a:extLst>
              <a:ext uri="{FF2B5EF4-FFF2-40B4-BE49-F238E27FC236}">
                <a16:creationId xmlns:a16="http://schemas.microsoft.com/office/drawing/2014/main" id="{6FB59868-4BD0-45B1-A2DD-50A567001270}"/>
              </a:ext>
            </a:extLst>
          </p:cNvPr>
          <p:cNvSpPr/>
          <p:nvPr/>
        </p:nvSpPr>
        <p:spPr>
          <a:xfrm>
            <a:off x="3023782"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Follow up</a:t>
            </a:r>
          </a:p>
        </p:txBody>
      </p:sp>
      <p:sp>
        <p:nvSpPr>
          <p:cNvPr id="20" name="Rectangle 19">
            <a:extLst>
              <a:ext uri="{FF2B5EF4-FFF2-40B4-BE49-F238E27FC236}">
                <a16:creationId xmlns:a16="http://schemas.microsoft.com/office/drawing/2014/main" id="{6FB59868-4BD0-45B1-A2DD-50A567001270}"/>
              </a:ext>
            </a:extLst>
          </p:cNvPr>
          <p:cNvSpPr/>
          <p:nvPr/>
        </p:nvSpPr>
        <p:spPr>
          <a:xfrm>
            <a:off x="3931247"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 tactics</a:t>
            </a:r>
          </a:p>
        </p:txBody>
      </p:sp>
      <p:sp>
        <p:nvSpPr>
          <p:cNvPr id="5" name="Rectangle 4"/>
          <p:cNvSpPr/>
          <p:nvPr/>
        </p:nvSpPr>
        <p:spPr>
          <a:xfrm>
            <a:off x="301385" y="1944227"/>
            <a:ext cx="3480478" cy="4133049"/>
          </a:xfrm>
          <a:prstGeom prst="rect">
            <a:avLst/>
          </a:prstGeom>
          <a:solidFill>
            <a:schemeClr val="bg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a:solidFill>
                  <a:schemeClr val="tx1"/>
                </a:solidFill>
              </a:rPr>
              <a:t>Hi John,</a:t>
            </a:r>
          </a:p>
          <a:p>
            <a:endParaRPr lang="en-US" sz="1200" dirty="0">
              <a:solidFill>
                <a:schemeClr val="tx1"/>
              </a:solidFill>
            </a:endParaRPr>
          </a:p>
          <a:p>
            <a:r>
              <a:rPr lang="en-US" sz="1200" dirty="0">
                <a:solidFill>
                  <a:schemeClr val="tx1"/>
                </a:solidFill>
              </a:rPr>
              <a:t>My name is Eddie Roberts, and I’m a sophomore at Penn studying Economics. After interning in private wealth management this past summer, I am interested in exploring investment banking.</a:t>
            </a:r>
          </a:p>
          <a:p>
            <a:endParaRPr lang="en-US" sz="1200" dirty="0">
              <a:solidFill>
                <a:schemeClr val="tx1"/>
              </a:solidFill>
            </a:endParaRPr>
          </a:p>
          <a:p>
            <a:r>
              <a:rPr lang="en-US" sz="1200" dirty="0">
                <a:solidFill>
                  <a:schemeClr val="tx1"/>
                </a:solidFill>
              </a:rPr>
              <a:t>After seeing your profile on LinkedIn, I was hoping you would be willing to schedule a short, 15-20 minute phone call with me. I would love to learn more about your background in middle market investment banking, especially how you transitioned from private wealth management. I would also appreciate any advice you would be willing to give.</a:t>
            </a:r>
          </a:p>
          <a:p>
            <a:endParaRPr lang="en-US" sz="1200" dirty="0">
              <a:solidFill>
                <a:schemeClr val="tx1"/>
              </a:solidFill>
            </a:endParaRPr>
          </a:p>
          <a:p>
            <a:r>
              <a:rPr lang="en-US" sz="1200" dirty="0">
                <a:solidFill>
                  <a:schemeClr val="tx1"/>
                </a:solidFill>
              </a:rPr>
              <a:t>I am relatively free in the afternoons on weekdays, but let me know a time that works for you and we can set something up. Look forward to chatting.</a:t>
            </a:r>
          </a:p>
          <a:p>
            <a:endParaRPr lang="en-US" sz="1200" dirty="0">
              <a:solidFill>
                <a:schemeClr val="tx1"/>
              </a:solidFill>
            </a:endParaRPr>
          </a:p>
          <a:p>
            <a:r>
              <a:rPr lang="en-US" sz="1200" dirty="0">
                <a:solidFill>
                  <a:schemeClr val="tx1"/>
                </a:solidFill>
              </a:rPr>
              <a:t>Best,</a:t>
            </a:r>
          </a:p>
          <a:p>
            <a:r>
              <a:rPr lang="en-US" sz="1200" dirty="0">
                <a:solidFill>
                  <a:schemeClr val="tx1"/>
                </a:solidFill>
              </a:rPr>
              <a:t>Eddie</a:t>
            </a:r>
          </a:p>
        </p:txBody>
      </p:sp>
      <p:sp>
        <p:nvSpPr>
          <p:cNvPr id="29" name="Rectangle 28">
            <a:extLst>
              <a:ext uri="{FF2B5EF4-FFF2-40B4-BE49-F238E27FC236}">
                <a16:creationId xmlns:a16="http://schemas.microsoft.com/office/drawing/2014/main" id="{6FB59868-4BD0-45B1-A2DD-50A567001270}"/>
              </a:ext>
            </a:extLst>
          </p:cNvPr>
          <p:cNvSpPr/>
          <p:nvPr/>
        </p:nvSpPr>
        <p:spPr>
          <a:xfrm>
            <a:off x="4722375" y="1944228"/>
            <a:ext cx="1240421" cy="55659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Short</a:t>
            </a:r>
          </a:p>
        </p:txBody>
      </p:sp>
      <p:sp>
        <p:nvSpPr>
          <p:cNvPr id="30" name="Rectangle 29">
            <a:extLst>
              <a:ext uri="{FF2B5EF4-FFF2-40B4-BE49-F238E27FC236}">
                <a16:creationId xmlns:a16="http://schemas.microsoft.com/office/drawing/2014/main" id="{6FB59868-4BD0-45B1-A2DD-50A567001270}"/>
              </a:ext>
            </a:extLst>
          </p:cNvPr>
          <p:cNvSpPr/>
          <p:nvPr/>
        </p:nvSpPr>
        <p:spPr>
          <a:xfrm>
            <a:off x="4722375" y="2678505"/>
            <a:ext cx="1240421" cy="55659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Introduction</a:t>
            </a:r>
          </a:p>
        </p:txBody>
      </p:sp>
      <p:sp>
        <p:nvSpPr>
          <p:cNvPr id="42" name="Rectangle 41">
            <a:extLst>
              <a:ext uri="{FF2B5EF4-FFF2-40B4-BE49-F238E27FC236}">
                <a16:creationId xmlns:a16="http://schemas.microsoft.com/office/drawing/2014/main" id="{6FB59868-4BD0-45B1-A2DD-50A567001270}"/>
              </a:ext>
            </a:extLst>
          </p:cNvPr>
          <p:cNvSpPr/>
          <p:nvPr/>
        </p:nvSpPr>
        <p:spPr>
          <a:xfrm>
            <a:off x="4722375" y="4147059"/>
            <a:ext cx="1240421" cy="55659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Direct ask</a:t>
            </a:r>
          </a:p>
        </p:txBody>
      </p:sp>
      <p:sp>
        <p:nvSpPr>
          <p:cNvPr id="43" name="Rectangle 42">
            <a:extLst>
              <a:ext uri="{FF2B5EF4-FFF2-40B4-BE49-F238E27FC236}">
                <a16:creationId xmlns:a16="http://schemas.microsoft.com/office/drawing/2014/main" id="{6FB59868-4BD0-45B1-A2DD-50A567001270}"/>
              </a:ext>
            </a:extLst>
          </p:cNvPr>
          <p:cNvSpPr/>
          <p:nvPr/>
        </p:nvSpPr>
        <p:spPr>
          <a:xfrm>
            <a:off x="4722375" y="4881336"/>
            <a:ext cx="1240421" cy="55659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Why</a:t>
            </a:r>
          </a:p>
        </p:txBody>
      </p:sp>
      <p:sp>
        <p:nvSpPr>
          <p:cNvPr id="44" name="Rectangle 43">
            <a:extLst>
              <a:ext uri="{FF2B5EF4-FFF2-40B4-BE49-F238E27FC236}">
                <a16:creationId xmlns:a16="http://schemas.microsoft.com/office/drawing/2014/main" id="{6FB59868-4BD0-45B1-A2DD-50A567001270}"/>
              </a:ext>
            </a:extLst>
          </p:cNvPr>
          <p:cNvSpPr/>
          <p:nvPr/>
        </p:nvSpPr>
        <p:spPr>
          <a:xfrm>
            <a:off x="4722375" y="5615611"/>
            <a:ext cx="1240421" cy="55659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Availability</a:t>
            </a:r>
          </a:p>
        </p:txBody>
      </p:sp>
      <p:sp>
        <p:nvSpPr>
          <p:cNvPr id="45" name="TextBox 44"/>
          <p:cNvSpPr txBox="1"/>
          <p:nvPr/>
        </p:nvSpPr>
        <p:spPr>
          <a:xfrm>
            <a:off x="215659" y="1325668"/>
            <a:ext cx="4121030" cy="409650"/>
          </a:xfrm>
          <a:prstGeom prst="rect">
            <a:avLst/>
          </a:prstGeom>
          <a:noFill/>
        </p:spPr>
        <p:txBody>
          <a:bodyPr wrap="square" rtlCol="0">
            <a:spAutoFit/>
          </a:bodyPr>
          <a:lstStyle/>
          <a:p>
            <a:r>
              <a:rPr lang="en-US" sz="1600" dirty="0">
                <a:solidFill>
                  <a:schemeClr val="tx2"/>
                </a:solidFill>
              </a:rPr>
              <a:t>Sample email structure</a:t>
            </a:r>
          </a:p>
        </p:txBody>
      </p:sp>
      <p:sp>
        <p:nvSpPr>
          <p:cNvPr id="46" name="TextBox 45"/>
          <p:cNvSpPr txBox="1"/>
          <p:nvPr/>
        </p:nvSpPr>
        <p:spPr>
          <a:xfrm>
            <a:off x="4537000" y="1318670"/>
            <a:ext cx="3571360" cy="584775"/>
          </a:xfrm>
          <a:prstGeom prst="rect">
            <a:avLst/>
          </a:prstGeom>
          <a:noFill/>
        </p:spPr>
        <p:txBody>
          <a:bodyPr wrap="square" rtlCol="0">
            <a:spAutoFit/>
          </a:bodyPr>
          <a:lstStyle/>
          <a:p>
            <a:r>
              <a:rPr lang="en-US" sz="1600" dirty="0">
                <a:solidFill>
                  <a:schemeClr val="tx2"/>
                </a:solidFill>
              </a:rPr>
              <a:t>Your email should have several similar components to the sample</a:t>
            </a:r>
          </a:p>
        </p:txBody>
      </p:sp>
      <p:sp>
        <p:nvSpPr>
          <p:cNvPr id="52" name="TextBox 51"/>
          <p:cNvSpPr txBox="1"/>
          <p:nvPr/>
        </p:nvSpPr>
        <p:spPr>
          <a:xfrm>
            <a:off x="5962796" y="1944227"/>
            <a:ext cx="2372712" cy="461665"/>
          </a:xfrm>
          <a:prstGeom prst="rect">
            <a:avLst/>
          </a:prstGeom>
          <a:noFill/>
        </p:spPr>
        <p:txBody>
          <a:bodyPr wrap="square" rtlCol="0">
            <a:spAutoFit/>
          </a:bodyPr>
          <a:lstStyle/>
          <a:p>
            <a:pPr marL="119063" indent="-119063">
              <a:buFont typeface="Arial" panose="020B0604020202020204" pitchFamily="34" charset="0"/>
              <a:buChar char="•"/>
            </a:pPr>
            <a:r>
              <a:rPr lang="en-US" sz="1200" dirty="0"/>
              <a:t>People won’t read long emails!</a:t>
            </a:r>
          </a:p>
          <a:p>
            <a:pPr marL="119063" indent="-119063">
              <a:buFont typeface="Arial" panose="020B0604020202020204" pitchFamily="34" charset="0"/>
              <a:buChar char="•"/>
            </a:pPr>
            <a:r>
              <a:rPr lang="en-US" sz="1200" dirty="0"/>
              <a:t>Keep to ~100-150 words</a:t>
            </a:r>
          </a:p>
        </p:txBody>
      </p:sp>
      <p:sp>
        <p:nvSpPr>
          <p:cNvPr id="53" name="TextBox 52"/>
          <p:cNvSpPr txBox="1"/>
          <p:nvPr/>
        </p:nvSpPr>
        <p:spPr>
          <a:xfrm>
            <a:off x="5962796" y="2678505"/>
            <a:ext cx="2372712" cy="461665"/>
          </a:xfrm>
          <a:prstGeom prst="rect">
            <a:avLst/>
          </a:prstGeom>
          <a:noFill/>
        </p:spPr>
        <p:txBody>
          <a:bodyPr wrap="square" rtlCol="0">
            <a:spAutoFit/>
          </a:bodyPr>
          <a:lstStyle/>
          <a:p>
            <a:pPr marL="119063" indent="-119063">
              <a:buFont typeface="Arial" panose="020B0604020202020204" pitchFamily="34" charset="0"/>
              <a:buChar char="•"/>
            </a:pPr>
            <a:r>
              <a:rPr lang="en-US" sz="1200" dirty="0"/>
              <a:t>State who you are and what you’re interested in </a:t>
            </a:r>
          </a:p>
        </p:txBody>
      </p:sp>
      <p:sp>
        <p:nvSpPr>
          <p:cNvPr id="54" name="TextBox 53"/>
          <p:cNvSpPr txBox="1"/>
          <p:nvPr/>
        </p:nvSpPr>
        <p:spPr>
          <a:xfrm>
            <a:off x="5962796" y="4112302"/>
            <a:ext cx="2372712" cy="646331"/>
          </a:xfrm>
          <a:prstGeom prst="rect">
            <a:avLst/>
          </a:prstGeom>
          <a:noFill/>
        </p:spPr>
        <p:txBody>
          <a:bodyPr wrap="square" rtlCol="0">
            <a:spAutoFit/>
          </a:bodyPr>
          <a:lstStyle/>
          <a:p>
            <a:pPr marL="119063" indent="-119063">
              <a:buFont typeface="Arial" panose="020B0604020202020204" pitchFamily="34" charset="0"/>
              <a:buChar char="•"/>
            </a:pPr>
            <a:r>
              <a:rPr lang="en-US" sz="1200" dirty="0"/>
              <a:t>Ask for advice / insight, not job assistance via a phone call or coffee chat</a:t>
            </a:r>
          </a:p>
        </p:txBody>
      </p:sp>
      <p:sp>
        <p:nvSpPr>
          <p:cNvPr id="55" name="TextBox 54"/>
          <p:cNvSpPr txBox="1"/>
          <p:nvPr/>
        </p:nvSpPr>
        <p:spPr>
          <a:xfrm>
            <a:off x="5962796" y="4881336"/>
            <a:ext cx="2372712" cy="646331"/>
          </a:xfrm>
          <a:prstGeom prst="rect">
            <a:avLst/>
          </a:prstGeom>
          <a:noFill/>
        </p:spPr>
        <p:txBody>
          <a:bodyPr wrap="square" rtlCol="0">
            <a:spAutoFit/>
          </a:bodyPr>
          <a:lstStyle/>
          <a:p>
            <a:pPr marL="119063" indent="-119063">
              <a:buFont typeface="Arial" panose="020B0604020202020204" pitchFamily="34" charset="0"/>
              <a:buChar char="•"/>
            </a:pPr>
            <a:r>
              <a:rPr lang="en-US" sz="1200" dirty="0"/>
              <a:t>Tell them what you want to talk about and why it will be helpful (can be broad and specific)</a:t>
            </a:r>
          </a:p>
        </p:txBody>
      </p:sp>
      <p:sp>
        <p:nvSpPr>
          <p:cNvPr id="56" name="TextBox 55"/>
          <p:cNvSpPr txBox="1"/>
          <p:nvPr/>
        </p:nvSpPr>
        <p:spPr>
          <a:xfrm>
            <a:off x="5962796" y="5615611"/>
            <a:ext cx="2372712" cy="461665"/>
          </a:xfrm>
          <a:prstGeom prst="rect">
            <a:avLst/>
          </a:prstGeom>
          <a:noFill/>
        </p:spPr>
        <p:txBody>
          <a:bodyPr wrap="square" rtlCol="0">
            <a:spAutoFit/>
          </a:bodyPr>
          <a:lstStyle/>
          <a:p>
            <a:pPr marL="119063" indent="-119063">
              <a:buFont typeface="Arial" panose="020B0604020202020204" pitchFamily="34" charset="0"/>
              <a:buChar char="•"/>
            </a:pPr>
            <a:r>
              <a:rPr lang="en-US" sz="1200" dirty="0"/>
              <a:t>Give them your availability – and be flexible!</a:t>
            </a:r>
          </a:p>
        </p:txBody>
      </p:sp>
      <p:sp>
        <p:nvSpPr>
          <p:cNvPr id="57" name="Rectangle 56">
            <a:extLst>
              <a:ext uri="{FF2B5EF4-FFF2-40B4-BE49-F238E27FC236}">
                <a16:creationId xmlns:a16="http://schemas.microsoft.com/office/drawing/2014/main" id="{6FB59868-4BD0-45B1-A2DD-50A567001270}"/>
              </a:ext>
            </a:extLst>
          </p:cNvPr>
          <p:cNvSpPr/>
          <p:nvPr/>
        </p:nvSpPr>
        <p:spPr>
          <a:xfrm>
            <a:off x="4722375" y="3412782"/>
            <a:ext cx="1240421" cy="55659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How you found them</a:t>
            </a:r>
          </a:p>
        </p:txBody>
      </p:sp>
      <p:sp>
        <p:nvSpPr>
          <p:cNvPr id="58" name="TextBox 57"/>
          <p:cNvSpPr txBox="1"/>
          <p:nvPr/>
        </p:nvSpPr>
        <p:spPr>
          <a:xfrm>
            <a:off x="5962796" y="3412782"/>
            <a:ext cx="2372712" cy="461665"/>
          </a:xfrm>
          <a:prstGeom prst="rect">
            <a:avLst/>
          </a:prstGeom>
          <a:noFill/>
        </p:spPr>
        <p:txBody>
          <a:bodyPr wrap="square" rtlCol="0">
            <a:spAutoFit/>
          </a:bodyPr>
          <a:lstStyle/>
          <a:p>
            <a:pPr marL="119063" indent="-119063">
              <a:buFont typeface="Arial" panose="020B0604020202020204" pitchFamily="34" charset="0"/>
              <a:buChar char="•"/>
            </a:pPr>
            <a:r>
              <a:rPr lang="en-US" sz="1200" dirty="0"/>
              <a:t>Let the person know where you found their information</a:t>
            </a:r>
          </a:p>
        </p:txBody>
      </p:sp>
      <p:grpSp>
        <p:nvGrpSpPr>
          <p:cNvPr id="71" name="Group 70"/>
          <p:cNvGrpSpPr/>
          <p:nvPr/>
        </p:nvGrpSpPr>
        <p:grpSpPr>
          <a:xfrm>
            <a:off x="4092099" y="1515099"/>
            <a:ext cx="320040" cy="4666001"/>
            <a:chOff x="4321052" y="1515099"/>
            <a:chExt cx="320040" cy="4666001"/>
          </a:xfrm>
        </p:grpSpPr>
        <p:cxnSp>
          <p:nvCxnSpPr>
            <p:cNvPr id="72" name="Straight Connector 71"/>
            <p:cNvCxnSpPr/>
            <p:nvPr/>
          </p:nvCxnSpPr>
          <p:spPr>
            <a:xfrm>
              <a:off x="4481072" y="1515099"/>
              <a:ext cx="0" cy="466600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73" name="Group 72"/>
            <p:cNvGrpSpPr/>
            <p:nvPr/>
          </p:nvGrpSpPr>
          <p:grpSpPr>
            <a:xfrm>
              <a:off x="4321052" y="3688079"/>
              <a:ext cx="320040" cy="320040"/>
              <a:chOff x="4321052" y="3688079"/>
              <a:chExt cx="320040" cy="320040"/>
            </a:xfrm>
          </p:grpSpPr>
          <p:sp>
            <p:nvSpPr>
              <p:cNvPr id="74" name="Oval 73"/>
              <p:cNvSpPr/>
              <p:nvPr/>
            </p:nvSpPr>
            <p:spPr>
              <a:xfrm>
                <a:off x="4321052" y="3688079"/>
                <a:ext cx="320040" cy="32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75" name="Isosceles Triangle 74"/>
              <p:cNvSpPr/>
              <p:nvPr/>
            </p:nvSpPr>
            <p:spPr>
              <a:xfrm rot="5400000">
                <a:off x="4397717" y="3772241"/>
                <a:ext cx="201214" cy="13682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1" name="TextBox 30">
            <a:extLst>
              <a:ext uri="{FF2B5EF4-FFF2-40B4-BE49-F238E27FC236}">
                <a16:creationId xmlns:a16="http://schemas.microsoft.com/office/drawing/2014/main" id="{5BD0C4F4-C8CE-46B6-B407-2E9882930CC3}"/>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32" name="Picture 31" descr="A picture containing text&#10;&#10;Description automatically generated">
            <a:extLst>
              <a:ext uri="{FF2B5EF4-FFF2-40B4-BE49-F238E27FC236}">
                <a16:creationId xmlns:a16="http://schemas.microsoft.com/office/drawing/2014/main" id="{6EEAA383-5780-4E52-A5B5-1179EC6C896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35298"/>
            <a:ext cx="1255576" cy="315327"/>
          </a:xfrm>
          <a:prstGeom prst="rect">
            <a:avLst/>
          </a:prstGeom>
        </p:spPr>
      </p:pic>
    </p:spTree>
    <p:extLst>
      <p:ext uri="{BB962C8B-B14F-4D97-AF65-F5344CB8AC3E}">
        <p14:creationId xmlns:p14="http://schemas.microsoft.com/office/powerpoint/2010/main" val="2574492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5659" y="424446"/>
            <a:ext cx="8521942" cy="480131"/>
          </a:xfrm>
        </p:spPr>
        <p:txBody>
          <a:bodyPr anchor="t" anchorCtr="0">
            <a:noAutofit/>
          </a:bodyPr>
          <a:lstStyle/>
          <a:p>
            <a:r>
              <a:rPr lang="en-US" sz="2800" dirty="0"/>
              <a:t>Most informational interviews follow a similar flow of conversation</a:t>
            </a:r>
          </a:p>
        </p:txBody>
      </p:sp>
      <p:sp>
        <p:nvSpPr>
          <p:cNvPr id="24" name="Slide Number Placeholder 23"/>
          <p:cNvSpPr>
            <a:spLocks noGrp="1"/>
          </p:cNvSpPr>
          <p:nvPr>
            <p:ph type="sldNum" sz="quarter" idx="4294967295"/>
          </p:nvPr>
        </p:nvSpPr>
        <p:spPr>
          <a:xfrm>
            <a:off x="7086600" y="6510127"/>
            <a:ext cx="2057400" cy="365125"/>
          </a:xfrm>
        </p:spPr>
        <p:txBody>
          <a:bodyPr/>
          <a:lstStyle/>
          <a:p>
            <a:fld id="{DD253308-F9C5-4FCB-8415-6DEE77C16A35}" type="slidenum">
              <a:rPr lang="en-US" smtClean="0">
                <a:solidFill>
                  <a:schemeClr val="bg1"/>
                </a:solidFill>
              </a:rPr>
              <a:pPr/>
              <a:t>9</a:t>
            </a:fld>
            <a:endParaRPr lang="en-US" dirty="0">
              <a:solidFill>
                <a:schemeClr val="bg1"/>
              </a:solidFill>
            </a:endParaRPr>
          </a:p>
        </p:txBody>
      </p:sp>
      <p:sp>
        <p:nvSpPr>
          <p:cNvPr id="16" name="Rectangle 15">
            <a:extLst>
              <a:ext uri="{FF2B5EF4-FFF2-40B4-BE49-F238E27FC236}">
                <a16:creationId xmlns:a16="http://schemas.microsoft.com/office/drawing/2014/main" id="{6FB59868-4BD0-45B1-A2DD-50A567001270}"/>
              </a:ext>
            </a:extLst>
          </p:cNvPr>
          <p:cNvSpPr/>
          <p:nvPr/>
        </p:nvSpPr>
        <p:spPr>
          <a:xfrm>
            <a:off x="301384"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Find contacts</a:t>
            </a:r>
          </a:p>
        </p:txBody>
      </p:sp>
      <p:sp>
        <p:nvSpPr>
          <p:cNvPr id="17" name="Rectangle 16">
            <a:extLst>
              <a:ext uri="{FF2B5EF4-FFF2-40B4-BE49-F238E27FC236}">
                <a16:creationId xmlns:a16="http://schemas.microsoft.com/office/drawing/2014/main" id="{6FB59868-4BD0-45B1-A2DD-50A567001270}"/>
              </a:ext>
            </a:extLst>
          </p:cNvPr>
          <p:cNvSpPr/>
          <p:nvPr/>
        </p:nvSpPr>
        <p:spPr>
          <a:xfrm>
            <a:off x="1208850"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Ask for meeting</a:t>
            </a:r>
          </a:p>
        </p:txBody>
      </p:sp>
      <p:sp>
        <p:nvSpPr>
          <p:cNvPr id="18" name="Rectangle 17">
            <a:extLst>
              <a:ext uri="{FF2B5EF4-FFF2-40B4-BE49-F238E27FC236}">
                <a16:creationId xmlns:a16="http://schemas.microsoft.com/office/drawing/2014/main" id="{6FB59868-4BD0-45B1-A2DD-50A567001270}"/>
              </a:ext>
            </a:extLst>
          </p:cNvPr>
          <p:cNvSpPr/>
          <p:nvPr/>
        </p:nvSpPr>
        <p:spPr>
          <a:xfrm>
            <a:off x="2116316" y="41752"/>
            <a:ext cx="791128" cy="28685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Have meeting</a:t>
            </a:r>
          </a:p>
        </p:txBody>
      </p:sp>
      <p:sp>
        <p:nvSpPr>
          <p:cNvPr id="19" name="Rectangle 18">
            <a:extLst>
              <a:ext uri="{FF2B5EF4-FFF2-40B4-BE49-F238E27FC236}">
                <a16:creationId xmlns:a16="http://schemas.microsoft.com/office/drawing/2014/main" id="{6FB59868-4BD0-45B1-A2DD-50A567001270}"/>
              </a:ext>
            </a:extLst>
          </p:cNvPr>
          <p:cNvSpPr/>
          <p:nvPr/>
        </p:nvSpPr>
        <p:spPr>
          <a:xfrm>
            <a:off x="3023782"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Follow up</a:t>
            </a:r>
          </a:p>
        </p:txBody>
      </p:sp>
      <p:sp>
        <p:nvSpPr>
          <p:cNvPr id="20" name="Rectangle 19">
            <a:extLst>
              <a:ext uri="{FF2B5EF4-FFF2-40B4-BE49-F238E27FC236}">
                <a16:creationId xmlns:a16="http://schemas.microsoft.com/office/drawing/2014/main" id="{6FB59868-4BD0-45B1-A2DD-50A567001270}"/>
              </a:ext>
            </a:extLst>
          </p:cNvPr>
          <p:cNvSpPr/>
          <p:nvPr/>
        </p:nvSpPr>
        <p:spPr>
          <a:xfrm>
            <a:off x="3931247" y="41752"/>
            <a:ext cx="791128" cy="28685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 tactics</a:t>
            </a:r>
          </a:p>
        </p:txBody>
      </p:sp>
      <p:sp>
        <p:nvSpPr>
          <p:cNvPr id="31" name="Pentagon 30"/>
          <p:cNvSpPr/>
          <p:nvPr/>
        </p:nvSpPr>
        <p:spPr>
          <a:xfrm rot="5400000">
            <a:off x="410784" y="1752930"/>
            <a:ext cx="1363452" cy="1362635"/>
          </a:xfrm>
          <a:prstGeom prst="homePlate">
            <a:avLst>
              <a:gd name="adj" fmla="val 26289"/>
            </a:avLst>
          </a:prstGeom>
          <a:ln w="1905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b="1" dirty="0"/>
              <a:t>Introduction</a:t>
            </a:r>
          </a:p>
        </p:txBody>
      </p:sp>
      <p:sp>
        <p:nvSpPr>
          <p:cNvPr id="32" name="Chevron 31"/>
          <p:cNvSpPr/>
          <p:nvPr/>
        </p:nvSpPr>
        <p:spPr>
          <a:xfrm rot="5400000">
            <a:off x="410784" y="2862251"/>
            <a:ext cx="1363452" cy="1362635"/>
          </a:xfrm>
          <a:prstGeom prst="chevron">
            <a:avLst>
              <a:gd name="adj" fmla="val 24227"/>
            </a:avLst>
          </a:prstGeom>
          <a:ln w="1905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b="1" dirty="0"/>
              <a:t>Contact background</a:t>
            </a:r>
          </a:p>
        </p:txBody>
      </p:sp>
      <p:sp>
        <p:nvSpPr>
          <p:cNvPr id="33" name="Chevron 32"/>
          <p:cNvSpPr/>
          <p:nvPr/>
        </p:nvSpPr>
        <p:spPr>
          <a:xfrm rot="5400000">
            <a:off x="410784" y="3971572"/>
            <a:ext cx="1363452" cy="1362635"/>
          </a:xfrm>
          <a:prstGeom prst="chevron">
            <a:avLst>
              <a:gd name="adj" fmla="val 24227"/>
            </a:avLst>
          </a:prstGeom>
          <a:ln w="1905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b="1" dirty="0"/>
              <a:t>Work specifics</a:t>
            </a:r>
          </a:p>
        </p:txBody>
      </p:sp>
      <p:sp>
        <p:nvSpPr>
          <p:cNvPr id="34" name="Chevron 33"/>
          <p:cNvSpPr/>
          <p:nvPr/>
        </p:nvSpPr>
        <p:spPr>
          <a:xfrm rot="5400000">
            <a:off x="410785" y="5080892"/>
            <a:ext cx="1363452" cy="1362635"/>
          </a:xfrm>
          <a:prstGeom prst="chevron">
            <a:avLst>
              <a:gd name="adj" fmla="val 24227"/>
            </a:avLst>
          </a:prstGeom>
          <a:ln w="1905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b="1" dirty="0"/>
              <a:t>Advice / Closing</a:t>
            </a:r>
          </a:p>
        </p:txBody>
      </p:sp>
      <p:cxnSp>
        <p:nvCxnSpPr>
          <p:cNvPr id="36" name="Straight Connector 35"/>
          <p:cNvCxnSpPr/>
          <p:nvPr/>
        </p:nvCxnSpPr>
        <p:spPr>
          <a:xfrm>
            <a:off x="1828800" y="2805955"/>
            <a:ext cx="6908801"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28800" y="3910136"/>
            <a:ext cx="6908801"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28800" y="5020099"/>
            <a:ext cx="6908801"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1B5D49F8-10A3-48DD-9980-1A14206A31D5}"/>
              </a:ext>
            </a:extLst>
          </p:cNvPr>
          <p:cNvSpPr txBox="1"/>
          <p:nvPr/>
        </p:nvSpPr>
        <p:spPr>
          <a:xfrm>
            <a:off x="1828800" y="1277679"/>
            <a:ext cx="3205021" cy="307777"/>
          </a:xfrm>
          <a:prstGeom prst="rect">
            <a:avLst/>
          </a:prstGeom>
          <a:noFill/>
        </p:spPr>
        <p:txBody>
          <a:bodyPr wrap="square" rtlCol="0">
            <a:spAutoFit/>
          </a:bodyPr>
          <a:lstStyle/>
          <a:p>
            <a:r>
              <a:rPr lang="en-US" sz="1400" dirty="0">
                <a:solidFill>
                  <a:schemeClr val="tx2"/>
                </a:solidFill>
              </a:rPr>
              <a:t>Description</a:t>
            </a:r>
          </a:p>
        </p:txBody>
      </p:sp>
      <p:cxnSp>
        <p:nvCxnSpPr>
          <p:cNvPr id="40" name="Straight Connector 39">
            <a:extLst>
              <a:ext uri="{FF2B5EF4-FFF2-40B4-BE49-F238E27FC236}">
                <a16:creationId xmlns:a16="http://schemas.microsoft.com/office/drawing/2014/main" id="{A79526CC-9546-4FD5-A5DD-326D61F2E0D1}"/>
              </a:ext>
            </a:extLst>
          </p:cNvPr>
          <p:cNvCxnSpPr>
            <a:cxnSpLocks/>
          </p:cNvCxnSpPr>
          <p:nvPr/>
        </p:nvCxnSpPr>
        <p:spPr>
          <a:xfrm>
            <a:off x="1870458" y="1573881"/>
            <a:ext cx="270154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1B5D49F8-10A3-48DD-9980-1A14206A31D5}"/>
              </a:ext>
            </a:extLst>
          </p:cNvPr>
          <p:cNvSpPr txBox="1"/>
          <p:nvPr/>
        </p:nvSpPr>
        <p:spPr>
          <a:xfrm>
            <a:off x="4803441" y="1277679"/>
            <a:ext cx="2620821" cy="307777"/>
          </a:xfrm>
          <a:prstGeom prst="rect">
            <a:avLst/>
          </a:prstGeom>
          <a:noFill/>
        </p:spPr>
        <p:txBody>
          <a:bodyPr wrap="square" rtlCol="0">
            <a:spAutoFit/>
          </a:bodyPr>
          <a:lstStyle/>
          <a:p>
            <a:r>
              <a:rPr lang="en-US" sz="1400" dirty="0">
                <a:solidFill>
                  <a:schemeClr val="tx2"/>
                </a:solidFill>
              </a:rPr>
              <a:t>Sample questions / statements</a:t>
            </a:r>
          </a:p>
        </p:txBody>
      </p:sp>
      <p:cxnSp>
        <p:nvCxnSpPr>
          <p:cNvPr id="48" name="Straight Connector 47">
            <a:extLst>
              <a:ext uri="{FF2B5EF4-FFF2-40B4-BE49-F238E27FC236}">
                <a16:creationId xmlns:a16="http://schemas.microsoft.com/office/drawing/2014/main" id="{A79526CC-9546-4FD5-A5DD-326D61F2E0D1}"/>
              </a:ext>
            </a:extLst>
          </p:cNvPr>
          <p:cNvCxnSpPr>
            <a:cxnSpLocks/>
          </p:cNvCxnSpPr>
          <p:nvPr/>
        </p:nvCxnSpPr>
        <p:spPr>
          <a:xfrm>
            <a:off x="4855197" y="1573881"/>
            <a:ext cx="38824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870459" y="1769774"/>
            <a:ext cx="2701542" cy="784830"/>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Brief reminder of your background and why you reached out to them</a:t>
            </a:r>
          </a:p>
          <a:p>
            <a:pPr marL="119063" indent="-119063">
              <a:buFont typeface="Arial" panose="020B0604020202020204" pitchFamily="34" charset="0"/>
              <a:buChar char="•"/>
            </a:pPr>
            <a:r>
              <a:rPr lang="en-US" sz="1200" dirty="0"/>
              <a:t>~30 second “pitch” (background and what you’re interested in)</a:t>
            </a:r>
          </a:p>
        </p:txBody>
      </p:sp>
      <p:sp>
        <p:nvSpPr>
          <p:cNvPr id="50" name="TextBox 49"/>
          <p:cNvSpPr txBox="1"/>
          <p:nvPr/>
        </p:nvSpPr>
        <p:spPr>
          <a:xfrm>
            <a:off x="4855197" y="1769774"/>
            <a:ext cx="3882404" cy="969496"/>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I’m a junior at Penn majoring in Economics. I spent the summer in corporate finance, and I’m interested in learning more about investment banking</a:t>
            </a:r>
          </a:p>
          <a:p>
            <a:pPr marL="119063" indent="-119063">
              <a:buFont typeface="Arial" panose="020B0604020202020204" pitchFamily="34" charset="0"/>
              <a:buChar char="•"/>
            </a:pPr>
            <a:r>
              <a:rPr lang="en-US" sz="1200" dirty="0"/>
              <a:t>I thought your background in both investment banking and corporate finance would be really helpful</a:t>
            </a:r>
          </a:p>
        </p:txBody>
      </p:sp>
      <p:sp>
        <p:nvSpPr>
          <p:cNvPr id="51" name="TextBox 50"/>
          <p:cNvSpPr txBox="1"/>
          <p:nvPr/>
        </p:nvSpPr>
        <p:spPr>
          <a:xfrm>
            <a:off x="1870459" y="2893852"/>
            <a:ext cx="2701542" cy="969496"/>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Longer story to detail background of networking contact</a:t>
            </a:r>
          </a:p>
          <a:p>
            <a:pPr marL="119063" indent="-119063">
              <a:buFont typeface="Arial" panose="020B0604020202020204" pitchFamily="34" charset="0"/>
              <a:buChar char="•"/>
            </a:pPr>
            <a:r>
              <a:rPr lang="en-US" sz="1200" dirty="0"/>
              <a:t>Ask for specifics of why they’ve moved into their current company / industry, and why they left previous spots</a:t>
            </a:r>
          </a:p>
        </p:txBody>
      </p:sp>
      <p:sp>
        <p:nvSpPr>
          <p:cNvPr id="59" name="TextBox 58"/>
          <p:cNvSpPr txBox="1"/>
          <p:nvPr/>
        </p:nvSpPr>
        <p:spPr>
          <a:xfrm>
            <a:off x="4855197" y="2893852"/>
            <a:ext cx="3882404" cy="969496"/>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How did you end up at J.P. Morgan? </a:t>
            </a:r>
          </a:p>
          <a:p>
            <a:pPr marL="119063" indent="-119063">
              <a:buFont typeface="Arial" panose="020B0604020202020204" pitchFamily="34" charset="0"/>
              <a:buChar char="•"/>
            </a:pPr>
            <a:r>
              <a:rPr lang="en-US" sz="1200" dirty="0"/>
              <a:t>What made you choose Evercore over other options? </a:t>
            </a:r>
          </a:p>
          <a:p>
            <a:pPr marL="119063" indent="-119063">
              <a:buFont typeface="Arial" panose="020B0604020202020204" pitchFamily="34" charset="0"/>
              <a:buChar char="•"/>
            </a:pPr>
            <a:r>
              <a:rPr lang="en-US" sz="1200" dirty="0"/>
              <a:t>Why did you join the technology team?</a:t>
            </a:r>
          </a:p>
          <a:p>
            <a:pPr marL="119063" indent="-119063">
              <a:buFont typeface="Arial" panose="020B0604020202020204" pitchFamily="34" charset="0"/>
              <a:buChar char="•"/>
            </a:pPr>
            <a:r>
              <a:rPr lang="en-US" sz="1200" dirty="0"/>
              <a:t>Why did you transition from private wealth management to investment banking?</a:t>
            </a:r>
          </a:p>
        </p:txBody>
      </p:sp>
      <p:sp>
        <p:nvSpPr>
          <p:cNvPr id="60" name="TextBox 59"/>
          <p:cNvSpPr txBox="1"/>
          <p:nvPr/>
        </p:nvSpPr>
        <p:spPr>
          <a:xfrm>
            <a:off x="1870459" y="3977627"/>
            <a:ext cx="2701542" cy="969496"/>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Questions related to contact’s current role and company</a:t>
            </a:r>
          </a:p>
          <a:p>
            <a:pPr marL="119063" indent="-119063">
              <a:buFont typeface="Arial" panose="020B0604020202020204" pitchFamily="34" charset="0"/>
              <a:buChar char="•"/>
            </a:pPr>
            <a:r>
              <a:rPr lang="en-US" sz="1200" dirty="0"/>
              <a:t>Ask questions that will help you understand the function and specifics of the work </a:t>
            </a:r>
          </a:p>
        </p:txBody>
      </p:sp>
      <p:sp>
        <p:nvSpPr>
          <p:cNvPr id="61" name="TextBox 60"/>
          <p:cNvSpPr txBox="1"/>
          <p:nvPr/>
        </p:nvSpPr>
        <p:spPr>
          <a:xfrm>
            <a:off x="4855197" y="3977627"/>
            <a:ext cx="3882404" cy="969496"/>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What deal / project are you working on currently?</a:t>
            </a:r>
          </a:p>
          <a:p>
            <a:pPr marL="119063" indent="-119063">
              <a:buFont typeface="Arial" panose="020B0604020202020204" pitchFamily="34" charset="0"/>
              <a:buChar char="•"/>
            </a:pPr>
            <a:r>
              <a:rPr lang="en-US" sz="1200" dirty="0"/>
              <a:t>What’s been your favorite deal / project?</a:t>
            </a:r>
          </a:p>
          <a:p>
            <a:pPr marL="119063" indent="-119063">
              <a:buFont typeface="Arial" panose="020B0604020202020204" pitchFamily="34" charset="0"/>
              <a:buChar char="•"/>
            </a:pPr>
            <a:r>
              <a:rPr lang="en-US" sz="1200" dirty="0"/>
              <a:t>Has anything surprised you about your current role that you didn’t expect?</a:t>
            </a:r>
          </a:p>
          <a:p>
            <a:pPr marL="119063" indent="-119063">
              <a:buFont typeface="Arial" panose="020B0604020202020204" pitchFamily="34" charset="0"/>
              <a:buChar char="•"/>
            </a:pPr>
            <a:r>
              <a:rPr lang="en-US" sz="1200" dirty="0"/>
              <a:t>What types of projects are you targeting in the future?</a:t>
            </a:r>
          </a:p>
        </p:txBody>
      </p:sp>
      <p:sp>
        <p:nvSpPr>
          <p:cNvPr id="62" name="TextBox 61"/>
          <p:cNvSpPr txBox="1"/>
          <p:nvPr/>
        </p:nvSpPr>
        <p:spPr>
          <a:xfrm>
            <a:off x="1870459" y="5080260"/>
            <a:ext cx="2701542" cy="969496"/>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Ask for general career / job search advice</a:t>
            </a:r>
          </a:p>
          <a:p>
            <a:pPr marL="119063" indent="-119063">
              <a:buFont typeface="Arial" panose="020B0604020202020204" pitchFamily="34" charset="0"/>
              <a:buChar char="•"/>
            </a:pPr>
            <a:r>
              <a:rPr lang="en-US" sz="1200" dirty="0"/>
              <a:t>Practice a closing statement / technique, as it can be awkward to close a conversation</a:t>
            </a:r>
          </a:p>
        </p:txBody>
      </p:sp>
      <p:sp>
        <p:nvSpPr>
          <p:cNvPr id="63" name="TextBox 62"/>
          <p:cNvSpPr txBox="1"/>
          <p:nvPr/>
        </p:nvSpPr>
        <p:spPr>
          <a:xfrm>
            <a:off x="4855197" y="5080260"/>
            <a:ext cx="3882404" cy="1154162"/>
          </a:xfrm>
          <a:prstGeom prst="rect">
            <a:avLst/>
          </a:prstGeom>
          <a:noFill/>
        </p:spPr>
        <p:txBody>
          <a:bodyPr wrap="square" tIns="0" rtlCol="0">
            <a:spAutoFit/>
          </a:bodyPr>
          <a:lstStyle/>
          <a:p>
            <a:pPr marL="119063" indent="-119063">
              <a:buFont typeface="Arial" panose="020B0604020202020204" pitchFamily="34" charset="0"/>
              <a:buChar char="•"/>
            </a:pPr>
            <a:r>
              <a:rPr lang="en-US" sz="1200" dirty="0"/>
              <a:t>What advice do you have for someone in my shoes, looking to explore roles in investment banking?</a:t>
            </a:r>
          </a:p>
          <a:p>
            <a:pPr marL="119063" indent="-119063">
              <a:buFont typeface="Arial" panose="020B0604020202020204" pitchFamily="34" charset="0"/>
              <a:buChar char="•"/>
            </a:pPr>
            <a:r>
              <a:rPr lang="en-US" sz="1200" dirty="0"/>
              <a:t>I appreciate you taking the time to chat with me today, we’ve gone through exactly what I wanted to speak about</a:t>
            </a:r>
          </a:p>
          <a:p>
            <a:pPr marL="119063" indent="-119063">
              <a:buFont typeface="Arial" panose="020B0604020202020204" pitchFamily="34" charset="0"/>
              <a:buChar char="•"/>
            </a:pPr>
            <a:r>
              <a:rPr lang="en-US" sz="1200" dirty="0"/>
              <a:t>Is there anyone else you know that would be helpful for me to speak to?</a:t>
            </a:r>
          </a:p>
        </p:txBody>
      </p:sp>
      <p:sp>
        <p:nvSpPr>
          <p:cNvPr id="28" name="TextBox 27">
            <a:extLst>
              <a:ext uri="{FF2B5EF4-FFF2-40B4-BE49-F238E27FC236}">
                <a16:creationId xmlns:a16="http://schemas.microsoft.com/office/drawing/2014/main" id="{88118FE1-AA96-418A-B4BF-3E0CD40D654D}"/>
              </a:ext>
            </a:extLst>
          </p:cNvPr>
          <p:cNvSpPr txBox="1"/>
          <p:nvPr/>
        </p:nvSpPr>
        <p:spPr>
          <a:xfrm>
            <a:off x="125361" y="6510127"/>
            <a:ext cx="693174" cy="369332"/>
          </a:xfrm>
          <a:prstGeom prst="rect">
            <a:avLst/>
          </a:prstGeom>
          <a:solidFill>
            <a:schemeClr val="accent1"/>
          </a:solidFill>
        </p:spPr>
        <p:txBody>
          <a:bodyPr wrap="square" rtlCol="0">
            <a:spAutoFit/>
          </a:bodyPr>
          <a:lstStyle/>
          <a:p>
            <a:endParaRPr lang="en-US" dirty="0"/>
          </a:p>
        </p:txBody>
      </p:sp>
      <p:pic>
        <p:nvPicPr>
          <p:cNvPr id="29" name="Picture 28" descr="A picture containing text&#10;&#10;Description automatically generated">
            <a:extLst>
              <a:ext uri="{FF2B5EF4-FFF2-40B4-BE49-F238E27FC236}">
                <a16:creationId xmlns:a16="http://schemas.microsoft.com/office/drawing/2014/main" id="{EF9196E8-984B-4700-BFA9-24EDD23C854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361" y="6527923"/>
            <a:ext cx="1255576" cy="315327"/>
          </a:xfrm>
          <a:prstGeom prst="rect">
            <a:avLst/>
          </a:prstGeom>
        </p:spPr>
      </p:pic>
    </p:spTree>
    <p:extLst>
      <p:ext uri="{BB962C8B-B14F-4D97-AF65-F5344CB8AC3E}">
        <p14:creationId xmlns:p14="http://schemas.microsoft.com/office/powerpoint/2010/main" val="6207502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77&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harton 2016 16:9">
  <a:themeElements>
    <a:clrScheme name="Wharton">
      <a:dk1>
        <a:srgbClr val="2D2C41"/>
      </a:dk1>
      <a:lt1>
        <a:srgbClr val="FFFFFF"/>
      </a:lt1>
      <a:dk2>
        <a:srgbClr val="004785"/>
      </a:dk2>
      <a:lt2>
        <a:srgbClr val="EEEDEA"/>
      </a:lt2>
      <a:accent1>
        <a:srgbClr val="004785"/>
      </a:accent1>
      <a:accent2>
        <a:srgbClr val="A90533"/>
      </a:accent2>
      <a:accent3>
        <a:srgbClr val="026CB5"/>
      </a:accent3>
      <a:accent4>
        <a:srgbClr val="06AAFC"/>
      </a:accent4>
      <a:accent5>
        <a:srgbClr val="96227D"/>
      </a:accent5>
      <a:accent6>
        <a:srgbClr val="D7BC6A"/>
      </a:accent6>
      <a:hlink>
        <a:srgbClr val="06AAFC"/>
      </a:hlink>
      <a:folHlink>
        <a:srgbClr val="06AAF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2459</TotalTime>
  <Words>5605</Words>
  <Application>Microsoft Office PowerPoint</Application>
  <PresentationFormat>On-screen Show (4:3)</PresentationFormat>
  <Paragraphs>633</Paragraphs>
  <Slides>29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Calibri Light</vt:lpstr>
      <vt:lpstr>Courier New</vt:lpstr>
      <vt:lpstr>Garamond</vt:lpstr>
      <vt:lpstr>Wharton 2016 16:9</vt:lpstr>
      <vt:lpstr>think-cell Slide</vt:lpstr>
      <vt:lpstr>Investment Banking  Interview Prep Workshop</vt:lpstr>
      <vt:lpstr>Presentation Topics:</vt:lpstr>
      <vt:lpstr>Networking is extremely important for sourcing job opportunities, getting interviews, and converting offers</vt:lpstr>
      <vt:lpstr>There shouldn’t be any excuses to not network!</vt:lpstr>
      <vt:lpstr>Your goals during networking should be to recruit advocacy during one-on-one meetings</vt:lpstr>
      <vt:lpstr>Focus of the presentation is on the tactics of successful networking, and less on the overarching principles</vt:lpstr>
      <vt:lpstr>There are several different resources for finding contacts, but you should prioritize who to reach out to</vt:lpstr>
      <vt:lpstr>Ask for a meeting or conversation through a short, direct email </vt:lpstr>
      <vt:lpstr>Most informational interviews follow a similar flow of conversation</vt:lpstr>
      <vt:lpstr>It is important to follow up with contacts after your initial conversation to keep them in your network</vt:lpstr>
      <vt:lpstr>Information sessions are important, but not the most important part of the recruiting process</vt:lpstr>
      <vt:lpstr>Presentation Topics:</vt:lpstr>
      <vt:lpstr>Most investment banking interviews follow similar formats, and most banks are looking for similar skills</vt:lpstr>
      <vt:lpstr>Investment banking interviews typically consist of similar types of questions </vt:lpstr>
      <vt:lpstr>Telling your story clearly and chronologically is hugely important for interviews</vt:lpstr>
      <vt:lpstr>Being prepared to answer many different “why” questions will help interviewers understand your motivations</vt:lpstr>
      <vt:lpstr>Behavioral questions let you sell yourself and show structured thinking</vt:lpstr>
      <vt:lpstr>You only need three great stories to answer most behavioral questions, but a few backups can help</vt:lpstr>
      <vt:lpstr>Preparing for technical questions important to show knowledge and passion for investment banking</vt:lpstr>
      <vt:lpstr>All interviewers like different questions, so it’s best to prepare for any you might see</vt:lpstr>
      <vt:lpstr>Always have 2-3 questions prepared for your interviewer</vt:lpstr>
      <vt:lpstr>Take the time to map out a preparation plan for banking interviews</vt:lpstr>
      <vt:lpstr>Presentation Topics:</vt:lpstr>
      <vt:lpstr>Many other resources have advice about optimal networking tactics and strategies</vt:lpstr>
      <vt:lpstr>Case Study: Sometimes you have to be persistent to make connections at target companies</vt:lpstr>
      <vt:lpstr>You should carefully track your emails so you can follow up and move on to different contacts when necessary </vt:lpstr>
      <vt:lpstr>There are a few goals and tips to keep in mind during an informational interview</vt:lpstr>
      <vt:lpstr>There are several common mistakes that people will make during informational interviews</vt:lpstr>
      <vt:lpstr>Penn also offers other resources for networking that students should take advantage of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Byers</dc:creator>
  <cp:lastModifiedBy>Ross, S. David</cp:lastModifiedBy>
  <cp:revision>142</cp:revision>
  <dcterms:created xsi:type="dcterms:W3CDTF">2016-03-10T13:41:29Z</dcterms:created>
  <dcterms:modified xsi:type="dcterms:W3CDTF">2021-10-14T21:15:05Z</dcterms:modified>
  <cp:category>a</cp:category>
</cp:coreProperties>
</file>