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5"/>
    <p:sldMasterId id="2147483662" r:id="rId6"/>
    <p:sldMasterId id="2147483648" r:id="rId7"/>
  </p:sldMasterIdLst>
  <p:notesMasterIdLst>
    <p:notesMasterId r:id="rId30"/>
  </p:notesMasterIdLst>
  <p:sldIdLst>
    <p:sldId id="265" r:id="rId8"/>
    <p:sldId id="337" r:id="rId9"/>
    <p:sldId id="303" r:id="rId10"/>
    <p:sldId id="345" r:id="rId11"/>
    <p:sldId id="304" r:id="rId12"/>
    <p:sldId id="307" r:id="rId13"/>
    <p:sldId id="344" r:id="rId14"/>
    <p:sldId id="305" r:id="rId15"/>
    <p:sldId id="347" r:id="rId16"/>
    <p:sldId id="346" r:id="rId17"/>
    <p:sldId id="306" r:id="rId18"/>
    <p:sldId id="308" r:id="rId19"/>
    <p:sldId id="309" r:id="rId20"/>
    <p:sldId id="334" r:id="rId21"/>
    <p:sldId id="335" r:id="rId22"/>
    <p:sldId id="343" r:id="rId23"/>
    <p:sldId id="338" r:id="rId24"/>
    <p:sldId id="339" r:id="rId25"/>
    <p:sldId id="340" r:id="rId26"/>
    <p:sldId id="341" r:id="rId27"/>
    <p:sldId id="342" r:id="rId28"/>
    <p:sldId id="266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entium Basic" panose="020B0604020202020204" charset="0"/>
      <p:regular r:id="rId35"/>
      <p:bold r:id="rId36"/>
      <p:italic r:id="rId37"/>
      <p:boldItalic r:id="rId38"/>
    </p:embeddedFont>
    <p:embeddedFont>
      <p:font typeface="Gibson Light" charset="0"/>
      <p:regular r:id="rId39"/>
      <p:italic r:id="rId40"/>
    </p:embeddedFont>
    <p:embeddedFont>
      <p:font typeface="Gibson SemBd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Open Sans Light" panose="020B0306030504020204" pitchFamily="34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222"/>
    <a:srgbClr val="D3D4D9"/>
    <a:srgbClr val="09143A"/>
    <a:srgbClr val="818688"/>
    <a:srgbClr val="E8BDD9"/>
    <a:srgbClr val="FFFFFF"/>
    <a:srgbClr val="FBFFFE"/>
    <a:srgbClr val="011F5B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28" autoAdjust="0"/>
    <p:restoredTop sz="94660"/>
  </p:normalViewPr>
  <p:slideViewPr>
    <p:cSldViewPr snapToGrid="0">
      <p:cViewPr varScale="1">
        <p:scale>
          <a:sx n="67" d="100"/>
          <a:sy n="67" d="100"/>
        </p:scale>
        <p:origin x="292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3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94CDF-3FC4-4C9B-89E4-E97A3DEB5AE8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81544-93E1-47FF-9CED-AAE7894F97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94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F185C-4360-467A-9767-035987225C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485" y="1792545"/>
            <a:ext cx="10007029" cy="140721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6600">
                <a:solidFill>
                  <a:schemeClr val="bg1"/>
                </a:solidFill>
                <a:latin typeface="Gibson SemBd" pitchFamily="50" charset="0"/>
              </a:defRPr>
            </a:lvl1pPr>
          </a:lstStyle>
          <a:p>
            <a:pPr lvl="0"/>
            <a:r>
              <a:rPr lang="en-US" dirty="0">
                <a:latin typeface="Gibson SemBd" pitchFamily="50" charset="0"/>
              </a:rPr>
              <a:t>Title of Presentation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105127-0D8F-49BE-87A5-4985DBEFB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200" y="3199069"/>
            <a:ext cx="10007600" cy="93503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Gibson Light" pitchFamily="50" charset="0"/>
              </a:defRPr>
            </a:lvl1pPr>
          </a:lstStyle>
          <a:p>
            <a:pPr lvl="0"/>
            <a:r>
              <a:rPr lang="en-US" dirty="0">
                <a:latin typeface="Gibson Light" pitchFamily="50" charset="0"/>
              </a:rPr>
              <a:t>Subtitle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671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20272526-3C09-4644-909D-8B0293ACB6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6" y="306548"/>
            <a:ext cx="10255524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3D34FA-54F8-4182-9407-05A81F7C395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932044"/>
            <a:ext cx="12192000" cy="5627572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2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3D34FA-54F8-4182-9407-05A81F7C395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559616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630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opic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CA429218-3D3A-4402-AD9D-33383AE68E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6" y="306548"/>
            <a:ext cx="10255524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279883-2A99-4B0B-8136-606FFDB7E56D}"/>
              </a:ext>
            </a:extLst>
          </p:cNvPr>
          <p:cNvSpPr/>
          <p:nvPr userDrawn="1"/>
        </p:nvSpPr>
        <p:spPr>
          <a:xfrm>
            <a:off x="0" y="1025306"/>
            <a:ext cx="6096000" cy="5534310"/>
          </a:xfrm>
          <a:prstGeom prst="rect">
            <a:avLst/>
          </a:prstGeom>
          <a:solidFill>
            <a:srgbClr val="D3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624CDCD-4A4C-495D-AC4F-5AF0D17CB2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025591"/>
            <a:ext cx="6096000" cy="553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4D1A45-00F2-40C5-8328-E8DB1A2956E7}"/>
              </a:ext>
            </a:extLst>
          </p:cNvPr>
          <p:cNvSpPr/>
          <p:nvPr userDrawn="1"/>
        </p:nvSpPr>
        <p:spPr>
          <a:xfrm>
            <a:off x="6096000" y="1025306"/>
            <a:ext cx="6096000" cy="553431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A8B2719-C424-4DA0-AA4B-7E6DCD23C02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025591"/>
            <a:ext cx="6096000" cy="553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6F11C52-7278-4553-80C4-66DC7B143D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7900" y="2917802"/>
            <a:ext cx="3380200" cy="2355809"/>
          </a:xfrm>
          <a:prstGeom prst="rect">
            <a:avLst/>
          </a:prstGeom>
          <a:solidFill>
            <a:srgbClr val="222222">
              <a:alpha val="80000"/>
            </a:srgbClr>
          </a:solidFill>
        </p:spPr>
        <p:txBody>
          <a:bodyPr lIns="0" rIns="0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Clr>
                <a:srgbClr val="990000"/>
              </a:buClr>
              <a:buFont typeface="Arial" panose="020B0604020202020204" pitchFamily="34" charset="0"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577445C-F850-489F-B539-AB407619B9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57900" y="2311311"/>
            <a:ext cx="3380200" cy="606491"/>
          </a:xfrm>
          <a:prstGeom prst="rect">
            <a:avLst/>
          </a:prstGeom>
          <a:solidFill>
            <a:srgbClr val="D3D4D9">
              <a:alpha val="80000"/>
            </a:srgbClr>
          </a:solidFill>
        </p:spPr>
        <p:txBody>
          <a:bodyPr lIns="0" rIns="0" anchor="ctr" anchorCtr="0"/>
          <a:lstStyle>
            <a:lvl1pPr marL="0" indent="0" algn="ctr">
              <a:buNone/>
              <a:defRPr sz="28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E68BF7-E0C6-45C4-80FE-0460928E44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3900" y="2917802"/>
            <a:ext cx="3380200" cy="2355809"/>
          </a:xfrm>
          <a:prstGeom prst="rect">
            <a:avLst/>
          </a:prstGeom>
          <a:solidFill>
            <a:srgbClr val="222222">
              <a:alpha val="80000"/>
            </a:srgbClr>
          </a:solidFill>
        </p:spPr>
        <p:txBody>
          <a:bodyPr lIns="0" rIns="0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Clr>
                <a:srgbClr val="990000"/>
              </a:buClr>
              <a:buFont typeface="Arial" panose="020B0604020202020204" pitchFamily="34" charset="0"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8EA9C6C-3506-4245-A007-0532D39585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3900" y="2311311"/>
            <a:ext cx="3380200" cy="606491"/>
          </a:xfrm>
          <a:prstGeom prst="rect">
            <a:avLst/>
          </a:prstGeom>
          <a:solidFill>
            <a:srgbClr val="D3D4D9">
              <a:alpha val="80000"/>
            </a:srgbClr>
          </a:solidFill>
        </p:spPr>
        <p:txBody>
          <a:bodyPr lIns="0" rIns="0" anchor="ctr" anchorCtr="0"/>
          <a:lstStyle>
            <a:lvl1pPr marL="0" indent="0" algn="ctr">
              <a:buNone/>
              <a:defRPr sz="28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</p:spTree>
    <p:extLst>
      <p:ext uri="{BB962C8B-B14F-4D97-AF65-F5344CB8AC3E}">
        <p14:creationId xmlns:p14="http://schemas.microsoft.com/office/powerpoint/2010/main" val="1538083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B1AE44-DED6-4D25-B05B-52A8489FCA34}"/>
              </a:ext>
            </a:extLst>
          </p:cNvPr>
          <p:cNvSpPr/>
          <p:nvPr userDrawn="1"/>
        </p:nvSpPr>
        <p:spPr>
          <a:xfrm>
            <a:off x="587146" y="0"/>
            <a:ext cx="125128" cy="298384"/>
          </a:xfrm>
          <a:prstGeom prst="rect">
            <a:avLst/>
          </a:prstGeom>
          <a:solidFill>
            <a:srgbClr val="011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93852A-005D-4FCB-B149-5220C03DD608}"/>
              </a:ext>
            </a:extLst>
          </p:cNvPr>
          <p:cNvSpPr/>
          <p:nvPr userDrawn="1"/>
        </p:nvSpPr>
        <p:spPr>
          <a:xfrm>
            <a:off x="712274" y="0"/>
            <a:ext cx="125128" cy="29838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3998A3-D2A0-4818-9BEE-F2EF5302A6E0}"/>
              </a:ext>
            </a:extLst>
          </p:cNvPr>
          <p:cNvSpPr/>
          <p:nvPr userDrawn="1"/>
        </p:nvSpPr>
        <p:spPr>
          <a:xfrm>
            <a:off x="-1" y="1138689"/>
            <a:ext cx="3044952" cy="3756476"/>
          </a:xfrm>
          <a:prstGeom prst="rect">
            <a:avLst/>
          </a:prstGeom>
          <a:solidFill>
            <a:srgbClr val="D3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88A309-0757-4990-BACC-8CB2E6196292}"/>
              </a:ext>
            </a:extLst>
          </p:cNvPr>
          <p:cNvSpPr/>
          <p:nvPr userDrawn="1"/>
        </p:nvSpPr>
        <p:spPr>
          <a:xfrm>
            <a:off x="3047998" y="1138684"/>
            <a:ext cx="3044952" cy="3756483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875D92-B4DB-4D78-882E-024D40AE1142}"/>
              </a:ext>
            </a:extLst>
          </p:cNvPr>
          <p:cNvSpPr/>
          <p:nvPr userDrawn="1"/>
        </p:nvSpPr>
        <p:spPr>
          <a:xfrm>
            <a:off x="6095998" y="1138684"/>
            <a:ext cx="3044952" cy="3756483"/>
          </a:xfrm>
          <a:prstGeom prst="rect">
            <a:avLst/>
          </a:prstGeom>
          <a:solidFill>
            <a:srgbClr val="D3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BA6411-C1E1-4A1F-8CC3-80CC64F5FF6E}"/>
              </a:ext>
            </a:extLst>
          </p:cNvPr>
          <p:cNvSpPr/>
          <p:nvPr userDrawn="1"/>
        </p:nvSpPr>
        <p:spPr>
          <a:xfrm>
            <a:off x="9147046" y="1138684"/>
            <a:ext cx="3044952" cy="3756483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0A4D85A-5D57-4EDF-B423-2BAB59EFF5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3305" y="1138525"/>
            <a:ext cx="3044952" cy="375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Insert picture</a:t>
            </a:r>
            <a:endParaRPr lang="en-US" dirty="0"/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317B96CC-68BE-46F7-8341-1115FEA2D3B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54093" y="1138525"/>
            <a:ext cx="3044952" cy="375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Insert picture</a:t>
            </a:r>
            <a:endParaRPr lang="en-US" dirty="0"/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id="{3648E801-37D0-4BDE-96FD-CA2004D8252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2950" y="1138525"/>
            <a:ext cx="3044952" cy="375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Insert picture</a:t>
            </a:r>
            <a:endParaRPr lang="en-US" dirty="0"/>
          </a:p>
        </p:txBody>
      </p:sp>
      <p:sp>
        <p:nvSpPr>
          <p:cNvPr id="34" name="Picture Placeholder 30">
            <a:extLst>
              <a:ext uri="{FF2B5EF4-FFF2-40B4-BE49-F238E27FC236}">
                <a16:creationId xmlns:a16="http://schemas.microsoft.com/office/drawing/2014/main" id="{11DC024C-B1FD-41A6-8737-FB651044FBD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40950" y="1138525"/>
            <a:ext cx="3044952" cy="375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Insert picture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61BC1F-99E4-4F9B-ADCA-C14B992D39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146" y="5120810"/>
            <a:ext cx="10982554" cy="1010483"/>
          </a:xfrm>
          <a:prstGeom prst="rect">
            <a:avLst/>
          </a:prstGeom>
        </p:spPr>
        <p:txBody>
          <a:bodyPr lIns="0" rIns="0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rgbClr val="990000"/>
              </a:buClr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E5DCC4D6-89F5-46D1-BFA5-0CF597B4A3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6" y="306548"/>
            <a:ext cx="10255524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74BE021-307F-4EFE-8738-A74B36A4E2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4341116"/>
            <a:ext cx="3044952" cy="55403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anchor="ctr" anchorCtr="0"/>
          <a:lstStyle>
            <a:lvl1pPr marL="0" indent="0">
              <a:buNone/>
              <a:defRPr sz="2400">
                <a:solidFill>
                  <a:schemeClr val="bg1"/>
                </a:solidFill>
                <a:latin typeface="Gibson Thin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2400" dirty="0">
                <a:latin typeface="Gibson SemBd" pitchFamily="50" charset="0"/>
              </a:rPr>
              <a:t>Header Here</a:t>
            </a:r>
            <a:endParaRPr lang="en-US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A7062E9E-F7D3-45D8-B416-7FFB47D09F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47997" y="4340962"/>
            <a:ext cx="3044952" cy="55403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anchor="ctr" anchorCtr="0"/>
          <a:lstStyle>
            <a:lvl1pPr marL="0" indent="0">
              <a:buNone/>
              <a:defRPr sz="2400">
                <a:solidFill>
                  <a:schemeClr val="bg1"/>
                </a:solidFill>
                <a:latin typeface="Gibson Thin" pitchFamily="50" charset="0"/>
              </a:defRPr>
            </a:lvl1pPr>
          </a:lstStyle>
          <a:p>
            <a:pPr lvl="0"/>
            <a:r>
              <a:rPr lang="en-US" sz="2400" dirty="0">
                <a:latin typeface="Gibson SemBd" pitchFamily="50" charset="0"/>
              </a:rPr>
              <a:t>Header Here</a:t>
            </a:r>
            <a:endParaRPr lang="en-US" dirty="0"/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5991E263-6C45-42F3-B6B2-AE19A66AF5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9044" y="4340962"/>
            <a:ext cx="3044952" cy="55403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anchor="ctr" anchorCtr="0"/>
          <a:lstStyle>
            <a:lvl1pPr marL="0" indent="0">
              <a:buNone/>
              <a:defRPr sz="2400">
                <a:solidFill>
                  <a:schemeClr val="bg1"/>
                </a:solidFill>
                <a:latin typeface="Gibson Thin" pitchFamily="50" charset="0"/>
              </a:defRPr>
            </a:lvl1pPr>
          </a:lstStyle>
          <a:p>
            <a:pPr lvl="0"/>
            <a:r>
              <a:rPr lang="en-US" sz="2400" dirty="0">
                <a:latin typeface="Gibson SemBd" pitchFamily="50" charset="0"/>
              </a:rPr>
              <a:t>Header Here</a:t>
            </a:r>
            <a:endParaRPr lang="en-US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C178A8DF-C030-4F0B-9A90-B807E5B46A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0950" y="4340962"/>
            <a:ext cx="3044952" cy="55403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anchor="ctr" anchorCtr="0"/>
          <a:lstStyle>
            <a:lvl1pPr marL="0" indent="0">
              <a:buNone/>
              <a:defRPr sz="2400">
                <a:solidFill>
                  <a:schemeClr val="bg1"/>
                </a:solidFill>
                <a:latin typeface="Gibson Thin" pitchFamily="50" charset="0"/>
              </a:defRPr>
            </a:lvl1pPr>
          </a:lstStyle>
          <a:p>
            <a:pPr lvl="0"/>
            <a:r>
              <a:rPr lang="en-US" sz="2400" dirty="0">
                <a:latin typeface="Gibson SemBd" pitchFamily="50" charset="0"/>
              </a:rPr>
              <a:t>Header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97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017D99-7119-4948-902D-797CC999F057}"/>
              </a:ext>
            </a:extLst>
          </p:cNvPr>
          <p:cNvSpPr/>
          <p:nvPr userDrawn="1"/>
        </p:nvSpPr>
        <p:spPr>
          <a:xfrm>
            <a:off x="0" y="3273552"/>
            <a:ext cx="6096000" cy="3286064"/>
          </a:xfrm>
          <a:prstGeom prst="rect">
            <a:avLst/>
          </a:prstGeom>
          <a:solidFill>
            <a:srgbClr val="D3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A4F327-5DC0-47BC-A463-8F716C3ED43C}"/>
              </a:ext>
            </a:extLst>
          </p:cNvPr>
          <p:cNvSpPr/>
          <p:nvPr userDrawn="1"/>
        </p:nvSpPr>
        <p:spPr>
          <a:xfrm>
            <a:off x="6096000" y="0"/>
            <a:ext cx="6096000" cy="3286064"/>
          </a:xfrm>
          <a:prstGeom prst="rect">
            <a:avLst/>
          </a:prstGeom>
          <a:solidFill>
            <a:srgbClr val="D3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2AEBE48-CFFF-407E-A1DB-E8BA9108B8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6" y="306548"/>
            <a:ext cx="4921524" cy="2614452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41A375-EC68-4654-904D-ED78C2A84C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3238" y="3617816"/>
            <a:ext cx="4921524" cy="2622616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2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Paragraph text here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17B8A21-153B-4226-9FE7-216979D81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273425"/>
            <a:ext cx="6096000" cy="32939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515D31C-3DE2-464E-8225-B90D60A9FB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-4763"/>
            <a:ext cx="6096000" cy="328606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2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F204582-961C-4800-9F0C-0B93FB28E4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5329" y="1446088"/>
            <a:ext cx="3965824" cy="3965823"/>
          </a:xfrm>
          <a:prstGeom prst="ellipse">
            <a:avLst/>
          </a:prstGeom>
          <a:pattFill prst="pct5">
            <a:fgClr>
              <a:srgbClr val="990000"/>
            </a:fgClr>
            <a:bgClr>
              <a:srgbClr val="FBFFFE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headshot from website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5503714-5FB6-44B9-B7B3-6E915A9029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578" y="1446088"/>
            <a:ext cx="4947494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A89ABD1-0966-405D-8198-C84A680D6D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578" y="4805486"/>
            <a:ext cx="4947494" cy="606425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l">
              <a:buNone/>
              <a:defRPr sz="2000" i="1">
                <a:latin typeface="Gibson Light" pitchFamily="50" charset="0"/>
              </a:defRPr>
            </a:lvl1pPr>
          </a:lstStyle>
          <a:p>
            <a:pPr lvl="0"/>
            <a:r>
              <a:rPr lang="en-US" dirty="0">
                <a:latin typeface="Gibson Light" pitchFamily="50" charset="0"/>
              </a:rPr>
              <a:t>-Name,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40C49-D2B5-4409-B9C5-A78CFD7A64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578" y="2052638"/>
            <a:ext cx="4947494" cy="275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Testimonial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52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graph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1FC8C46-234B-4308-89F0-9EC5B7EC4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6" y="306548"/>
            <a:ext cx="6699250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4C6540ED-F84D-4F85-B546-3363BCC567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3962400"/>
            <a:ext cx="12192000" cy="2597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Picture Here</a:t>
            </a:r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1931D304-6191-4FC1-808F-F6E37AEC89D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0276" y="1143113"/>
            <a:ext cx="6699250" cy="258921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6D6352-FB00-4520-8943-0E896B924B41}"/>
              </a:ext>
            </a:extLst>
          </p:cNvPr>
          <p:cNvSpPr/>
          <p:nvPr userDrawn="1"/>
        </p:nvSpPr>
        <p:spPr>
          <a:xfrm>
            <a:off x="7581900" y="306549"/>
            <a:ext cx="4019824" cy="3655851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3CEC80D-9081-4602-9A95-CB173EF8C7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1900" y="306548"/>
            <a:ext cx="4019824" cy="3655852"/>
          </a:xfrm>
          <a:prstGeom prst="rect">
            <a:avLst/>
          </a:prstGeom>
        </p:spPr>
        <p:txBody>
          <a:bodyPr lIns="91440" tIns="182880" rIns="91440" bIns="182880" anchor="ctr" anchorCtr="0"/>
          <a:lstStyle>
            <a:lvl1pPr>
              <a:defRPr>
                <a:solidFill>
                  <a:srgbClr val="FBFFF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Clr>
                <a:srgbClr val="990000"/>
              </a:buClr>
              <a:buFont typeface="Arial" panose="020B0604020202020204" pitchFamily="34" charset="0"/>
              <a:buChar char="•"/>
              <a:defRPr>
                <a:solidFill>
                  <a:srgbClr val="FBFFF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63257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C82B6-37AB-4A73-99DE-83B0D1936C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345" y="364340"/>
            <a:ext cx="11029307" cy="7342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Timeline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FBD01E-215E-49BE-918F-B15DE65D0E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1346" y="1098550"/>
            <a:ext cx="11029308" cy="4939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bson Thin" pitchFamily="50" charset="0"/>
              </a:defRPr>
            </a:lvl1pPr>
          </a:lstStyle>
          <a:p>
            <a:pPr lvl="0"/>
            <a:r>
              <a:rPr lang="en-US" dirty="0"/>
              <a:t>Subtitle if Needed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BAB7F8-E906-4F50-9280-93843F4824FD}"/>
              </a:ext>
            </a:extLst>
          </p:cNvPr>
          <p:cNvCxnSpPr/>
          <p:nvPr userDrawn="1"/>
        </p:nvCxnSpPr>
        <p:spPr>
          <a:xfrm>
            <a:off x="688369" y="4119937"/>
            <a:ext cx="10922283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CA31F24-60BC-48FE-AFB0-86268667A801}"/>
              </a:ext>
            </a:extLst>
          </p:cNvPr>
          <p:cNvSpPr/>
          <p:nvPr userDrawn="1"/>
        </p:nvSpPr>
        <p:spPr>
          <a:xfrm>
            <a:off x="626724" y="4058292"/>
            <a:ext cx="123290" cy="1232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FF6DD7-0112-492E-9174-B80D364D3961}"/>
              </a:ext>
            </a:extLst>
          </p:cNvPr>
          <p:cNvSpPr/>
          <p:nvPr userDrawn="1"/>
        </p:nvSpPr>
        <p:spPr>
          <a:xfrm>
            <a:off x="11549007" y="4058292"/>
            <a:ext cx="123290" cy="1232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DB55C8-36C5-42D7-AF31-50639440AA6A}"/>
              </a:ext>
            </a:extLst>
          </p:cNvPr>
          <p:cNvSpPr/>
          <p:nvPr userDrawn="1"/>
        </p:nvSpPr>
        <p:spPr>
          <a:xfrm>
            <a:off x="1664413" y="4006921"/>
            <a:ext cx="226031" cy="2260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B773CD-4FF7-4269-9D6A-12896AD349AC}"/>
              </a:ext>
            </a:extLst>
          </p:cNvPr>
          <p:cNvCxnSpPr>
            <a:stCxn id="10" idx="0"/>
          </p:cNvCxnSpPr>
          <p:nvPr userDrawn="1"/>
        </p:nvCxnSpPr>
        <p:spPr>
          <a:xfrm flipH="1" flipV="1">
            <a:off x="1777428" y="3318553"/>
            <a:ext cx="1" cy="6883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7893DDAE-9A71-4094-B630-A337D9467CDF}"/>
              </a:ext>
            </a:extLst>
          </p:cNvPr>
          <p:cNvSpPr/>
          <p:nvPr userDrawn="1"/>
        </p:nvSpPr>
        <p:spPr>
          <a:xfrm>
            <a:off x="1726057" y="3256909"/>
            <a:ext cx="113016" cy="113016"/>
          </a:xfrm>
          <a:prstGeom prst="ellipse">
            <a:avLst/>
          </a:prstGeom>
          <a:solidFill>
            <a:schemeClr val="bg1"/>
          </a:solidFill>
          <a:ln w="53975">
            <a:solidFill>
              <a:schemeClr val="accent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9E6EF6-7B6A-4F66-9972-BD8040363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8850" y="4345968"/>
            <a:ext cx="1417156" cy="369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Title 1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7CD5C-A163-4593-8BFF-28268F2463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60" y="1832760"/>
            <a:ext cx="2691954" cy="332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Title 1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D12A7F2-6EE2-4213-8DE9-C471D56711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1345" y="2165560"/>
            <a:ext cx="2691954" cy="992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a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364B771-C172-44AD-9278-F0815F3B1ACE}"/>
              </a:ext>
            </a:extLst>
          </p:cNvPr>
          <p:cNvSpPr/>
          <p:nvPr userDrawn="1"/>
        </p:nvSpPr>
        <p:spPr>
          <a:xfrm>
            <a:off x="10301557" y="4006921"/>
            <a:ext cx="226031" cy="2260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9C151A-251F-4229-85A4-A8CDF87A8670}"/>
              </a:ext>
            </a:extLst>
          </p:cNvPr>
          <p:cNvCxnSpPr>
            <a:stCxn id="20" idx="0"/>
          </p:cNvCxnSpPr>
          <p:nvPr userDrawn="1"/>
        </p:nvCxnSpPr>
        <p:spPr>
          <a:xfrm flipH="1" flipV="1">
            <a:off x="10414572" y="3318553"/>
            <a:ext cx="1" cy="6883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B9A33A7-980D-4B71-A7EA-1F8106DC93FA}"/>
              </a:ext>
            </a:extLst>
          </p:cNvPr>
          <p:cNvSpPr/>
          <p:nvPr userDrawn="1"/>
        </p:nvSpPr>
        <p:spPr>
          <a:xfrm>
            <a:off x="10363201" y="3256909"/>
            <a:ext cx="113016" cy="113016"/>
          </a:xfrm>
          <a:prstGeom prst="ellipse">
            <a:avLst/>
          </a:prstGeom>
          <a:solidFill>
            <a:schemeClr val="bg1"/>
          </a:solidFill>
          <a:ln w="53975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663B6235-C1D8-47DE-AF5B-049F7FB08F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05994" y="4345968"/>
            <a:ext cx="1417156" cy="369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Title 3</a:t>
            </a:r>
            <a:endParaRPr lang="en-US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9421E77-AF09-459F-A942-487767ABFD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7986" y="1827929"/>
            <a:ext cx="2691954" cy="332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Title 3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4DB36023-1FCD-4C7D-9787-CBF06D924B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8701" y="2165561"/>
            <a:ext cx="2691954" cy="992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a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BF5ADD5-FA61-47F0-AC36-FF2DFC05FBDD}"/>
              </a:ext>
            </a:extLst>
          </p:cNvPr>
          <p:cNvSpPr/>
          <p:nvPr userDrawn="1"/>
        </p:nvSpPr>
        <p:spPr>
          <a:xfrm>
            <a:off x="5659347" y="4006921"/>
            <a:ext cx="226031" cy="2260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8E88F6-6483-414E-B57E-0D7F165ABD7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774954" y="4232952"/>
            <a:ext cx="1" cy="6883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D0D3C1EE-EB2A-4506-BB87-64E6301C87F2}"/>
              </a:ext>
            </a:extLst>
          </p:cNvPr>
          <p:cNvSpPr/>
          <p:nvPr userDrawn="1"/>
        </p:nvSpPr>
        <p:spPr>
          <a:xfrm>
            <a:off x="5715854" y="4921320"/>
            <a:ext cx="113016" cy="113016"/>
          </a:xfrm>
          <a:prstGeom prst="ellipse">
            <a:avLst/>
          </a:prstGeom>
          <a:solidFill>
            <a:schemeClr val="bg1"/>
          </a:solidFill>
          <a:ln w="5397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FC7DBD6C-A964-4FF7-B946-6282ABE16E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3784" y="3519394"/>
            <a:ext cx="1417156" cy="369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Title 2</a:t>
            </a:r>
            <a:endParaRPr lang="en-US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0ED28F4A-281E-48F5-9F98-1EAFC9009C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7888" y="5153050"/>
            <a:ext cx="2691954" cy="332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Title 2</a:t>
            </a:r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D6BF98C3-F2BF-475C-9267-E4C9129BD0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37173" y="5485850"/>
            <a:ext cx="2691954" cy="99257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a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573786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094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FDCE13-C9EF-4631-B687-F9818C5B4DFD}"/>
              </a:ext>
            </a:extLst>
          </p:cNvPr>
          <p:cNvSpPr/>
          <p:nvPr userDrawn="1"/>
        </p:nvSpPr>
        <p:spPr>
          <a:xfrm>
            <a:off x="4469258" y="0"/>
            <a:ext cx="6975179" cy="6858000"/>
          </a:xfrm>
          <a:prstGeom prst="rect">
            <a:avLst/>
          </a:prstGeom>
          <a:solidFill>
            <a:srgbClr val="D3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743C940-4809-4753-BF76-054303988B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9256" y="0"/>
            <a:ext cx="6975179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A33E810-D0F8-4007-A79C-26D20D91A5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7" y="5104586"/>
            <a:ext cx="3385822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431CA-B381-486F-91B3-D301446EB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277" y="5711077"/>
            <a:ext cx="3385822" cy="568325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>
                <a:latin typeface="Gibson Light" pitchFamily="50" charset="0"/>
              </a:defRPr>
            </a:lvl1pPr>
          </a:lstStyle>
          <a:p>
            <a:pPr lvl="0"/>
            <a:r>
              <a:rPr lang="en-US" dirty="0">
                <a:latin typeface="Gibson Light" pitchFamily="50" charset="0"/>
              </a:rPr>
              <a:t>Subtitle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47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36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A8EC0345-81A6-4EB1-ABF6-4382EB5870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6" y="306548"/>
            <a:ext cx="10255524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Agenda 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A5F5C4-F258-4935-9A91-43E4C9E0BDFA}"/>
              </a:ext>
            </a:extLst>
          </p:cNvPr>
          <p:cNvSpPr/>
          <p:nvPr userDrawn="1"/>
        </p:nvSpPr>
        <p:spPr>
          <a:xfrm>
            <a:off x="195206" y="2671275"/>
            <a:ext cx="2214082" cy="2214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DDB425-B28F-4E47-9E85-9C76C6DEC02C}"/>
              </a:ext>
            </a:extLst>
          </p:cNvPr>
          <p:cNvSpPr/>
          <p:nvPr userDrawn="1"/>
        </p:nvSpPr>
        <p:spPr>
          <a:xfrm>
            <a:off x="2409288" y="2671275"/>
            <a:ext cx="2214082" cy="2214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833FC-00DA-4517-AB16-A3B4BAA3184F}"/>
              </a:ext>
            </a:extLst>
          </p:cNvPr>
          <p:cNvSpPr/>
          <p:nvPr userDrawn="1"/>
        </p:nvSpPr>
        <p:spPr>
          <a:xfrm>
            <a:off x="4623370" y="2671275"/>
            <a:ext cx="2214082" cy="2214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2F2D0D-538D-4540-AC91-6711BBEC8F60}"/>
              </a:ext>
            </a:extLst>
          </p:cNvPr>
          <p:cNvSpPr/>
          <p:nvPr userDrawn="1"/>
        </p:nvSpPr>
        <p:spPr>
          <a:xfrm>
            <a:off x="6837452" y="2671275"/>
            <a:ext cx="2214082" cy="2214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E2FC56-8B91-40CC-A402-2A30D05F7F1B}"/>
              </a:ext>
            </a:extLst>
          </p:cNvPr>
          <p:cNvSpPr/>
          <p:nvPr userDrawn="1"/>
        </p:nvSpPr>
        <p:spPr>
          <a:xfrm>
            <a:off x="9051534" y="2671275"/>
            <a:ext cx="2214082" cy="22140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6BE436-EC11-44C0-8089-A5415BBA0C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5206" y="2670794"/>
            <a:ext cx="2214082" cy="22145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5098E42C-83C3-4CE8-9D83-EB38841A3F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09288" y="2670794"/>
            <a:ext cx="2214082" cy="22145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76ECB31F-0803-422C-B68F-5D5885466C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3370" y="2670793"/>
            <a:ext cx="2214082" cy="22145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2D3ADCA7-6B64-47E1-9692-75BFDDA30C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37452" y="2670793"/>
            <a:ext cx="2214082" cy="22145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9A8E693-C048-4FF6-9F50-2DBEB012665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1534" y="2670792"/>
            <a:ext cx="2214082" cy="22145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5D1683-9B54-400A-AA3E-F20DCFAE9E2E}"/>
              </a:ext>
            </a:extLst>
          </p:cNvPr>
          <p:cNvSpPr/>
          <p:nvPr userDrawn="1"/>
        </p:nvSpPr>
        <p:spPr>
          <a:xfrm>
            <a:off x="195206" y="1623317"/>
            <a:ext cx="2214082" cy="1047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EA2754-B73C-4F2D-ADD6-F7D62A87035E}"/>
              </a:ext>
            </a:extLst>
          </p:cNvPr>
          <p:cNvSpPr/>
          <p:nvPr userDrawn="1"/>
        </p:nvSpPr>
        <p:spPr>
          <a:xfrm>
            <a:off x="4623370" y="1623315"/>
            <a:ext cx="2214082" cy="1047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4A803C-A4A2-47A4-B712-DC08E4E60A90}"/>
              </a:ext>
            </a:extLst>
          </p:cNvPr>
          <p:cNvSpPr/>
          <p:nvPr userDrawn="1"/>
        </p:nvSpPr>
        <p:spPr>
          <a:xfrm>
            <a:off x="9051534" y="1623315"/>
            <a:ext cx="2214082" cy="1047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1889BC-AAAE-4877-8BA2-E40B76173B6F}"/>
              </a:ext>
            </a:extLst>
          </p:cNvPr>
          <p:cNvSpPr/>
          <p:nvPr userDrawn="1"/>
        </p:nvSpPr>
        <p:spPr>
          <a:xfrm>
            <a:off x="2409288" y="4885355"/>
            <a:ext cx="2214082" cy="10472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858FB3-8C40-49CB-8466-7F4D18CE4FAC}"/>
              </a:ext>
            </a:extLst>
          </p:cNvPr>
          <p:cNvSpPr/>
          <p:nvPr userDrawn="1"/>
        </p:nvSpPr>
        <p:spPr>
          <a:xfrm>
            <a:off x="6837452" y="4885355"/>
            <a:ext cx="2214082" cy="10472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72FC3AE-A512-4285-9557-FB7B0D91D0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5206" y="1623077"/>
            <a:ext cx="2214082" cy="339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Agenda Item 1</a:t>
            </a:r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E434813-FAFA-497F-A873-3D4AE0466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5206" y="1962364"/>
            <a:ext cx="2214619" cy="708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Description if needed</a:t>
            </a:r>
            <a:endParaRPr lang="en-US" dirty="0"/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654BBC58-8AA6-45CF-9FB1-82055BAF55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22833" y="1623077"/>
            <a:ext cx="2214082" cy="339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Agenda Item 3</a:t>
            </a:r>
            <a:endParaRPr lang="en-US" dirty="0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B9D79DAE-E695-418E-BF80-3499F27D7B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2833" y="1962364"/>
            <a:ext cx="2214619" cy="708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Description if needed</a:t>
            </a:r>
            <a:endParaRPr lang="en-US" dirty="0"/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9751734B-49CA-4D75-B7C3-371ED0DC36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49923" y="1621468"/>
            <a:ext cx="2214082" cy="339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Agenda Item 5</a:t>
            </a:r>
            <a:endParaRPr lang="en-US" dirty="0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B21A645E-125A-4BD4-81AD-1DEBC8926F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49923" y="1960755"/>
            <a:ext cx="2214619" cy="708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Description if needed</a:t>
            </a:r>
            <a:endParaRPr lang="en-US" dirty="0"/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49A76C74-18A1-4C8A-9265-3E95F10C84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7677" y="4885236"/>
            <a:ext cx="2214082" cy="339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Agenda Item 2</a:t>
            </a:r>
            <a:endParaRPr lang="en-US" dirty="0"/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53FD4488-CD27-4597-87D7-7D5F7A5AE1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07677" y="5224523"/>
            <a:ext cx="2214619" cy="708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Description if needed</a:t>
            </a:r>
            <a:endParaRPr lang="en-US" dirty="0"/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2ED6B7EC-036C-4415-8B38-D22C5CA223F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34230" y="4885236"/>
            <a:ext cx="2214082" cy="339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Agenda Item 4</a:t>
            </a:r>
            <a:endParaRPr lang="en-US" dirty="0"/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BDAD5BEA-4CA6-4E33-BDAE-317DBB7821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34230" y="5224523"/>
            <a:ext cx="2214619" cy="708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Description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72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A33E810-D0F8-4007-A79C-26D20D91A5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6" y="306548"/>
            <a:ext cx="10255524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E5487-BAB9-4198-9987-A6288C018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276" y="1109663"/>
            <a:ext cx="10255524" cy="5441950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Clr>
                <a:srgbClr val="990000"/>
              </a:buClr>
              <a:buFont typeface="Arial" panose="020B0604020202020204" pitchFamily="34" charset="0"/>
              <a:buChar char="•"/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5787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Skin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FDCE13-C9EF-4631-B687-F9818C5B4DFD}"/>
              </a:ext>
            </a:extLst>
          </p:cNvPr>
          <p:cNvSpPr/>
          <p:nvPr userDrawn="1"/>
        </p:nvSpPr>
        <p:spPr>
          <a:xfrm>
            <a:off x="9513870" y="0"/>
            <a:ext cx="1930567" cy="6858000"/>
          </a:xfrm>
          <a:prstGeom prst="rect">
            <a:avLst/>
          </a:prstGeom>
          <a:solidFill>
            <a:srgbClr val="D3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743C940-4809-4753-BF76-054303988B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513870" y="0"/>
            <a:ext cx="1930565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A33E810-D0F8-4007-A79C-26D20D91A5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6" y="306548"/>
            <a:ext cx="8337965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16FCCA1-59AF-48BB-91AB-A366791A58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275" y="1094497"/>
            <a:ext cx="8337967" cy="5441950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Clr>
                <a:srgbClr val="990000"/>
              </a:buClr>
              <a:buFont typeface="Arial" panose="020B0604020202020204" pitchFamily="34" charset="0"/>
              <a:buChar char="•"/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23647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FDCE13-C9EF-4631-B687-F9818C5B4DFD}"/>
              </a:ext>
            </a:extLst>
          </p:cNvPr>
          <p:cNvSpPr/>
          <p:nvPr userDrawn="1"/>
        </p:nvSpPr>
        <p:spPr>
          <a:xfrm>
            <a:off x="6096000" y="0"/>
            <a:ext cx="5348437" cy="6858000"/>
          </a:xfrm>
          <a:prstGeom prst="rect">
            <a:avLst/>
          </a:prstGeom>
          <a:solidFill>
            <a:srgbClr val="D3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743C940-4809-4753-BF76-054303988B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8" y="0"/>
            <a:ext cx="5348437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A33E810-D0F8-4007-A79C-26D20D91A5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7" y="306548"/>
            <a:ext cx="5236140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16FCCA1-59AF-48BB-91AB-A366791A58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276" y="1094497"/>
            <a:ext cx="5236140" cy="5441950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Clr>
                <a:srgbClr val="990000"/>
              </a:buClr>
              <a:buFont typeface="Arial" panose="020B0604020202020204" pitchFamily="34" charset="0"/>
              <a:buChar char="•"/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4544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7B318B-EF23-499A-B55A-5F0EA5C616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277" y="578598"/>
            <a:ext cx="3386138" cy="26622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FF38238-BEA6-478D-B6EB-B3F9ADA9CB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3617165"/>
            <a:ext cx="4602823" cy="324083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216F6C-2D45-4567-B933-E6B681AF34D0}"/>
              </a:ext>
            </a:extLst>
          </p:cNvPr>
          <p:cNvSpPr/>
          <p:nvPr userDrawn="1"/>
        </p:nvSpPr>
        <p:spPr>
          <a:xfrm>
            <a:off x="4602822" y="0"/>
            <a:ext cx="6841615" cy="6858000"/>
          </a:xfrm>
          <a:prstGeom prst="rect">
            <a:avLst/>
          </a:prstGeom>
          <a:solidFill>
            <a:srgbClr val="D3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E6F09BF-7BA2-4FFE-81E3-2C7794274B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3416" y="578598"/>
            <a:ext cx="5625272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A269978-1A6B-40F4-B4ED-2BF12C556D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3416" y="1185089"/>
            <a:ext cx="5652384" cy="5366524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Clr>
                <a:srgbClr val="990000"/>
              </a:buClr>
              <a:buFont typeface="Arial" panose="020B0604020202020204" pitchFamily="34" charset="0"/>
              <a:buChar char="•"/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98489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FDCE13-C9EF-4631-B687-F9818C5B4DFD}"/>
              </a:ext>
            </a:extLst>
          </p:cNvPr>
          <p:cNvSpPr/>
          <p:nvPr userDrawn="1"/>
        </p:nvSpPr>
        <p:spPr>
          <a:xfrm>
            <a:off x="6096000" y="0"/>
            <a:ext cx="5348437" cy="6858000"/>
          </a:xfrm>
          <a:prstGeom prst="rect">
            <a:avLst/>
          </a:prstGeom>
          <a:solidFill>
            <a:srgbClr val="D3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743C940-4809-4753-BF76-054303988B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9" y="0"/>
            <a:ext cx="5348437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A33E810-D0F8-4007-A79C-26D20D91A5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7" y="306548"/>
            <a:ext cx="5236140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C644FB9-7DE5-4E5D-8BFE-CEC2570B3E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3429000"/>
            <a:ext cx="5348437" cy="342900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19F6D4-0093-4403-9DC2-2D7C70E24C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276" y="1094497"/>
            <a:ext cx="5236140" cy="5441950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Clr>
                <a:srgbClr val="990000"/>
              </a:buClr>
              <a:buFont typeface="Arial" panose="020B0604020202020204" pitchFamily="34" charset="0"/>
              <a:buChar char="•"/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92367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opi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FDCE13-C9EF-4631-B687-F9818C5B4DFD}"/>
              </a:ext>
            </a:extLst>
          </p:cNvPr>
          <p:cNvSpPr/>
          <p:nvPr userDrawn="1"/>
        </p:nvSpPr>
        <p:spPr>
          <a:xfrm>
            <a:off x="6096000" y="0"/>
            <a:ext cx="5348437" cy="6858000"/>
          </a:xfrm>
          <a:prstGeom prst="rect">
            <a:avLst/>
          </a:prstGeom>
          <a:solidFill>
            <a:srgbClr val="D3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743C940-4809-4753-BF76-054303988B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8" y="0"/>
            <a:ext cx="5348437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A33E810-D0F8-4007-A79C-26D20D91A5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7" y="306548"/>
            <a:ext cx="5236140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571E99-B469-42A2-A560-06B9E2E3F6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276" y="1094497"/>
            <a:ext cx="5236140" cy="5441950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Clr>
                <a:srgbClr val="990000"/>
              </a:buClr>
              <a:buFont typeface="Arial" panose="020B0604020202020204" pitchFamily="34" charset="0"/>
              <a:buChar char="•"/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A5CDE6-85CC-40EE-8C2C-A637F71912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16" y="2589088"/>
            <a:ext cx="3380200" cy="2355809"/>
          </a:xfrm>
          <a:prstGeom prst="rect">
            <a:avLst/>
          </a:prstGeom>
          <a:solidFill>
            <a:srgbClr val="222222">
              <a:alpha val="80000"/>
            </a:srgbClr>
          </a:solidFill>
        </p:spPr>
        <p:txBody>
          <a:bodyPr lIns="0" rIns="0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Clr>
                <a:srgbClr val="990000"/>
              </a:buClr>
              <a:buFont typeface="Arial" panose="020B0604020202020204" pitchFamily="34" charset="0"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1C23B14-5AE4-4A01-9530-8F36947B43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0116" y="1982597"/>
            <a:ext cx="3380200" cy="606491"/>
          </a:xfrm>
          <a:prstGeom prst="rect">
            <a:avLst/>
          </a:prstGeom>
          <a:solidFill>
            <a:srgbClr val="D3D4D9">
              <a:alpha val="80000"/>
            </a:srgbClr>
          </a:solidFill>
        </p:spPr>
        <p:txBody>
          <a:bodyPr lIns="0" rIns="0" anchor="ctr" anchorCtr="0"/>
          <a:lstStyle>
            <a:lvl1pPr marL="0" indent="0" algn="ctr">
              <a:buNone/>
              <a:defRPr sz="28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</p:spTree>
    <p:extLst>
      <p:ext uri="{BB962C8B-B14F-4D97-AF65-F5344CB8AC3E}">
        <p14:creationId xmlns:p14="http://schemas.microsoft.com/office/powerpoint/2010/main" val="552555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Topi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BFDCE13-C9EF-4631-B687-F9818C5B4DFD}"/>
              </a:ext>
            </a:extLst>
          </p:cNvPr>
          <p:cNvSpPr/>
          <p:nvPr userDrawn="1"/>
        </p:nvSpPr>
        <p:spPr>
          <a:xfrm>
            <a:off x="6096000" y="0"/>
            <a:ext cx="5348437" cy="6858000"/>
          </a:xfrm>
          <a:prstGeom prst="rect">
            <a:avLst/>
          </a:prstGeom>
          <a:solidFill>
            <a:srgbClr val="D3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743C940-4809-4753-BF76-054303988B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8" y="0"/>
            <a:ext cx="5348437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A33E810-D0F8-4007-A79C-26D20D91A5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7" y="306548"/>
            <a:ext cx="5236140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A5CDE6-85CC-40EE-8C2C-A637F71912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16" y="2589088"/>
            <a:ext cx="3380200" cy="2355809"/>
          </a:xfrm>
          <a:prstGeom prst="rect">
            <a:avLst/>
          </a:prstGeom>
          <a:solidFill>
            <a:srgbClr val="222222">
              <a:alpha val="80000"/>
            </a:srgbClr>
          </a:solidFill>
        </p:spPr>
        <p:txBody>
          <a:bodyPr lIns="0" rIns="0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Clr>
                <a:srgbClr val="990000"/>
              </a:buClr>
              <a:buFont typeface="Arial" panose="020B0604020202020204" pitchFamily="34" charset="0"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1C23B14-5AE4-4A01-9530-8F36947B43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0116" y="1982597"/>
            <a:ext cx="3380200" cy="606491"/>
          </a:xfrm>
          <a:prstGeom prst="rect">
            <a:avLst/>
          </a:prstGeom>
          <a:solidFill>
            <a:srgbClr val="D3D4D9">
              <a:alpha val="80000"/>
            </a:srgbClr>
          </a:solidFill>
        </p:spPr>
        <p:txBody>
          <a:bodyPr lIns="0" rIns="0" anchor="ctr" anchorCtr="0"/>
          <a:lstStyle>
            <a:lvl1pPr marL="0" indent="0" algn="ctr">
              <a:buNone/>
              <a:defRPr sz="28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16AF229-6A67-4B53-A2C1-487D0ED19C8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89986" y="1325563"/>
            <a:ext cx="5236139" cy="52260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937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view of a city&#10;&#10;Description automatically generated">
            <a:extLst>
              <a:ext uri="{FF2B5EF4-FFF2-40B4-BE49-F238E27FC236}">
                <a16:creationId xmlns:a16="http://schemas.microsoft.com/office/drawing/2014/main" id="{1E214F41-B779-4C47-A974-7D4595788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3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8" b="14454"/>
          <a:stretch/>
        </p:blipFill>
        <p:spPr>
          <a:xfrm>
            <a:off x="-422" y="980405"/>
            <a:ext cx="12192000" cy="5579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38A1A-5969-4BD8-8577-EC4D616321B8}"/>
              </a:ext>
            </a:extLst>
          </p:cNvPr>
          <p:cNvSpPr txBox="1"/>
          <p:nvPr userDrawn="1"/>
        </p:nvSpPr>
        <p:spPr>
          <a:xfrm>
            <a:off x="587146" y="298384"/>
            <a:ext cx="6020657" cy="603504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latin typeface="Gibson SemBd" pitchFamily="50" charset="0"/>
              </a:rPr>
              <a:t>Introductions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F204582-961C-4800-9F0C-0B93FB28E4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12666" y="1142843"/>
            <a:ext cx="3965824" cy="3965823"/>
          </a:xfrm>
          <a:prstGeom prst="ellipse">
            <a:avLst/>
          </a:prstGeom>
          <a:pattFill prst="pct5">
            <a:fgClr>
              <a:srgbClr val="990000"/>
            </a:fgClr>
            <a:bgClr>
              <a:srgbClr val="FBFFFE"/>
            </a:bgClr>
          </a:patt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headshot from website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5503714-5FB6-44B9-B7B3-6E915A9029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2253" y="5271104"/>
            <a:ext cx="4947494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A89ABD1-0966-405D-8198-C84A680D6D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21831" y="5876925"/>
            <a:ext cx="4947494" cy="606425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2400">
                <a:latin typeface="Gibson Light" pitchFamily="50" charset="0"/>
              </a:defRPr>
            </a:lvl1pPr>
          </a:lstStyle>
          <a:p>
            <a:pPr lvl="0"/>
            <a:r>
              <a:rPr lang="en-US" dirty="0">
                <a:latin typeface="Gibson Light" pitchFamily="50" charset="0"/>
              </a:rPr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34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view of a city&#10;&#10;Description automatically generated">
            <a:extLst>
              <a:ext uri="{FF2B5EF4-FFF2-40B4-BE49-F238E27FC236}">
                <a16:creationId xmlns:a16="http://schemas.microsoft.com/office/drawing/2014/main" id="{1E214F41-B779-4C47-A974-7D4595788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3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8" b="14454"/>
          <a:stretch/>
        </p:blipFill>
        <p:spPr>
          <a:xfrm>
            <a:off x="-422" y="980405"/>
            <a:ext cx="12192000" cy="5579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38A1A-5969-4BD8-8577-EC4D616321B8}"/>
              </a:ext>
            </a:extLst>
          </p:cNvPr>
          <p:cNvSpPr txBox="1"/>
          <p:nvPr userDrawn="1"/>
        </p:nvSpPr>
        <p:spPr>
          <a:xfrm>
            <a:off x="587146" y="298384"/>
            <a:ext cx="6020657" cy="603504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latin typeface="Gibson SemBd" pitchFamily="50" charset="0"/>
              </a:rPr>
              <a:t>Introductions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F204582-961C-4800-9F0C-0B93FB28E4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99159" y="1632742"/>
            <a:ext cx="2996629" cy="2996628"/>
          </a:xfrm>
          <a:prstGeom prst="ellipse">
            <a:avLst/>
          </a:prstGeom>
          <a:pattFill prst="pct5">
            <a:fgClr>
              <a:srgbClr val="990000"/>
            </a:fgClr>
            <a:bgClr>
              <a:srgbClr val="FBFFFE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headshot from website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5503714-5FB6-44B9-B7B3-6E915A9029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28700" y="4961099"/>
            <a:ext cx="3738392" cy="458273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A89ABD1-0966-405D-8198-C84A680D6D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8700" y="5419372"/>
            <a:ext cx="3738392" cy="458223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2400">
                <a:latin typeface="Gibson Light" pitchFamily="50" charset="0"/>
              </a:defRPr>
            </a:lvl1pPr>
          </a:lstStyle>
          <a:p>
            <a:pPr lvl="0"/>
            <a:r>
              <a:rPr lang="en-US" dirty="0">
                <a:latin typeface="Gibson Light" pitchFamily="50" charset="0"/>
              </a:rPr>
              <a:t>Title</a:t>
            </a:r>
            <a:endParaRPr lang="en-US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74C50988-45D9-4E51-B18D-2A551D1597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4910" y="1632742"/>
            <a:ext cx="2996629" cy="2996628"/>
          </a:xfrm>
          <a:prstGeom prst="ellipse">
            <a:avLst/>
          </a:prstGeom>
          <a:pattFill prst="pct5">
            <a:fgClr>
              <a:srgbClr val="990000"/>
            </a:fgClr>
            <a:bgClr>
              <a:srgbClr val="FBFFFE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headshot from website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C0108BB-2AE4-4B7B-926F-B832329011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4451" y="4961099"/>
            <a:ext cx="3738392" cy="458273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1152A87-79B3-428A-A1D1-2FDB238A9C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4451" y="5419372"/>
            <a:ext cx="3738392" cy="458223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2400">
                <a:latin typeface="Gibson Light" pitchFamily="50" charset="0"/>
              </a:defRPr>
            </a:lvl1pPr>
          </a:lstStyle>
          <a:p>
            <a:pPr lvl="0"/>
            <a:r>
              <a:rPr lang="en-US" dirty="0">
                <a:latin typeface="Gibson Light" pitchFamily="50" charset="0"/>
              </a:rPr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56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view of a city&#10;&#10;Description automatically generated">
            <a:extLst>
              <a:ext uri="{FF2B5EF4-FFF2-40B4-BE49-F238E27FC236}">
                <a16:creationId xmlns:a16="http://schemas.microsoft.com/office/drawing/2014/main" id="{1E214F41-B779-4C47-A974-7D4595788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3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8" b="14454"/>
          <a:stretch/>
        </p:blipFill>
        <p:spPr>
          <a:xfrm>
            <a:off x="-422" y="980405"/>
            <a:ext cx="12192000" cy="5579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38A1A-5969-4BD8-8577-EC4D616321B8}"/>
              </a:ext>
            </a:extLst>
          </p:cNvPr>
          <p:cNvSpPr txBox="1"/>
          <p:nvPr userDrawn="1"/>
        </p:nvSpPr>
        <p:spPr>
          <a:xfrm>
            <a:off x="587146" y="298384"/>
            <a:ext cx="6020657" cy="603504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latin typeface="Gibson SemBd" pitchFamily="50" charset="0"/>
              </a:rPr>
              <a:t>Introductions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F204582-961C-4800-9F0C-0B93FB28E4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2375" y="1378661"/>
            <a:ext cx="2996629" cy="2996628"/>
          </a:xfrm>
          <a:prstGeom prst="ellipse">
            <a:avLst/>
          </a:prstGeom>
          <a:pattFill prst="pct5">
            <a:fgClr>
              <a:srgbClr val="990000"/>
            </a:fgClr>
            <a:bgClr>
              <a:srgbClr val="FBFFFE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headshot from website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5503714-5FB6-44B9-B7B3-6E915A9029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146" y="4773544"/>
            <a:ext cx="3367088" cy="458273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28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A89ABD1-0966-405D-8198-C84A680D6D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146" y="5231817"/>
            <a:ext cx="3367088" cy="458223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2000">
                <a:latin typeface="Gibson Light" pitchFamily="50" charset="0"/>
              </a:defRPr>
            </a:lvl1pPr>
          </a:lstStyle>
          <a:p>
            <a:pPr lvl="0"/>
            <a:r>
              <a:rPr lang="en-US" dirty="0">
                <a:latin typeface="Gibson Light" pitchFamily="50" charset="0"/>
              </a:rPr>
              <a:t>Title</a:t>
            </a:r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D1FC0FFD-BDCF-4276-B210-B12416190E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37768" y="1378661"/>
            <a:ext cx="2996629" cy="2996628"/>
          </a:xfrm>
          <a:prstGeom prst="ellipse">
            <a:avLst/>
          </a:prstGeom>
          <a:pattFill prst="pct5">
            <a:fgClr>
              <a:srgbClr val="990000"/>
            </a:fgClr>
            <a:bgClr>
              <a:srgbClr val="FBFFFE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headshot from website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FC5F61F-8223-44CE-92B1-0994B99272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52539" y="4773544"/>
            <a:ext cx="3367088" cy="458273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28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ED40C63-1E85-42D1-B994-72EC60417D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52539" y="5231817"/>
            <a:ext cx="3367088" cy="458223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2000">
                <a:latin typeface="Gibson Light" pitchFamily="50" charset="0"/>
              </a:defRPr>
            </a:lvl1pPr>
          </a:lstStyle>
          <a:p>
            <a:pPr lvl="0"/>
            <a:r>
              <a:rPr lang="en-US" dirty="0">
                <a:latin typeface="Gibson Light" pitchFamily="50" charset="0"/>
              </a:rPr>
              <a:t>Title</a:t>
            </a:r>
            <a:endParaRPr lang="en-US" dirty="0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867E9D75-862F-44B6-9FB1-55B690F335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05071" y="1776916"/>
            <a:ext cx="2996629" cy="2996628"/>
          </a:xfrm>
          <a:prstGeom prst="ellipse">
            <a:avLst/>
          </a:prstGeom>
          <a:pattFill prst="pct5">
            <a:fgClr>
              <a:srgbClr val="990000"/>
            </a:fgClr>
            <a:bgClr>
              <a:srgbClr val="FBFFFE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headshot from website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47174254-2E88-426F-BC5B-7B0FD43D38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9842" y="5171799"/>
            <a:ext cx="3367088" cy="458273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28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F25074F-E85B-45A4-80FD-F688FAC1E1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9842" y="5630072"/>
            <a:ext cx="3367088" cy="458223"/>
          </a:xfrm>
          <a:prstGeom prst="rect">
            <a:avLst/>
          </a:prstGeom>
        </p:spPr>
        <p:txBody>
          <a:bodyPr lIns="0" rIns="0" anchor="ctr" anchorCtr="0"/>
          <a:lstStyle>
            <a:lvl1pPr marL="0" indent="0" algn="ctr">
              <a:buNone/>
              <a:defRPr sz="2000">
                <a:latin typeface="Gibson Light" pitchFamily="50" charset="0"/>
              </a:defRPr>
            </a:lvl1pPr>
          </a:lstStyle>
          <a:p>
            <a:pPr lvl="0"/>
            <a:r>
              <a:rPr lang="en-US" dirty="0">
                <a:latin typeface="Gibson Light" pitchFamily="50" charset="0"/>
              </a:rPr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077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Prebu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large brick building with a clock tower&#10;&#10;Description automatically generated">
            <a:extLst>
              <a:ext uri="{FF2B5EF4-FFF2-40B4-BE49-F238E27FC236}">
                <a16:creationId xmlns:a16="http://schemas.microsoft.com/office/drawing/2014/main" id="{B75DF97C-BA27-47CE-BCA3-89F233086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"/>
                    </a14:imgEffect>
                    <a14:imgEffect>
                      <a14:brightnessContrast bright="-1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39" b="9639"/>
          <a:stretch>
            <a:fillRect/>
          </a:stretch>
        </p:blipFill>
        <p:spPr>
          <a:xfrm>
            <a:off x="0" y="0"/>
            <a:ext cx="12192000" cy="6559616"/>
          </a:xfrm>
          <a:prstGeom prst="rect">
            <a:avLst/>
          </a:prstGeom>
          <a:solidFill>
            <a:srgbClr val="011F5B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75B4F8-778D-4038-B5AA-0339AB552678}"/>
              </a:ext>
            </a:extLst>
          </p:cNvPr>
          <p:cNvSpPr/>
          <p:nvPr userDrawn="1"/>
        </p:nvSpPr>
        <p:spPr>
          <a:xfrm>
            <a:off x="1092485" y="737171"/>
            <a:ext cx="10007029" cy="4643918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9B28C2-2639-49A5-AA3C-3A2010CA90DD}"/>
              </a:ext>
            </a:extLst>
          </p:cNvPr>
          <p:cNvSpPr/>
          <p:nvPr userDrawn="1"/>
        </p:nvSpPr>
        <p:spPr>
          <a:xfrm>
            <a:off x="1606193" y="1502592"/>
            <a:ext cx="8979613" cy="45719"/>
          </a:xfrm>
          <a:prstGeom prst="rect">
            <a:avLst/>
          </a:prstGeom>
          <a:solidFill>
            <a:srgbClr val="99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2EE11B-3930-4E8E-9561-C9B226BCD112}"/>
              </a:ext>
            </a:extLst>
          </p:cNvPr>
          <p:cNvSpPr/>
          <p:nvPr userDrawn="1"/>
        </p:nvSpPr>
        <p:spPr>
          <a:xfrm>
            <a:off x="1419546" y="4631504"/>
            <a:ext cx="8979613" cy="45719"/>
          </a:xfrm>
          <a:prstGeom prst="rect">
            <a:avLst/>
          </a:prstGeom>
          <a:solidFill>
            <a:srgbClr val="D3D4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C99E0-D48D-4CA2-96FB-9569A6EE223B}"/>
              </a:ext>
            </a:extLst>
          </p:cNvPr>
          <p:cNvSpPr/>
          <p:nvPr userDrawn="1"/>
        </p:nvSpPr>
        <p:spPr>
          <a:xfrm>
            <a:off x="587146" y="0"/>
            <a:ext cx="125128" cy="298384"/>
          </a:xfrm>
          <a:prstGeom prst="rect">
            <a:avLst/>
          </a:prstGeom>
          <a:solidFill>
            <a:srgbClr val="011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54C879-1C8F-4B95-B132-75B1BA716F02}"/>
              </a:ext>
            </a:extLst>
          </p:cNvPr>
          <p:cNvSpPr/>
          <p:nvPr userDrawn="1"/>
        </p:nvSpPr>
        <p:spPr>
          <a:xfrm>
            <a:off x="712274" y="0"/>
            <a:ext cx="125128" cy="29838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E844EC-6ABF-467A-8040-7E21F4F25B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485" y="1931882"/>
            <a:ext cx="10007029" cy="140721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6600">
                <a:solidFill>
                  <a:schemeClr val="bg1"/>
                </a:solidFill>
                <a:latin typeface="Gibson SemBd" pitchFamily="50" charset="0"/>
              </a:defRPr>
            </a:lvl1pPr>
          </a:lstStyle>
          <a:p>
            <a:pPr lvl="0"/>
            <a:r>
              <a:rPr lang="en-US" dirty="0">
                <a:latin typeface="Gibson SemBd" pitchFamily="50" charset="0"/>
              </a:rPr>
              <a:t>New Section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2CD15E3-C8F9-45ED-975C-2396D810C1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200" y="3338406"/>
            <a:ext cx="10007600" cy="93503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Gibson Light" pitchFamily="50" charset="0"/>
              </a:defRPr>
            </a:lvl1pPr>
          </a:lstStyle>
          <a:p>
            <a:pPr lvl="0"/>
            <a:r>
              <a:rPr lang="en-US" dirty="0">
                <a:latin typeface="Gibson Light" pitchFamily="50" charset="0"/>
              </a:rPr>
              <a:t>Subtitle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373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large brick building with a clock tower&#10;&#10;Description automatically generated">
            <a:extLst>
              <a:ext uri="{FF2B5EF4-FFF2-40B4-BE49-F238E27FC236}">
                <a16:creationId xmlns:a16="http://schemas.microsoft.com/office/drawing/2014/main" id="{B75DF97C-BA27-47CE-BCA3-89F233086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"/>
                    </a14:imgEffect>
                    <a14:imgEffect>
                      <a14:brightnessContrast bright="-1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39" b="9639"/>
          <a:stretch>
            <a:fillRect/>
          </a:stretch>
        </p:blipFill>
        <p:spPr>
          <a:xfrm>
            <a:off x="0" y="0"/>
            <a:ext cx="12192000" cy="6559616"/>
          </a:xfrm>
          <a:prstGeom prst="rect">
            <a:avLst/>
          </a:prstGeom>
          <a:solidFill>
            <a:srgbClr val="011F5B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75B4F8-778D-4038-B5AA-0339AB552678}"/>
              </a:ext>
            </a:extLst>
          </p:cNvPr>
          <p:cNvSpPr/>
          <p:nvPr userDrawn="1"/>
        </p:nvSpPr>
        <p:spPr>
          <a:xfrm>
            <a:off x="1092485" y="737171"/>
            <a:ext cx="10007029" cy="4643918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2EE11B-3930-4E8E-9561-C9B226BCD112}"/>
              </a:ext>
            </a:extLst>
          </p:cNvPr>
          <p:cNvSpPr/>
          <p:nvPr userDrawn="1"/>
        </p:nvSpPr>
        <p:spPr>
          <a:xfrm flipV="1">
            <a:off x="4762501" y="4417450"/>
            <a:ext cx="2666997" cy="4571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C99E0-D48D-4CA2-96FB-9569A6EE223B}"/>
              </a:ext>
            </a:extLst>
          </p:cNvPr>
          <p:cNvSpPr/>
          <p:nvPr userDrawn="1"/>
        </p:nvSpPr>
        <p:spPr>
          <a:xfrm>
            <a:off x="587146" y="0"/>
            <a:ext cx="125128" cy="298384"/>
          </a:xfrm>
          <a:prstGeom prst="rect">
            <a:avLst/>
          </a:prstGeom>
          <a:solidFill>
            <a:srgbClr val="011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54C879-1C8F-4B95-B132-75B1BA716F02}"/>
              </a:ext>
            </a:extLst>
          </p:cNvPr>
          <p:cNvSpPr/>
          <p:nvPr userDrawn="1"/>
        </p:nvSpPr>
        <p:spPr>
          <a:xfrm>
            <a:off x="712274" y="0"/>
            <a:ext cx="125128" cy="29838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E844EC-6ABF-467A-8040-7E21F4F25B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485" y="1682688"/>
            <a:ext cx="10007029" cy="140721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6600">
                <a:solidFill>
                  <a:schemeClr val="bg1"/>
                </a:solidFill>
                <a:latin typeface="Gibson SemBd" pitchFamily="50" charset="0"/>
              </a:defRPr>
            </a:lvl1pPr>
          </a:lstStyle>
          <a:p>
            <a:pPr lvl="0"/>
            <a:r>
              <a:rPr lang="en-US" dirty="0">
                <a:latin typeface="Gibson SemBd" pitchFamily="50" charset="0"/>
              </a:rPr>
              <a:t>Call to Action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B08C0-C929-4E3D-8687-B3C3CFB57552}"/>
              </a:ext>
            </a:extLst>
          </p:cNvPr>
          <p:cNvSpPr/>
          <p:nvPr userDrawn="1"/>
        </p:nvSpPr>
        <p:spPr>
          <a:xfrm>
            <a:off x="4410890" y="3452977"/>
            <a:ext cx="3370217" cy="888274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64D84-59B7-4F9C-84A6-45EB813952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0889" y="3452977"/>
            <a:ext cx="3370217" cy="88827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Gibson Light" pitchFamily="50" charset="0"/>
              </a:defRPr>
            </a:lvl1pPr>
          </a:lstStyle>
          <a:p>
            <a:pPr lvl="0"/>
            <a:r>
              <a:rPr lang="en-US" dirty="0">
                <a:latin typeface="Gibson Light" pitchFamily="50" charset="0"/>
              </a:rPr>
              <a:t>Shoutout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3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E3D34FA-54F8-4182-9407-05A81F7C395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559616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Picture Here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C99E0-D48D-4CA2-96FB-9569A6EE223B}"/>
              </a:ext>
            </a:extLst>
          </p:cNvPr>
          <p:cNvSpPr/>
          <p:nvPr userDrawn="1"/>
        </p:nvSpPr>
        <p:spPr>
          <a:xfrm>
            <a:off x="587146" y="0"/>
            <a:ext cx="125128" cy="298384"/>
          </a:xfrm>
          <a:prstGeom prst="rect">
            <a:avLst/>
          </a:prstGeom>
          <a:solidFill>
            <a:srgbClr val="011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54C879-1C8F-4B95-B132-75B1BA716F02}"/>
              </a:ext>
            </a:extLst>
          </p:cNvPr>
          <p:cNvSpPr/>
          <p:nvPr userDrawn="1"/>
        </p:nvSpPr>
        <p:spPr>
          <a:xfrm>
            <a:off x="712274" y="0"/>
            <a:ext cx="125128" cy="29838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E844EC-6ABF-467A-8040-7E21F4F25B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485" y="1931882"/>
            <a:ext cx="10007029" cy="140721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6600">
                <a:solidFill>
                  <a:schemeClr val="bg1"/>
                </a:solidFill>
                <a:latin typeface="Gibson SemBd" pitchFamily="50" charset="0"/>
              </a:defRPr>
            </a:lvl1pPr>
          </a:lstStyle>
          <a:p>
            <a:pPr lvl="0"/>
            <a:r>
              <a:rPr lang="en-US" dirty="0">
                <a:latin typeface="Gibson SemBd" pitchFamily="50" charset="0"/>
              </a:rPr>
              <a:t>New Section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2CD15E3-C8F9-45ED-975C-2396D810C1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200" y="3338406"/>
            <a:ext cx="10007600" cy="93503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Gibson Light" pitchFamily="50" charset="0"/>
              </a:defRPr>
            </a:lvl1pPr>
          </a:lstStyle>
          <a:p>
            <a:pPr lvl="0"/>
            <a:r>
              <a:rPr lang="en-US" dirty="0">
                <a:latin typeface="Gibson Light" pitchFamily="50" charset="0"/>
              </a:rPr>
              <a:t>Subtitle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5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608F3F0D-7ACA-4A87-A22B-04A65ABC68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276" y="306548"/>
            <a:ext cx="10255524" cy="606491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3400">
                <a:latin typeface="Gibson SemBd" pitchFamily="50" charset="0"/>
              </a:defRPr>
            </a:lvl1pPr>
          </a:lstStyle>
          <a:p>
            <a:pPr lvl="0"/>
            <a:r>
              <a:rPr lang="en-US" dirty="0"/>
              <a:t>Agenda Header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6B0D9-CF34-46E7-9F1A-B3B6FD6FC642}"/>
              </a:ext>
            </a:extLst>
          </p:cNvPr>
          <p:cNvSpPr/>
          <p:nvPr userDrawn="1"/>
        </p:nvSpPr>
        <p:spPr>
          <a:xfrm>
            <a:off x="3" y="1094284"/>
            <a:ext cx="12191999" cy="13005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Gibson SemBd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8063F6-D903-46DD-9BE1-329D99AF9987}"/>
              </a:ext>
            </a:extLst>
          </p:cNvPr>
          <p:cNvSpPr/>
          <p:nvPr userDrawn="1"/>
        </p:nvSpPr>
        <p:spPr>
          <a:xfrm>
            <a:off x="3" y="2484648"/>
            <a:ext cx="12191998" cy="13005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Gibson SemBd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803BB9-08C1-4C66-9DB5-EA13F1D92DC2}"/>
              </a:ext>
            </a:extLst>
          </p:cNvPr>
          <p:cNvSpPr/>
          <p:nvPr userDrawn="1"/>
        </p:nvSpPr>
        <p:spPr>
          <a:xfrm>
            <a:off x="2" y="3870963"/>
            <a:ext cx="12191999" cy="1296530"/>
          </a:xfrm>
          <a:prstGeom prst="rect">
            <a:avLst/>
          </a:prstGeom>
          <a:solidFill>
            <a:srgbClr val="818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Gibson SemBd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F5CFB6-8D2B-4297-9E95-3AACBB848094}"/>
              </a:ext>
            </a:extLst>
          </p:cNvPr>
          <p:cNvSpPr/>
          <p:nvPr userDrawn="1"/>
        </p:nvSpPr>
        <p:spPr>
          <a:xfrm>
            <a:off x="3" y="5254076"/>
            <a:ext cx="12191999" cy="12973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Gibson SemBd" pitchFamily="50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E14FC01-3925-442B-9123-CF590E5A34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091082"/>
            <a:ext cx="12191999" cy="129166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Header 1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21647A8-70CB-4914-A703-9423581BE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484648"/>
            <a:ext cx="12191999" cy="1297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Header 2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08F4EA3-5FDF-4D73-8559-8B628F45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3871809"/>
            <a:ext cx="12191999" cy="129653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Header 3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B7CE33B-85E3-4564-8471-D8B0E669CA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" y="5254922"/>
            <a:ext cx="12191999" cy="129653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Header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8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crowd of people in front of a building&#10;&#10;Description automatically generated">
            <a:extLst>
              <a:ext uri="{FF2B5EF4-FFF2-40B4-BE49-F238E27FC236}">
                <a16:creationId xmlns:a16="http://schemas.microsoft.com/office/drawing/2014/main" id="{BFF568D1-4569-409F-A257-5A82FA790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4000"/>
                    </a14:imgEffect>
                    <a14:imgEffect>
                      <a14:brightnessContrast bright="-13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11F5B"/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D64673-C5D1-416E-B75B-5BD94EB1F599}"/>
              </a:ext>
            </a:extLst>
          </p:cNvPr>
          <p:cNvSpPr/>
          <p:nvPr userDrawn="1"/>
        </p:nvSpPr>
        <p:spPr>
          <a:xfrm>
            <a:off x="1092485" y="597834"/>
            <a:ext cx="10007029" cy="4643918"/>
          </a:xfrm>
          <a:prstGeom prst="rect">
            <a:avLst/>
          </a:prstGeom>
          <a:solidFill>
            <a:srgbClr val="222222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F5B51D-1B64-40B8-ADCE-BC724875F611}"/>
              </a:ext>
            </a:extLst>
          </p:cNvPr>
          <p:cNvSpPr txBox="1"/>
          <p:nvPr userDrawn="1"/>
        </p:nvSpPr>
        <p:spPr>
          <a:xfrm>
            <a:off x="1092485" y="749712"/>
            <a:ext cx="1000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400" baseline="0" dirty="0">
                <a:solidFill>
                  <a:schemeClr val="bg1"/>
                </a:solidFill>
                <a:latin typeface="Gibson SemBd" pitchFamily="50" charset="0"/>
              </a:rPr>
              <a:t>CAREER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4C51D9-0404-4EC2-BD07-0F6238F38899}"/>
              </a:ext>
            </a:extLst>
          </p:cNvPr>
          <p:cNvSpPr txBox="1"/>
          <p:nvPr userDrawn="1"/>
        </p:nvSpPr>
        <p:spPr>
          <a:xfrm>
            <a:off x="1092485" y="4689764"/>
            <a:ext cx="10007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300" baseline="0" dirty="0">
                <a:solidFill>
                  <a:srgbClr val="990000"/>
                </a:solidFill>
                <a:latin typeface="Gibson SemBd" pitchFamily="50" charset="0"/>
              </a:rPr>
              <a:t>•</a:t>
            </a:r>
            <a:r>
              <a:rPr lang="en-US" sz="2000" spc="300" baseline="0" dirty="0">
                <a:solidFill>
                  <a:schemeClr val="bg1"/>
                </a:solidFill>
                <a:latin typeface="Gibson SemBd" pitchFamily="50" charset="0"/>
              </a:rPr>
              <a:t> </a:t>
            </a:r>
            <a:r>
              <a:rPr lang="en-US" sz="2400" spc="300" baseline="0" dirty="0">
                <a:solidFill>
                  <a:schemeClr val="bg1"/>
                </a:solidFill>
                <a:latin typeface="Gentium Basic" panose="02000503060000020004" pitchFamily="2" charset="0"/>
              </a:rPr>
              <a:t>U</a:t>
            </a:r>
            <a:r>
              <a:rPr lang="en-US" sz="2000" spc="300" baseline="0" dirty="0">
                <a:solidFill>
                  <a:schemeClr val="bg1"/>
                </a:solidFill>
                <a:latin typeface="Gentium Basic" panose="02000503060000020004" pitchFamily="2" charset="0"/>
              </a:rPr>
              <a:t>NIVERSITY </a:t>
            </a:r>
            <a:r>
              <a:rPr lang="en-US" sz="2000" i="1" spc="300" baseline="0" dirty="0">
                <a:solidFill>
                  <a:schemeClr val="bg1"/>
                </a:solidFill>
                <a:latin typeface="Gentium Basic" panose="02000503060000020004" pitchFamily="2" charset="0"/>
              </a:rPr>
              <a:t>of</a:t>
            </a:r>
            <a:r>
              <a:rPr lang="en-US" sz="2000" spc="300" baseline="0" dirty="0">
                <a:solidFill>
                  <a:schemeClr val="bg1"/>
                </a:solidFill>
                <a:latin typeface="Gentium Basic" panose="02000503060000020004" pitchFamily="2" charset="0"/>
              </a:rPr>
              <a:t> </a:t>
            </a:r>
            <a:r>
              <a:rPr lang="en-US" sz="2400" spc="300" baseline="0" dirty="0">
                <a:solidFill>
                  <a:schemeClr val="bg1"/>
                </a:solidFill>
                <a:latin typeface="Gentium Basic" panose="02000503060000020004" pitchFamily="2" charset="0"/>
              </a:rPr>
              <a:t>P</a:t>
            </a:r>
            <a:r>
              <a:rPr lang="en-US" sz="2000" spc="300" baseline="0" dirty="0">
                <a:solidFill>
                  <a:schemeClr val="bg1"/>
                </a:solidFill>
                <a:latin typeface="Gentium Basic" panose="02000503060000020004" pitchFamily="2" charset="0"/>
              </a:rPr>
              <a:t>ENNSYLVANIA</a:t>
            </a:r>
            <a:r>
              <a:rPr lang="en-US" sz="2000" spc="300" baseline="0" dirty="0">
                <a:solidFill>
                  <a:schemeClr val="bg1"/>
                </a:solidFill>
                <a:latin typeface="Gibson SemBd" pitchFamily="50" charset="0"/>
              </a:rPr>
              <a:t> </a:t>
            </a:r>
            <a:r>
              <a:rPr lang="en-US" sz="1600" spc="300" baseline="0" dirty="0">
                <a:solidFill>
                  <a:srgbClr val="990000"/>
                </a:solidFill>
                <a:latin typeface="Gibson SemBd" pitchFamily="50" charset="0"/>
              </a:rPr>
              <a:t>•</a:t>
            </a:r>
            <a:endParaRPr lang="en-US" sz="2000" spc="300" baseline="0" dirty="0">
              <a:solidFill>
                <a:srgbClr val="990000"/>
              </a:solidFill>
              <a:latin typeface="Gibson SemBd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74FCB-E4C2-4019-9E17-1205D76EBA7A}"/>
              </a:ext>
            </a:extLst>
          </p:cNvPr>
          <p:cNvSpPr/>
          <p:nvPr userDrawn="1"/>
        </p:nvSpPr>
        <p:spPr>
          <a:xfrm>
            <a:off x="1606193" y="1363255"/>
            <a:ext cx="8979613" cy="45719"/>
          </a:xfrm>
          <a:prstGeom prst="rect">
            <a:avLst/>
          </a:prstGeom>
          <a:solidFill>
            <a:srgbClr val="99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9FDD86-3DB8-41BF-8FFA-B27D65976824}"/>
              </a:ext>
            </a:extLst>
          </p:cNvPr>
          <p:cNvSpPr/>
          <p:nvPr userDrawn="1"/>
        </p:nvSpPr>
        <p:spPr>
          <a:xfrm>
            <a:off x="1419546" y="4492167"/>
            <a:ext cx="8979613" cy="45719"/>
          </a:xfrm>
          <a:prstGeom prst="rect">
            <a:avLst/>
          </a:prstGeom>
          <a:solidFill>
            <a:srgbClr val="D3D4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2D35BE8-9667-4F69-8761-9A011A0A9C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459" y="5393630"/>
            <a:ext cx="4005080" cy="10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8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BD072D-9B30-4B6C-932A-19641E24E6C7}"/>
              </a:ext>
            </a:extLst>
          </p:cNvPr>
          <p:cNvSpPr/>
          <p:nvPr userDrawn="1"/>
        </p:nvSpPr>
        <p:spPr>
          <a:xfrm>
            <a:off x="587146" y="0"/>
            <a:ext cx="125128" cy="298384"/>
          </a:xfrm>
          <a:prstGeom prst="rect">
            <a:avLst/>
          </a:prstGeom>
          <a:solidFill>
            <a:srgbClr val="011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900C68-86EB-4AF6-AC12-D5CF9A8DDF40}"/>
              </a:ext>
            </a:extLst>
          </p:cNvPr>
          <p:cNvSpPr/>
          <p:nvPr userDrawn="1"/>
        </p:nvSpPr>
        <p:spPr>
          <a:xfrm>
            <a:off x="712274" y="0"/>
            <a:ext cx="125128" cy="29838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7EA1E0-B4D1-44B6-8FEA-ABEF5974CDCF}"/>
              </a:ext>
            </a:extLst>
          </p:cNvPr>
          <p:cNvSpPr/>
          <p:nvPr userDrawn="1"/>
        </p:nvSpPr>
        <p:spPr>
          <a:xfrm>
            <a:off x="0" y="6559616"/>
            <a:ext cx="12192000" cy="298384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5E5A3CB8-3785-48A1-9FD9-14F5F46357A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697" y="6618677"/>
            <a:ext cx="267092" cy="20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0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0" r:id="rId2"/>
    <p:sldLayoutId id="2147483671" r:id="rId3"/>
    <p:sldLayoutId id="2147483672" r:id="rId4"/>
    <p:sldLayoutId id="2147483675" r:id="rId5"/>
    <p:sldLayoutId id="2147483688" r:id="rId6"/>
    <p:sldLayoutId id="2147483674" r:id="rId7"/>
    <p:sldLayoutId id="2147483686" r:id="rId8"/>
    <p:sldLayoutId id="2147483664" r:id="rId9"/>
    <p:sldLayoutId id="2147483673" r:id="rId10"/>
    <p:sldLayoutId id="2147483667" r:id="rId11"/>
    <p:sldLayoutId id="2147483663" r:id="rId12"/>
    <p:sldLayoutId id="2147483682" r:id="rId13"/>
    <p:sldLayoutId id="2147483681" r:id="rId14"/>
    <p:sldLayoutId id="2147483665" r:id="rId15"/>
    <p:sldLayoutId id="214748368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BD072D-9B30-4B6C-932A-19641E24E6C7}"/>
              </a:ext>
            </a:extLst>
          </p:cNvPr>
          <p:cNvSpPr/>
          <p:nvPr userDrawn="1"/>
        </p:nvSpPr>
        <p:spPr>
          <a:xfrm>
            <a:off x="587146" y="0"/>
            <a:ext cx="125128" cy="298384"/>
          </a:xfrm>
          <a:prstGeom prst="rect">
            <a:avLst/>
          </a:prstGeom>
          <a:solidFill>
            <a:srgbClr val="011F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900C68-86EB-4AF6-AC12-D5CF9A8DDF40}"/>
              </a:ext>
            </a:extLst>
          </p:cNvPr>
          <p:cNvSpPr/>
          <p:nvPr userDrawn="1"/>
        </p:nvSpPr>
        <p:spPr>
          <a:xfrm>
            <a:off x="712274" y="0"/>
            <a:ext cx="125128" cy="29838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EF162D-F8A1-43D9-8671-E8CC689A825B}"/>
              </a:ext>
            </a:extLst>
          </p:cNvPr>
          <p:cNvSpPr/>
          <p:nvPr userDrawn="1"/>
        </p:nvSpPr>
        <p:spPr>
          <a:xfrm>
            <a:off x="11444438" y="0"/>
            <a:ext cx="747561" cy="6858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2452024-380A-4EE9-BA10-6CD02C5A187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022" y="6396483"/>
            <a:ext cx="460392" cy="34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0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87" r:id="rId3"/>
    <p:sldLayoutId id="2147483661" r:id="rId4"/>
    <p:sldLayoutId id="2147483680" r:id="rId5"/>
    <p:sldLayoutId id="2147483649" r:id="rId6"/>
    <p:sldLayoutId id="2147483683" r:id="rId7"/>
    <p:sldLayoutId id="2147483660" r:id="rId8"/>
    <p:sldLayoutId id="2147483666" r:id="rId9"/>
    <p:sldLayoutId id="214748367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global.upenn.edu/travel-guidanc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careerservices.upenn.edu/non-penn-external-sources-of-funding/" TargetMode="External"/><Relationship Id="rId4" Type="http://schemas.openxmlformats.org/officeDocument/2006/relationships/hyperlink" Target="https://careerservices.upenn.edu/sources-of-funding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srfs.upenn.edu/financial-aid/highly-aided/summe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4" Type="http://schemas.openxmlformats.org/officeDocument/2006/relationships/hyperlink" Target="NUL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careerservices.upenn.edu/channels/resum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E42B79-FDD8-4841-9FE4-4B52352A22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0"/>
          <a:lstStyle/>
          <a:p>
            <a:r>
              <a:rPr lang="en-US" dirty="0">
                <a:solidFill>
                  <a:srgbClr val="FBFFFE"/>
                </a:solidFill>
                <a:latin typeface="Gibson SemBd"/>
              </a:rPr>
              <a:t>Career Services </a:t>
            </a:r>
            <a:br>
              <a:rPr lang="en-US" dirty="0">
                <a:solidFill>
                  <a:srgbClr val="FBFFFE"/>
                </a:solidFill>
                <a:latin typeface="Gibson SemBd"/>
              </a:rPr>
            </a:br>
            <a:r>
              <a:rPr lang="en-US" dirty="0">
                <a:solidFill>
                  <a:srgbClr val="FBFFFE"/>
                </a:solidFill>
                <a:latin typeface="Gibson SemBd"/>
              </a:rPr>
              <a:t>Summer Funding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0A662-4195-44D1-9BC5-1759375483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200" y="3446948"/>
            <a:ext cx="10007600" cy="935037"/>
          </a:xfrm>
        </p:spPr>
        <p:txBody>
          <a:bodyPr lIns="91440" tIns="45720" rIns="91440" bIns="45720" anchor="ctr" anchorCtr="0"/>
          <a:lstStyle/>
          <a:p>
            <a:r>
              <a:rPr lang="en-US" dirty="0">
                <a:solidFill>
                  <a:srgbClr val="FBFFFE"/>
                </a:solidFill>
                <a:latin typeface="Gibson Light"/>
              </a:rPr>
              <a:t>Program Overview, Application Tips &amp; FAQs</a:t>
            </a:r>
            <a:endParaRPr lang="en-US" dirty="0">
              <a:solidFill>
                <a:srgbClr val="FB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69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276" y="306548"/>
            <a:ext cx="10255524" cy="606491"/>
          </a:xfrm>
        </p:spPr>
        <p:txBody>
          <a:bodyPr/>
          <a:lstStyle/>
          <a:p>
            <a:r>
              <a:rPr lang="en-US" dirty="0"/>
              <a:t>Personal Statement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590276" y="1130378"/>
            <a:ext cx="8542966" cy="4312991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No more than 450 words</a:t>
            </a:r>
          </a:p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Be sure to address the following: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Clearly state the internship/research opportunity and whether it is unfunded or underfunded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Explain what you hope to learn from this opportunity and how it will help you in your career path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Demonstrate why this particular opportunity is a good fit for you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Provide information related to your financial need</a:t>
            </a:r>
          </a:p>
          <a:p>
            <a:r>
              <a:rPr lang="en-US" sz="2150" dirty="0">
                <a:latin typeface="Open Sans Light"/>
                <a:ea typeface="Open Sans Light"/>
                <a:cs typeface="Open Sans Light"/>
              </a:rPr>
              <a:t>You will also have the option to include a short statement about your financial need and anything else that may be relevant to your application</a:t>
            </a:r>
          </a:p>
          <a:p>
            <a:pPr lvl="1"/>
            <a:endParaRPr lang="en-US" sz="1750" dirty="0">
              <a:latin typeface="Open Sans Light"/>
              <a:ea typeface="Open Sans Light"/>
              <a:cs typeface="Open Sans Light"/>
            </a:endParaRPr>
          </a:p>
          <a:p>
            <a:pPr lvl="1"/>
            <a:endParaRPr lang="en-US" sz="2150" dirty="0"/>
          </a:p>
          <a:p>
            <a:pPr marL="0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13503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276" y="306548"/>
            <a:ext cx="10255524" cy="606491"/>
          </a:xfrm>
        </p:spPr>
        <p:txBody>
          <a:bodyPr/>
          <a:lstStyle/>
          <a:p>
            <a:r>
              <a:rPr lang="en-US" dirty="0"/>
              <a:t>Detailed Budget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590276" y="1420835"/>
            <a:ext cx="8542966" cy="4312991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Provide your projected expenses in the following areas: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Rent/lodging (funding not provided for more than 1 location – i.e. sublet rent in Philly during the summer while working in another city)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Utilities (gas, electricity, etc.)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Food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Travel visas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Travel to or from internship location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Local transportation/commute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Personal vehicle mileage (if driving to work)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Immunizations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Other</a:t>
            </a:r>
          </a:p>
          <a:p>
            <a:r>
              <a:rPr lang="en-US" sz="2150" dirty="0">
                <a:latin typeface="Open Sans Light"/>
                <a:ea typeface="Open Sans Light"/>
                <a:cs typeface="Open Sans Light"/>
              </a:rPr>
              <a:t>Note: please be detailed in your reasoning/calculations/notes section</a:t>
            </a:r>
          </a:p>
          <a:p>
            <a:pPr lvl="1"/>
            <a:endParaRPr lang="en-US" sz="1750" dirty="0">
              <a:latin typeface="Open Sans Light"/>
              <a:ea typeface="Open Sans Light"/>
              <a:cs typeface="Open Sans Light"/>
            </a:endParaRPr>
          </a:p>
          <a:p>
            <a:pPr lvl="1"/>
            <a:endParaRPr lang="en-US" sz="2150" dirty="0"/>
          </a:p>
          <a:p>
            <a:pPr marL="0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74319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276" y="306548"/>
            <a:ext cx="10255524" cy="606491"/>
          </a:xfrm>
        </p:spPr>
        <p:txBody>
          <a:bodyPr/>
          <a:lstStyle/>
          <a:p>
            <a:r>
              <a:rPr lang="en-US" dirty="0"/>
              <a:t>Detailed Budget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590276" y="1420835"/>
            <a:ext cx="8542966" cy="4312991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Note: Preference will be given to students who submit a modest budget that demonstrates an ability to live economically</a:t>
            </a:r>
          </a:p>
          <a:p>
            <a:r>
              <a:rPr lang="en-US" sz="1100" dirty="0">
                <a:latin typeface="Open Sans Light"/>
                <a:ea typeface="Open Sans Light"/>
                <a:cs typeface="Open Sans Light"/>
              </a:rPr>
              <a:t>   </a:t>
            </a:r>
          </a:p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We cannot provide funding through this program for the following expenses: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Leisure/entertainment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Summer courses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Family expenses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Expenses/savings for the academic year</a:t>
            </a:r>
          </a:p>
          <a:p>
            <a:pPr lvl="1"/>
            <a:r>
              <a:rPr lang="en-US" sz="1750" dirty="0">
                <a:latin typeface="Open Sans Light"/>
                <a:ea typeface="Open Sans Light"/>
                <a:cs typeface="Open Sans Light"/>
              </a:rPr>
              <a:t>Trips home for vacation</a:t>
            </a:r>
          </a:p>
          <a:p>
            <a:pPr lvl="1"/>
            <a:endParaRPr lang="en-US" sz="1750" dirty="0">
              <a:latin typeface="Open Sans Light"/>
              <a:ea typeface="Open Sans Light"/>
              <a:cs typeface="Open Sans Light"/>
            </a:endParaRPr>
          </a:p>
          <a:p>
            <a:pPr lvl="1"/>
            <a:endParaRPr lang="en-US" sz="2150" dirty="0"/>
          </a:p>
          <a:p>
            <a:pPr marL="0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6035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276" y="306548"/>
            <a:ext cx="10255524" cy="606491"/>
          </a:xfrm>
        </p:spPr>
        <p:txBody>
          <a:bodyPr/>
          <a:lstStyle/>
          <a:p>
            <a:r>
              <a:rPr lang="en-US" dirty="0"/>
              <a:t>Summer Experience Offer Letter/Email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590276" y="1141137"/>
            <a:ext cx="8542966" cy="2441160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All applicants must submit either a formal offer letter or a screenshot of an email confirming your offer for the summer</a:t>
            </a:r>
          </a:p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You do not need to accept your summer offer prior to applying for Summer Funding through Career Services</a:t>
            </a:r>
            <a:endParaRPr lang="en-US" sz="1750" dirty="0">
              <a:latin typeface="Open Sans Light"/>
              <a:ea typeface="Open Sans Light"/>
              <a:cs typeface="Open Sans Light"/>
            </a:endParaRPr>
          </a:p>
          <a:p>
            <a:pPr lvl="1"/>
            <a:endParaRPr lang="en-US" sz="2150" dirty="0"/>
          </a:p>
          <a:p>
            <a:pPr marL="0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88480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ity lights focused in magnifying glass">
            <a:extLst>
              <a:ext uri="{FF2B5EF4-FFF2-40B4-BE49-F238E27FC236}">
                <a16:creationId xmlns:a16="http://schemas.microsoft.com/office/drawing/2014/main" id="{F32EAFCD-8F9F-4290-A8FA-77F04D33F7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104" r="16104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8C058-8575-4AF1-9A03-F2CC1CA2AC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220" y="4074072"/>
            <a:ext cx="3385822" cy="606491"/>
          </a:xfrm>
        </p:spPr>
        <p:txBody>
          <a:bodyPr lIns="0" tIns="45720" rIns="0" bIns="45720" anchor="ctr" anchorCtr="0"/>
          <a:lstStyle/>
          <a:p>
            <a:r>
              <a:rPr lang="en-US" dirty="0">
                <a:latin typeface="Gibson SemBd"/>
              </a:rPr>
              <a:t>When are the application deadlines?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57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45720" rIns="0" bIns="45720" anchor="ctr" anchorCtr="0"/>
          <a:lstStyle/>
          <a:p>
            <a:r>
              <a:rPr lang="en-US" sz="3100" dirty="0">
                <a:latin typeface="Gibson SemBd"/>
              </a:rPr>
              <a:t>Summer 2024 Career Services Summer Funding </a:t>
            </a:r>
            <a:br>
              <a:rPr lang="en-US" sz="3100" dirty="0"/>
            </a:br>
            <a:r>
              <a:rPr lang="en-US" sz="3100" dirty="0">
                <a:latin typeface="Gibson SemBd"/>
              </a:rPr>
              <a:t>Application Deadlines &amp; Notification Dates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724CA0-17C9-CB62-5DA6-D66A363B4C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481708-0A2D-F805-106A-8D94E7A354BF}"/>
              </a:ext>
            </a:extLst>
          </p:cNvPr>
          <p:cNvSpPr txBox="1"/>
          <p:nvPr/>
        </p:nvSpPr>
        <p:spPr>
          <a:xfrm>
            <a:off x="214894" y="5864724"/>
            <a:ext cx="894725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Please note that the above dates of award disbursement are estimated; while Career Services will make all efforts to pay selected students by the designated dates, delays may occur.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5BF7524-7466-961E-A070-09FACD61D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648414"/>
              </p:ext>
            </p:extLst>
          </p:nvPr>
        </p:nvGraphicFramePr>
        <p:xfrm>
          <a:off x="244415" y="1164566"/>
          <a:ext cx="10877788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906">
                  <a:extLst>
                    <a:ext uri="{9D8B030D-6E8A-4147-A177-3AD203B41FA5}">
                      <a16:colId xmlns:a16="http://schemas.microsoft.com/office/drawing/2014/main" val="4185082679"/>
                    </a:ext>
                  </a:extLst>
                </a:gridCol>
                <a:gridCol w="2425271">
                  <a:extLst>
                    <a:ext uri="{9D8B030D-6E8A-4147-A177-3AD203B41FA5}">
                      <a16:colId xmlns:a16="http://schemas.microsoft.com/office/drawing/2014/main" val="1989415516"/>
                    </a:ext>
                  </a:extLst>
                </a:gridCol>
                <a:gridCol w="1800813">
                  <a:extLst>
                    <a:ext uri="{9D8B030D-6E8A-4147-A177-3AD203B41FA5}">
                      <a16:colId xmlns:a16="http://schemas.microsoft.com/office/drawing/2014/main" val="1450826461"/>
                    </a:ext>
                  </a:extLst>
                </a:gridCol>
                <a:gridCol w="2076899">
                  <a:extLst>
                    <a:ext uri="{9D8B030D-6E8A-4147-A177-3AD203B41FA5}">
                      <a16:colId xmlns:a16="http://schemas.microsoft.com/office/drawing/2014/main" val="3909351115"/>
                    </a:ext>
                  </a:extLst>
                </a:gridCol>
                <a:gridCol w="2076899">
                  <a:extLst>
                    <a:ext uri="{9D8B030D-6E8A-4147-A177-3AD203B41FA5}">
                      <a16:colId xmlns:a16="http://schemas.microsoft.com/office/drawing/2014/main" val="69622185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fontAlgn="base"/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Round #1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Round #2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Round #3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dirty="0"/>
                        <a:t>Round #4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891825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Application Deadline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Sunday, February 25, 2024 at 11:00pm 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Sunday, March 24, 2024 at 11:00pm 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Sunday, April 14, 2024 at 11:00pm 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Wednesday, May 8, 2024 at 11:00 pm EST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0586260"/>
                  </a:ext>
                </a:extLst>
              </a:tr>
              <a:tr h="898071"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Decisions Emailed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Friday, March 15, 2024 by 5:00pm 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Friday, April 12, 2024 by 5:00pm 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Friday, May 3, 2024 by 5:00pm 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Friday, May 24, 2024 by 5:00 pm EST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833725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Deadline to Accept Award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Friday, March 22, 2024 at 12:00pm 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Friday, April 19, 2024 at 12:00pm 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Friday, May 10, 2024 at 12:00pm 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Friday, May 31, 2024 at 12:00pm EST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564681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**Estimated** Award Disbursement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Friday, April 5, 2024 by 5:00pm 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Friday, May 3, 2024 by 5:00pm 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Friday, May 31, 2024 by 5:00pm 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>
                          <a:effectLst/>
                        </a:rPr>
                        <a:t>Friday, June 7, 2024 by 5:00PM EST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449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444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ity lights focused in magnifying glass">
            <a:extLst>
              <a:ext uri="{FF2B5EF4-FFF2-40B4-BE49-F238E27FC236}">
                <a16:creationId xmlns:a16="http://schemas.microsoft.com/office/drawing/2014/main" id="{F32EAFCD-8F9F-4290-A8FA-77F04D33F7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104" r="16104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8C058-8575-4AF1-9A03-F2CC1CA2AC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220" y="4074072"/>
            <a:ext cx="3385822" cy="606491"/>
          </a:xfrm>
        </p:spPr>
        <p:txBody>
          <a:bodyPr lIns="0" tIns="45720" rIns="0" bIns="45720" anchor="ctr" anchorCtr="0"/>
          <a:lstStyle/>
          <a:p>
            <a:r>
              <a:rPr lang="en-US" dirty="0">
                <a:latin typeface="Gibson SemBd"/>
              </a:rPr>
              <a:t>FAQs and 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20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970" y="783983"/>
            <a:ext cx="8806272" cy="606491"/>
          </a:xfrm>
        </p:spPr>
        <p:txBody>
          <a:bodyPr/>
          <a:lstStyle/>
          <a:p>
            <a:r>
              <a:rPr lang="en-US" dirty="0"/>
              <a:t>I am also applying for summer funding from another source.  Can I still apply to the Career Services Summer Funding Program?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326970" y="2238102"/>
            <a:ext cx="8542966" cy="1968137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Open Sans Light"/>
              <a:ea typeface="Open Sans Light"/>
              <a:cs typeface="Open Sans Light"/>
            </a:endParaRPr>
          </a:p>
          <a:p>
            <a:r>
              <a:rPr lang="en-US" sz="2000" dirty="0">
                <a:latin typeface="Open Sans Light"/>
                <a:ea typeface="Open Sans Light"/>
                <a:cs typeface="Open Sans Light"/>
              </a:rPr>
              <a:t>Yes – we ask that you disclose in your application what other funds you are applying for so that we may fund as many applicants as possible</a:t>
            </a:r>
          </a:p>
          <a:p>
            <a:r>
              <a:rPr lang="en-US" sz="2000" dirty="0">
                <a:latin typeface="Open Sans Light"/>
                <a:ea typeface="Open Sans Light"/>
                <a:cs typeface="Open Sans Light"/>
              </a:rPr>
              <a:t>If you receive another source of funding while your application is being reviewed (or after you have been awarded Summer Funding from Career Services), please notify us ASAP</a:t>
            </a:r>
          </a:p>
          <a:p>
            <a:pPr marL="0" indent="0">
              <a:buNone/>
            </a:pPr>
            <a:endParaRPr lang="en-US" sz="2150" dirty="0"/>
          </a:p>
          <a:p>
            <a:pPr marL="0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9035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970" y="783983"/>
            <a:ext cx="8806272" cy="606491"/>
          </a:xfrm>
        </p:spPr>
        <p:txBody>
          <a:bodyPr/>
          <a:lstStyle/>
          <a:p>
            <a:r>
              <a:rPr lang="en-US" dirty="0"/>
              <a:t>I have received Summer Funding from Career Services in a previous year – can I still apply this year?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326970" y="1933302"/>
            <a:ext cx="8542966" cy="1968137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Open Sans Light"/>
              <a:ea typeface="Open Sans Light"/>
              <a:cs typeface="Open Sans Light"/>
            </a:endParaRPr>
          </a:p>
          <a:p>
            <a:r>
              <a:rPr lang="en-US" sz="2000" dirty="0">
                <a:latin typeface="Open Sans Light"/>
                <a:ea typeface="Open Sans Light"/>
                <a:cs typeface="Open Sans Light"/>
              </a:rPr>
              <a:t>Yes – you may receive funding from Career Services twice during your time at Penn</a:t>
            </a:r>
          </a:p>
          <a:p>
            <a:r>
              <a:rPr lang="en-US" sz="2000" dirty="0">
                <a:latin typeface="Open Sans Light"/>
                <a:ea typeface="Open Sans Light"/>
                <a:cs typeface="Open Sans Light"/>
              </a:rPr>
              <a:t>Preference will be given to those who have not previously received Summer Funding from Career Services</a:t>
            </a:r>
          </a:p>
          <a:p>
            <a:pPr marL="0" indent="0">
              <a:buNone/>
            </a:pPr>
            <a:endParaRPr lang="en-US" sz="2150" dirty="0"/>
          </a:p>
          <a:p>
            <a:pPr marL="0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817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970" y="783983"/>
            <a:ext cx="8806272" cy="606491"/>
          </a:xfrm>
        </p:spPr>
        <p:txBody>
          <a:bodyPr/>
          <a:lstStyle/>
          <a:p>
            <a:r>
              <a:rPr lang="en-US" dirty="0"/>
              <a:t>Can I apply with an international opportunity?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271886" y="2019024"/>
            <a:ext cx="8542966" cy="1968137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Open Sans Light"/>
              <a:ea typeface="Open Sans Light"/>
              <a:cs typeface="Open Sans Light"/>
            </a:endParaRPr>
          </a:p>
          <a:p>
            <a:r>
              <a:rPr lang="en-US" sz="2000" dirty="0">
                <a:latin typeface="Open Sans Light"/>
                <a:ea typeface="Open Sans Light"/>
                <a:cs typeface="Open Sans Light"/>
              </a:rPr>
              <a:t>Yes – students can apply for international summer opportunities (research, internship, non fee-based programs)</a:t>
            </a:r>
          </a:p>
          <a:p>
            <a:r>
              <a:rPr lang="en-US" sz="2000" dirty="0">
                <a:latin typeface="Open Sans Light"/>
                <a:ea typeface="Open Sans Light"/>
                <a:cs typeface="Open Sans Light"/>
              </a:rPr>
              <a:t>Students should review </a:t>
            </a:r>
            <a:r>
              <a:rPr lang="en-US" sz="2000" dirty="0">
                <a:latin typeface="Open Sans Light"/>
                <a:ea typeface="Open Sans Light"/>
                <a:cs typeface="Open Sans Light"/>
                <a:hlinkClick r:id="rId4"/>
              </a:rPr>
              <a:t>Penn Global International Travel guidance </a:t>
            </a:r>
            <a:r>
              <a:rPr lang="en-US" sz="2000" dirty="0">
                <a:latin typeface="Open Sans Light"/>
                <a:ea typeface="Open Sans Light"/>
                <a:cs typeface="Open Sans Light"/>
              </a:rPr>
              <a:t>and must register their trip accordingly</a:t>
            </a:r>
          </a:p>
          <a:p>
            <a:endParaRPr lang="en-US" sz="2000" dirty="0">
              <a:ea typeface="Open Sans Light"/>
              <a:cs typeface="Open Sans Light"/>
            </a:endParaRPr>
          </a:p>
          <a:p>
            <a:pPr marL="0" indent="0">
              <a:buNone/>
            </a:pPr>
            <a:endParaRPr lang="en-US" sz="2000" dirty="0">
              <a:latin typeface="Open Sans Light"/>
              <a:ea typeface="Open Sans Light"/>
              <a:cs typeface="Open Sans Light"/>
            </a:endParaRPr>
          </a:p>
          <a:p>
            <a:pPr marL="0" indent="0">
              <a:buNone/>
            </a:pPr>
            <a:endParaRPr lang="en-US" sz="2150" dirty="0">
              <a:latin typeface="Open Sans Light"/>
              <a:ea typeface="Open Sans Light"/>
              <a:cs typeface="Open Sans Light"/>
            </a:endParaRPr>
          </a:p>
          <a:p>
            <a:pPr marL="0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548483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ity lights focused in magnifying glass">
            <a:extLst>
              <a:ext uri="{FF2B5EF4-FFF2-40B4-BE49-F238E27FC236}">
                <a16:creationId xmlns:a16="http://schemas.microsoft.com/office/drawing/2014/main" id="{F32EAFCD-8F9F-4290-A8FA-77F04D33F7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104" r="16104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8C058-8575-4AF1-9A03-F2CC1CA2AC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220" y="4074072"/>
            <a:ext cx="3385822" cy="606491"/>
          </a:xfrm>
        </p:spPr>
        <p:txBody>
          <a:bodyPr lIns="0" tIns="45720" rIns="0" bIns="45720" anchor="ctr" anchorCtr="0"/>
          <a:lstStyle/>
          <a:p>
            <a:r>
              <a:rPr lang="en-US" dirty="0">
                <a:latin typeface="Gibson SemBd"/>
              </a:rPr>
              <a:t>What is Summer Funding?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86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015" y="470475"/>
            <a:ext cx="8806272" cy="606491"/>
          </a:xfrm>
        </p:spPr>
        <p:txBody>
          <a:bodyPr/>
          <a:lstStyle/>
          <a:p>
            <a:r>
              <a:rPr lang="en-US" dirty="0"/>
              <a:t>How likely am I to receive funding?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475015" y="2017492"/>
            <a:ext cx="8542966" cy="1968137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Open Sans Light"/>
              <a:ea typeface="Open Sans Light"/>
              <a:cs typeface="Open Sans Light"/>
            </a:endParaRPr>
          </a:p>
          <a:p>
            <a:r>
              <a:rPr lang="en-US" sz="2000" dirty="0">
                <a:latin typeface="Open Sans Light"/>
                <a:ea typeface="Open Sans Light"/>
                <a:cs typeface="Open Sans Light"/>
              </a:rPr>
              <a:t>The application process is competitive and each year we receive more applications than we are able to award</a:t>
            </a:r>
          </a:p>
          <a:p>
            <a:r>
              <a:rPr lang="en-US" sz="2000" dirty="0">
                <a:latin typeface="Open Sans Light"/>
                <a:ea typeface="Open Sans Light"/>
                <a:cs typeface="Open Sans Light"/>
              </a:rPr>
              <a:t>Round 3 tends to be the most competitive, so be sure to spend time on your application and provide thoughtful rationale for your opportunity and your budget</a:t>
            </a:r>
          </a:p>
          <a:p>
            <a:r>
              <a:rPr lang="en-US" sz="2000" dirty="0">
                <a:latin typeface="Open Sans Light"/>
                <a:ea typeface="Open Sans Light"/>
                <a:cs typeface="Open Sans Light"/>
              </a:rPr>
              <a:t>We are able to award $500,000 per summer – last summer we awarded funding to 148 students</a:t>
            </a:r>
          </a:p>
          <a:p>
            <a:pPr lvl="1"/>
            <a:r>
              <a:rPr lang="en-US" sz="1600" dirty="0">
                <a:latin typeface="Open Sans Light"/>
                <a:ea typeface="Open Sans Light"/>
                <a:cs typeface="Open Sans Light"/>
              </a:rPr>
              <a:t>The average award in 2023 was $3,406</a:t>
            </a:r>
          </a:p>
          <a:p>
            <a:pPr lvl="1"/>
            <a:r>
              <a:rPr lang="en-US" sz="1600" dirty="0">
                <a:latin typeface="Open Sans Light"/>
                <a:ea typeface="Open Sans Light"/>
                <a:cs typeface="Open Sans Light"/>
              </a:rPr>
              <a:t>The maximum award was $4,500 in 2023 and the maximum award will be $5,000 in 2024</a:t>
            </a:r>
          </a:p>
          <a:p>
            <a:endParaRPr lang="en-US" sz="2000" dirty="0">
              <a:latin typeface="Open Sans Light"/>
              <a:ea typeface="Open Sans Light"/>
              <a:cs typeface="Open Sans Light"/>
            </a:endParaRPr>
          </a:p>
          <a:p>
            <a:pPr marL="0" indent="0">
              <a:buNone/>
            </a:pPr>
            <a:endParaRPr lang="en-US" sz="2150" dirty="0"/>
          </a:p>
          <a:p>
            <a:pPr marL="0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89182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970" y="783983"/>
            <a:ext cx="8806272" cy="606491"/>
          </a:xfrm>
        </p:spPr>
        <p:txBody>
          <a:bodyPr/>
          <a:lstStyle/>
          <a:p>
            <a:r>
              <a:rPr lang="en-US" dirty="0"/>
              <a:t>Are there other funding sources at Penn?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326970" y="1390474"/>
            <a:ext cx="8542966" cy="1968137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Open Sans Light"/>
              <a:ea typeface="Open Sans Light"/>
              <a:cs typeface="Open Sans Light"/>
            </a:endParaRPr>
          </a:p>
          <a:p>
            <a:r>
              <a:rPr lang="en-US" sz="2000" dirty="0">
                <a:latin typeface="Open Sans Light"/>
                <a:ea typeface="Open Sans Light"/>
                <a:cs typeface="Open Sans Light"/>
              </a:rPr>
              <a:t>Yes – check our website for:</a:t>
            </a:r>
          </a:p>
          <a:p>
            <a:r>
              <a:rPr lang="en-US" sz="2000" dirty="0">
                <a:latin typeface="Open Sans Light"/>
                <a:ea typeface="Open Sans Light"/>
                <a:cs typeface="Open Sans Light"/>
                <a:hlinkClick r:id="rId4"/>
              </a:rPr>
              <a:t>Funding Sources at Penn</a:t>
            </a:r>
            <a:endParaRPr lang="en-US" sz="2000" dirty="0">
              <a:latin typeface="Open Sans Light"/>
              <a:ea typeface="Open Sans Light"/>
              <a:cs typeface="Open Sans Light"/>
            </a:endParaRPr>
          </a:p>
          <a:p>
            <a:r>
              <a:rPr lang="en-US" sz="2000" dirty="0">
                <a:latin typeface="Open Sans Light"/>
                <a:ea typeface="Open Sans Light"/>
                <a:cs typeface="Open Sans Light"/>
                <a:hlinkClick r:id="rId5"/>
              </a:rPr>
              <a:t>Funding Sources Outside of Penn</a:t>
            </a:r>
            <a:endParaRPr lang="en-US" sz="2000" dirty="0">
              <a:latin typeface="Open Sans Light"/>
              <a:ea typeface="Open Sans Light"/>
              <a:cs typeface="Open Sans Light"/>
            </a:endParaRPr>
          </a:p>
          <a:p>
            <a:pPr marL="0" indent="0">
              <a:buNone/>
            </a:pPr>
            <a:endParaRPr lang="en-US" sz="2150" dirty="0"/>
          </a:p>
          <a:p>
            <a:pPr marL="0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27259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ECED3A-B695-49BB-A77D-F5E27A760A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FD349-30CE-4078-81AE-B5B90B9D98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63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276" y="306548"/>
            <a:ext cx="10255524" cy="606491"/>
          </a:xfrm>
        </p:spPr>
        <p:txBody>
          <a:bodyPr/>
          <a:lstStyle/>
          <a:p>
            <a:r>
              <a:rPr lang="en-US" dirty="0"/>
              <a:t>What is Summer Funding?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590276" y="1219587"/>
            <a:ext cx="8542966" cy="5421074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Many internships/research opportunities are unpaid or only provide a small stipend</a:t>
            </a:r>
            <a:br>
              <a:rPr lang="en-US" sz="2550" dirty="0"/>
            </a:br>
            <a:endParaRPr lang="en-US" sz="2550" dirty="0"/>
          </a:p>
          <a:p>
            <a:r>
              <a:rPr lang="en-US" sz="2550" dirty="0"/>
              <a:t>Some summer opportunities may be in cities where the cost of living is high</a:t>
            </a:r>
            <a:br>
              <a:rPr lang="en-US" sz="2550" dirty="0"/>
            </a:br>
            <a:endParaRPr lang="en-US" sz="2550" dirty="0"/>
          </a:p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Career Services has funding for a limited number of students pursuing unfunded or underfunded summer opportunities – this comprises our Summer Funding program</a:t>
            </a:r>
          </a:p>
          <a:p>
            <a:endParaRPr lang="en-US" sz="2550" dirty="0">
              <a:latin typeface="Open Sans Light"/>
              <a:ea typeface="Open Sans Light"/>
              <a:cs typeface="Open Sans Light"/>
            </a:endParaRPr>
          </a:p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These funds (up to $5,000) can cover travel expenses, living expenses or other expenses related to a student’s summer experience</a:t>
            </a:r>
          </a:p>
          <a:p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5980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ity lights focused in magnifying glass">
            <a:extLst>
              <a:ext uri="{FF2B5EF4-FFF2-40B4-BE49-F238E27FC236}">
                <a16:creationId xmlns:a16="http://schemas.microsoft.com/office/drawing/2014/main" id="{F32EAFCD-8F9F-4290-A8FA-77F04D33F7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104" r="16104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8C058-8575-4AF1-9A03-F2CC1CA2AC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220" y="4074072"/>
            <a:ext cx="3385822" cy="606491"/>
          </a:xfrm>
        </p:spPr>
        <p:txBody>
          <a:bodyPr lIns="0" tIns="45720" rIns="0" bIns="45720" anchor="ctr" anchorCtr="0"/>
          <a:lstStyle/>
          <a:p>
            <a:r>
              <a:rPr lang="en-US" dirty="0">
                <a:latin typeface="Gibson SemBd"/>
              </a:rPr>
              <a:t>Who Is Eligible?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615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276" y="306548"/>
            <a:ext cx="10255524" cy="606491"/>
          </a:xfrm>
        </p:spPr>
        <p:txBody>
          <a:bodyPr/>
          <a:lstStyle/>
          <a:p>
            <a:r>
              <a:rPr lang="en-US" dirty="0"/>
              <a:t>Who Is Eligible?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590276" y="718463"/>
            <a:ext cx="8542966" cy="5421074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In order to apply, you must meet </a:t>
            </a:r>
            <a:r>
              <a:rPr lang="en-US" sz="2550" b="1" dirty="0">
                <a:latin typeface="Open Sans Light"/>
                <a:ea typeface="Open Sans Light"/>
                <a:cs typeface="Open Sans Light"/>
              </a:rPr>
              <a:t>all</a:t>
            </a:r>
            <a:r>
              <a:rPr lang="en-US" sz="2550" dirty="0">
                <a:latin typeface="Open Sans Light"/>
                <a:ea typeface="Open Sans Light"/>
                <a:cs typeface="Open Sans Light"/>
              </a:rPr>
              <a:t> the following eligibility requirements:</a:t>
            </a:r>
          </a:p>
          <a:p>
            <a:pPr lvl="1"/>
            <a:r>
              <a:rPr lang="en-US" sz="2150" dirty="0">
                <a:latin typeface="Open Sans Light"/>
                <a:ea typeface="Open Sans Light"/>
                <a:cs typeface="Open Sans Light"/>
              </a:rPr>
              <a:t>Currently a full-time undergraduate student at Penn</a:t>
            </a:r>
          </a:p>
          <a:p>
            <a:pPr lvl="1"/>
            <a:r>
              <a:rPr lang="en-US" sz="2150" dirty="0">
                <a:latin typeface="Open Sans Light"/>
                <a:ea typeface="Open Sans Light"/>
                <a:cs typeface="Open Sans Light"/>
              </a:rPr>
              <a:t>Graduating in December 2024 or later</a:t>
            </a:r>
          </a:p>
          <a:p>
            <a:pPr lvl="1"/>
            <a:r>
              <a:rPr lang="en-US" sz="2150" dirty="0">
                <a:latin typeface="Open Sans Light"/>
                <a:ea typeface="Open Sans Light"/>
                <a:cs typeface="Open Sans Light"/>
              </a:rPr>
              <a:t>Receive financial aid from Penn</a:t>
            </a:r>
          </a:p>
          <a:p>
            <a:pPr lvl="2"/>
            <a:r>
              <a:rPr lang="en-US" sz="1750" dirty="0">
                <a:latin typeface="Open Sans Light"/>
                <a:ea typeface="Open Sans Light"/>
                <a:cs typeface="Open Sans Light"/>
              </a:rPr>
              <a:t>If you are a Highly-Aided student, please </a:t>
            </a:r>
            <a:r>
              <a:rPr lang="en-US" sz="1750" dirty="0">
                <a:latin typeface="Open Sans Light"/>
                <a:ea typeface="Open Sans Light"/>
                <a:cs typeface="Open Sans Light"/>
                <a:hlinkClick r:id="rId4"/>
              </a:rPr>
              <a:t>apply for summer funding directly through Student Registration and Financial Services (SRFS)</a:t>
            </a:r>
          </a:p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Note: no documentation is required to apply (applicants can be U.S. citizens, permanent residents, international students, DACAmented students or undocumented students</a:t>
            </a:r>
            <a:br>
              <a:rPr lang="en-US" sz="2550" dirty="0">
                <a:hlinkClick r:id="rId4"/>
              </a:rPr>
            </a:br>
            <a:endParaRPr lang="en-US" sz="2550" dirty="0"/>
          </a:p>
          <a:p>
            <a:pPr marL="0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71585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276" y="306548"/>
            <a:ext cx="10255524" cy="606491"/>
          </a:xfrm>
        </p:spPr>
        <p:txBody>
          <a:bodyPr/>
          <a:lstStyle/>
          <a:p>
            <a:r>
              <a:rPr lang="en-US" dirty="0"/>
              <a:t>Who Is Eligible?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590276" y="1130378"/>
            <a:ext cx="8542966" cy="5421074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In order to apply, your summer opportunity must meet all of the following eligibility requirements:</a:t>
            </a:r>
          </a:p>
          <a:p>
            <a:pPr lvl="1"/>
            <a:r>
              <a:rPr lang="en-US" sz="2150" dirty="0">
                <a:latin typeface="Open Sans Light"/>
                <a:ea typeface="Open Sans Light"/>
                <a:cs typeface="Open Sans Light"/>
              </a:rPr>
              <a:t>You must have an offer already (but you do not need to have accepted it at the time of application)</a:t>
            </a:r>
          </a:p>
          <a:p>
            <a:pPr lvl="1"/>
            <a:r>
              <a:rPr lang="en-US" sz="2150" dirty="0">
                <a:latin typeface="Open Sans Light"/>
                <a:ea typeface="Open Sans Light"/>
                <a:cs typeface="Open Sans Light"/>
              </a:rPr>
              <a:t>Internship, service program or research opportunity</a:t>
            </a:r>
          </a:p>
          <a:p>
            <a:pPr lvl="2"/>
            <a:r>
              <a:rPr lang="en-US" sz="1750" dirty="0">
                <a:latin typeface="Open Sans Light"/>
                <a:ea typeface="Open Sans Light"/>
                <a:cs typeface="Open Sans Light"/>
              </a:rPr>
              <a:t>Summer classes are not eligible</a:t>
            </a:r>
          </a:p>
          <a:p>
            <a:pPr lvl="2"/>
            <a:r>
              <a:rPr lang="en-US" sz="1750" dirty="0">
                <a:latin typeface="Open Sans Light"/>
                <a:ea typeface="Open Sans Light"/>
                <a:cs typeface="Open Sans Light"/>
              </a:rPr>
              <a:t>At least 8 weeks long</a:t>
            </a:r>
          </a:p>
          <a:p>
            <a:pPr lvl="2"/>
            <a:r>
              <a:rPr lang="en-US" sz="1750" dirty="0">
                <a:latin typeface="Open Sans Light"/>
                <a:ea typeface="Open Sans Light"/>
                <a:cs typeface="Open Sans Light"/>
              </a:rPr>
              <a:t>At least 30 hours per week</a:t>
            </a:r>
          </a:p>
          <a:p>
            <a:pPr lvl="2"/>
            <a:r>
              <a:rPr lang="en-US" sz="1750" dirty="0">
                <a:latin typeface="Open Sans Light"/>
                <a:ea typeface="Open Sans Light"/>
                <a:cs typeface="Open Sans Light"/>
              </a:rPr>
              <a:t>Does </a:t>
            </a:r>
            <a:r>
              <a:rPr lang="en-US" sz="1750" u="sng" dirty="0">
                <a:latin typeface="Open Sans Light"/>
                <a:ea typeface="Open Sans Light"/>
                <a:cs typeface="Open Sans Light"/>
              </a:rPr>
              <a:t>not</a:t>
            </a:r>
            <a:r>
              <a:rPr lang="en-US" sz="1750" dirty="0">
                <a:latin typeface="Open Sans Light"/>
                <a:ea typeface="Open Sans Light"/>
                <a:cs typeface="Open Sans Light"/>
              </a:rPr>
              <a:t> require a fee to participate </a:t>
            </a:r>
            <a:endParaRPr lang="en-US" sz="3350">
              <a:latin typeface="Open Sans Light"/>
              <a:ea typeface="Open Sans Light"/>
              <a:cs typeface="Open Sans Light"/>
            </a:endParaRPr>
          </a:p>
          <a:p>
            <a:r>
              <a:rPr lang="en-US" dirty="0">
                <a:latin typeface="Open Sans Light"/>
                <a:ea typeface="Open Sans Light"/>
                <a:cs typeface="Open Sans Light"/>
              </a:rPr>
              <a:t>Note: you can only apply for one Summer Funding opportunity</a:t>
            </a:r>
            <a:br>
              <a:rPr lang="en-US" sz="4150" dirty="0">
                <a:hlinkClick r:id="rId4" invalidUrl="http://"/>
              </a:rPr>
            </a:br>
            <a:endParaRPr lang="en-US" sz="4150">
              <a:ea typeface="Open Sans Light"/>
              <a:cs typeface="Open Sans Light"/>
            </a:endParaRPr>
          </a:p>
          <a:p>
            <a:pPr marL="0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0599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ity lights focused in magnifying glass">
            <a:extLst>
              <a:ext uri="{FF2B5EF4-FFF2-40B4-BE49-F238E27FC236}">
                <a16:creationId xmlns:a16="http://schemas.microsoft.com/office/drawing/2014/main" id="{F32EAFCD-8F9F-4290-A8FA-77F04D33F7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104" r="16104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8C058-8575-4AF1-9A03-F2CC1CA2AC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220" y="4074072"/>
            <a:ext cx="3385822" cy="606491"/>
          </a:xfrm>
        </p:spPr>
        <p:txBody>
          <a:bodyPr lIns="0" tIns="45720" rIns="0" bIns="45720" anchor="ctr" anchorCtr="0"/>
          <a:lstStyle/>
          <a:p>
            <a:r>
              <a:rPr lang="en-US" dirty="0">
                <a:latin typeface="Gibson SemBd"/>
              </a:rPr>
              <a:t>What Do I Need to Apply?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974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276" y="306548"/>
            <a:ext cx="10255524" cy="606491"/>
          </a:xfrm>
        </p:spPr>
        <p:txBody>
          <a:bodyPr/>
          <a:lstStyle/>
          <a:p>
            <a:r>
              <a:rPr lang="en-US" dirty="0"/>
              <a:t>Summer Funding Requirements Include: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E5B1EB99-0955-CA1B-4A95-9471F7C9C859}"/>
              </a:ext>
            </a:extLst>
          </p:cNvPr>
          <p:cNvSpPr/>
          <p:nvPr/>
        </p:nvSpPr>
        <p:spPr>
          <a:xfrm>
            <a:off x="631874" y="1075761"/>
            <a:ext cx="231381" cy="2286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77FC52DD-F9B3-B2D7-8E66-050D17B4F699}"/>
              </a:ext>
            </a:extLst>
          </p:cNvPr>
          <p:cNvSpPr/>
          <p:nvPr/>
        </p:nvSpPr>
        <p:spPr>
          <a:xfrm>
            <a:off x="631874" y="1398043"/>
            <a:ext cx="231381" cy="2286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BDEB8911-DF4E-4CAB-DC6D-00673E1F5CA2}"/>
              </a:ext>
            </a:extLst>
          </p:cNvPr>
          <p:cNvSpPr/>
          <p:nvPr/>
        </p:nvSpPr>
        <p:spPr>
          <a:xfrm>
            <a:off x="633666" y="1712260"/>
            <a:ext cx="231381" cy="2286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9E22823-60A2-B551-47B5-6772E3041726}"/>
              </a:ext>
            </a:extLst>
          </p:cNvPr>
          <p:cNvSpPr/>
          <p:nvPr/>
        </p:nvSpPr>
        <p:spPr>
          <a:xfrm>
            <a:off x="633666" y="2045742"/>
            <a:ext cx="231381" cy="2286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B23F6-A555-B227-9BC6-7D218BDCF950}"/>
              </a:ext>
            </a:extLst>
          </p:cNvPr>
          <p:cNvSpPr txBox="1"/>
          <p:nvPr/>
        </p:nvSpPr>
        <p:spPr>
          <a:xfrm>
            <a:off x="1043492" y="1028711"/>
            <a:ext cx="165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A6C45B-18E7-B744-0CCE-EA8353E096AA}"/>
              </a:ext>
            </a:extLst>
          </p:cNvPr>
          <p:cNvSpPr txBox="1"/>
          <p:nvPr/>
        </p:nvSpPr>
        <p:spPr>
          <a:xfrm>
            <a:off x="1043492" y="1327677"/>
            <a:ext cx="241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Personal Statement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E0BEEE-ED49-EC49-01C0-5E029DC378F3}"/>
              </a:ext>
            </a:extLst>
          </p:cNvPr>
          <p:cNvSpPr txBox="1"/>
          <p:nvPr/>
        </p:nvSpPr>
        <p:spPr>
          <a:xfrm>
            <a:off x="1043492" y="1641894"/>
            <a:ext cx="193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Detailed Budget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031CE6-8522-1C9B-5609-72828B27EF6F}"/>
              </a:ext>
            </a:extLst>
          </p:cNvPr>
          <p:cNvSpPr txBox="1"/>
          <p:nvPr/>
        </p:nvSpPr>
        <p:spPr>
          <a:xfrm>
            <a:off x="1056040" y="1966419"/>
            <a:ext cx="486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 Experience Offer Letter/Email</a:t>
            </a:r>
          </a:p>
        </p:txBody>
      </p:sp>
    </p:spTree>
    <p:extLst>
      <p:ext uri="{BB962C8B-B14F-4D97-AF65-F5344CB8AC3E}">
        <p14:creationId xmlns:p14="http://schemas.microsoft.com/office/powerpoint/2010/main" val="2418021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ree in the middle of a park&#10;&#10;Description automatically generated">
            <a:extLst>
              <a:ext uri="{FF2B5EF4-FFF2-40B4-BE49-F238E27FC236}">
                <a16:creationId xmlns:a16="http://schemas.microsoft.com/office/drawing/2014/main" id="{126C4F2C-2A41-44C6-A0F6-38F031E5CC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8884"/>
          <a:stretch>
            <a:fillRect/>
          </a:stretch>
        </p:blipFill>
        <p:spPr/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8872112-0511-A511-8B80-82B1AE986E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276" y="306548"/>
            <a:ext cx="10255524" cy="606491"/>
          </a:xfrm>
        </p:spPr>
        <p:txBody>
          <a:bodyPr/>
          <a:lstStyle/>
          <a:p>
            <a:r>
              <a:rPr lang="en-US" dirty="0"/>
              <a:t>Resume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847171-90DE-7A39-B636-7A7789A05E56}"/>
              </a:ext>
            </a:extLst>
          </p:cNvPr>
          <p:cNvSpPr txBox="1">
            <a:spLocks/>
          </p:cNvSpPr>
          <p:nvPr/>
        </p:nvSpPr>
        <p:spPr>
          <a:xfrm>
            <a:off x="627447" y="1811481"/>
            <a:ext cx="8542966" cy="4312991"/>
          </a:xfrm>
          <a:prstGeom prst="rect">
            <a:avLst/>
          </a:prstGeom>
        </p:spPr>
        <p:txBody>
          <a:bodyPr lIns="0" tIns="45720" rIns="0" bIns="4572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550" dirty="0">
              <a:latin typeface="Open Sans Light"/>
              <a:ea typeface="Open Sans Light"/>
              <a:cs typeface="Open Sans Light"/>
            </a:endParaRPr>
          </a:p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Provides information for the summer funding committee on your previous experiences to understand how your Summer 2024 opportunity aligns with your career goals</a:t>
            </a:r>
            <a:endParaRPr lang="en-US" dirty="0"/>
          </a:p>
          <a:p>
            <a:r>
              <a:rPr lang="en-US" sz="2550" dirty="0">
                <a:ea typeface="+mn-lt"/>
                <a:cs typeface="+mn-lt"/>
              </a:rPr>
              <a:t>Recommended length: 1 page</a:t>
            </a:r>
            <a:endParaRPr lang="en-US" sz="2550" dirty="0">
              <a:latin typeface="Open Sans Light"/>
              <a:ea typeface="Open Sans Light"/>
              <a:cs typeface="Open Sans Light"/>
            </a:endParaRPr>
          </a:p>
          <a:p>
            <a:pPr lvl="1"/>
            <a:r>
              <a:rPr lang="en-US" sz="2150" dirty="0">
                <a:latin typeface="Open Sans Light"/>
                <a:ea typeface="Open Sans Light"/>
                <a:cs typeface="Open Sans Light"/>
              </a:rPr>
              <a:t>Use your judgment if you can't fit everything on your resume</a:t>
            </a:r>
          </a:p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Recommended font size: 10pt – 12pt</a:t>
            </a:r>
          </a:p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Avoid small margins: .5 inches to 1 inch recommended</a:t>
            </a:r>
          </a:p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Strongly recommend using a </a:t>
            </a:r>
            <a:r>
              <a:rPr lang="en-US" sz="2550" dirty="0">
                <a:latin typeface="Open Sans Light"/>
                <a:ea typeface="Open Sans Light"/>
                <a:cs typeface="Open Sans Light"/>
                <a:hlinkClick r:id="rId4"/>
              </a:rPr>
              <a:t>simple format – review Career Services website for guidance</a:t>
            </a:r>
          </a:p>
          <a:p>
            <a:r>
              <a:rPr lang="en-US" sz="2550" dirty="0">
                <a:latin typeface="Open Sans Light"/>
                <a:ea typeface="Open Sans Light"/>
                <a:cs typeface="Open Sans Light"/>
              </a:rPr>
              <a:t>All information submitted must be accurate and truthful!</a:t>
            </a:r>
          </a:p>
          <a:p>
            <a:pPr lvl="1"/>
            <a:r>
              <a:rPr lang="en-US" sz="2150" dirty="0">
                <a:latin typeface="Open Sans Light"/>
                <a:ea typeface="Open Sans Light"/>
                <a:cs typeface="Open Sans Light"/>
              </a:rPr>
              <a:t>Do not exaggerate or embellish any information on your resume or other summer funding application materials</a:t>
            </a:r>
          </a:p>
          <a:p>
            <a:endParaRPr lang="en-US" sz="2550" dirty="0">
              <a:ea typeface="Open Sans Light"/>
              <a:cs typeface="Open Sans Light"/>
            </a:endParaRPr>
          </a:p>
          <a:p>
            <a:pPr lvl="1"/>
            <a:endParaRPr lang="en-US" sz="1750" dirty="0">
              <a:latin typeface="Open Sans Light"/>
              <a:ea typeface="Open Sans Light"/>
              <a:cs typeface="Open Sans Light"/>
            </a:endParaRPr>
          </a:p>
          <a:p>
            <a:pPr lvl="1"/>
            <a:endParaRPr lang="en-US" sz="2150" dirty="0">
              <a:latin typeface="Open Sans Light"/>
              <a:ea typeface="Open Sans Light"/>
              <a:cs typeface="Open Sans Light"/>
            </a:endParaRPr>
          </a:p>
          <a:p>
            <a:pPr marL="0" indent="0">
              <a:buNone/>
            </a:pP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2520683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CS Colors">
      <a:dk1>
        <a:srgbClr val="000000"/>
      </a:dk1>
      <a:lt1>
        <a:srgbClr val="FFFFFF"/>
      </a:lt1>
      <a:dk2>
        <a:srgbClr val="222222"/>
      </a:dk2>
      <a:lt2>
        <a:srgbClr val="D3D4D9"/>
      </a:lt2>
      <a:accent1>
        <a:srgbClr val="011F5B"/>
      </a:accent1>
      <a:accent2>
        <a:srgbClr val="990000"/>
      </a:accent2>
      <a:accent3>
        <a:srgbClr val="F0D471"/>
      </a:accent3>
      <a:accent4>
        <a:srgbClr val="59C387"/>
      </a:accent4>
      <a:accent5>
        <a:srgbClr val="2568E4"/>
      </a:accent5>
      <a:accent6>
        <a:srgbClr val="E58C43"/>
      </a:accent6>
      <a:hlink>
        <a:srgbClr val="2568E4"/>
      </a:hlink>
      <a:folHlink>
        <a:srgbClr val="2568E4"/>
      </a:folHlink>
    </a:clrScheme>
    <a:fontScheme name="CS Fonts">
      <a:majorFont>
        <a:latin typeface="Gibson SemB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rizontal">
  <a:themeElements>
    <a:clrScheme name="CS Colors">
      <a:dk1>
        <a:srgbClr val="000000"/>
      </a:dk1>
      <a:lt1>
        <a:srgbClr val="FFFFFF"/>
      </a:lt1>
      <a:dk2>
        <a:srgbClr val="222222"/>
      </a:dk2>
      <a:lt2>
        <a:srgbClr val="D3D4D9"/>
      </a:lt2>
      <a:accent1>
        <a:srgbClr val="011F5B"/>
      </a:accent1>
      <a:accent2>
        <a:srgbClr val="990000"/>
      </a:accent2>
      <a:accent3>
        <a:srgbClr val="F0D471"/>
      </a:accent3>
      <a:accent4>
        <a:srgbClr val="59C387"/>
      </a:accent4>
      <a:accent5>
        <a:srgbClr val="2568E4"/>
      </a:accent5>
      <a:accent6>
        <a:srgbClr val="E58C43"/>
      </a:accent6>
      <a:hlink>
        <a:srgbClr val="2568E4"/>
      </a:hlink>
      <a:folHlink>
        <a:srgbClr val="2568E4"/>
      </a:folHlink>
    </a:clrScheme>
    <a:fontScheme name="CS Fonts">
      <a:majorFont>
        <a:latin typeface="Gibson SemB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ertical">
  <a:themeElements>
    <a:clrScheme name="CS Colors">
      <a:dk1>
        <a:srgbClr val="000000"/>
      </a:dk1>
      <a:lt1>
        <a:srgbClr val="FFFFFF"/>
      </a:lt1>
      <a:dk2>
        <a:srgbClr val="222222"/>
      </a:dk2>
      <a:lt2>
        <a:srgbClr val="D3D4D9"/>
      </a:lt2>
      <a:accent1>
        <a:srgbClr val="011F5B"/>
      </a:accent1>
      <a:accent2>
        <a:srgbClr val="990000"/>
      </a:accent2>
      <a:accent3>
        <a:srgbClr val="F0D471"/>
      </a:accent3>
      <a:accent4>
        <a:srgbClr val="59C387"/>
      </a:accent4>
      <a:accent5>
        <a:srgbClr val="2568E4"/>
      </a:accent5>
      <a:accent6>
        <a:srgbClr val="E58C43"/>
      </a:accent6>
      <a:hlink>
        <a:srgbClr val="2568E4"/>
      </a:hlink>
      <a:folHlink>
        <a:srgbClr val="2568E4"/>
      </a:folHlink>
    </a:clrScheme>
    <a:fontScheme name="CS Fonts">
      <a:majorFont>
        <a:latin typeface="Gibson SemB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ontrol xmlns="http://schemas.microsoft.com/VisualStudio/2011/storyboarding/control">
  <Id Name="498b537c-2a88-4564-bc74-afe42559e4a6" Revision="1" Stencil="System.MyShapes" StencilVersion="1.0"/>
</Control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1C139234AF7048BF80853CDCE27845" ma:contentTypeVersion="9" ma:contentTypeDescription="Create a new document." ma:contentTypeScope="" ma:versionID="d84e52f0e27f20b941a1cbeb1b0a0f8f">
  <xsd:schema xmlns:xsd="http://www.w3.org/2001/XMLSchema" xmlns:xs="http://www.w3.org/2001/XMLSchema" xmlns:p="http://schemas.microsoft.com/office/2006/metadata/properties" xmlns:ns2="ce73086d-0006-4a45-8b73-09042dacb926" targetNamespace="http://schemas.microsoft.com/office/2006/metadata/properties" ma:root="true" ma:fieldsID="fefb90ec97832e5419e55c331f4c83ae" ns2:_="">
    <xsd:import namespace="ce73086d-0006-4a45-8b73-09042dacb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3086d-0006-4a45-8b73-09042dacb9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316FD0-E83D-4659-A8AD-15CC20A4689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FF84D6DF-F69E-47BD-9A93-23C95EEEA9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E05259-9E2D-49F2-9C2D-75549C698A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73086d-0006-4a45-8b73-09042dacb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8D018C7-9C66-4179-BF72-CB9BE45EFA7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1189</Words>
  <Application>Microsoft Office PowerPoint</Application>
  <PresentationFormat>Widescreen</PresentationFormat>
  <Paragraphs>136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Gibson Light</vt:lpstr>
      <vt:lpstr>Open Sans</vt:lpstr>
      <vt:lpstr>Calibri</vt:lpstr>
      <vt:lpstr>Gentium Basic</vt:lpstr>
      <vt:lpstr>Gibson SemBd</vt:lpstr>
      <vt:lpstr>Wingdings</vt:lpstr>
      <vt:lpstr>Open Sans Light</vt:lpstr>
      <vt:lpstr>Gibson Thin</vt:lpstr>
      <vt:lpstr>Title</vt:lpstr>
      <vt:lpstr>Horizontal</vt:lpstr>
      <vt:lpstr>Vertical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Natty Leach</dc:creator>
  <cp:lastModifiedBy>Ross, S. David</cp:lastModifiedBy>
  <cp:revision>404</cp:revision>
  <dcterms:created xsi:type="dcterms:W3CDTF">2020-05-14T20:17:36Z</dcterms:created>
  <dcterms:modified xsi:type="dcterms:W3CDTF">2023-12-01T15:14:00Z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ContentTypeId">
    <vt:lpwstr>0x0101008B1C139234AF7048BF80853CDCE27845</vt:lpwstr>
  </property>
</Properties>
</file>