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8288000" cy="10287000"/>
  <p:notesSz cx="6858000" cy="9144000"/>
  <p:embeddedFontLst>
    <p:embeddedFont>
      <p:font typeface="Calibri" panose="020F0502020204030204" pitchFamily="34" charset="0"/>
      <p:regular r:id="rId39"/>
      <p:bold r:id="rId40"/>
      <p:italic r:id="rId41"/>
      <p:boldItalic r:id="rId42"/>
    </p:embeddedFont>
    <p:embeddedFont>
      <p:font typeface="Gibson 1" panose="020B0604020202020204"/>
      <p:regular r:id="rId43"/>
    </p:embeddedFont>
    <p:embeddedFont>
      <p:font typeface="Gibson 2" panose="020B0604020202020204"/>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9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offcampus.bu.edu" TargetMode="External"/><Relationship Id="rId3" Type="http://schemas.openxmlformats.org/officeDocument/2006/relationships/image" Target="../media/image15.svg"/><Relationship Id="rId7" Type="http://schemas.openxmlformats.org/officeDocument/2006/relationships/hyperlink" Target="https://www.suffolk.edu/student-life/housing-dining/summer-housing/intern-housing"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myhousing.gsu.edu/intern-housing-program/" TargetMode="External"/><Relationship Id="rId5" Type="http://schemas.openxmlformats.org/officeDocument/2006/relationships/hyperlink" Target="https://offcampushousing.emory.edu" TargetMode="External"/><Relationship Id="rId4" Type="http://schemas.openxmlformats.org/officeDocument/2006/relationships/hyperlink" Target="https://sihp.emory.edu" TargetMode="External"/><Relationship Id="rId9" Type="http://schemas.openxmlformats.org/officeDocument/2006/relationships/hyperlink" Target="BostonApartments.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housing.uci.edu/och/" TargetMode="External"/><Relationship Id="rId3" Type="http://schemas.openxmlformats.org/officeDocument/2006/relationships/image" Target="../media/image13.svg"/><Relationship Id="rId7" Type="http://schemas.openxmlformats.org/officeDocument/2006/relationships/hyperlink" Target="https://classifieds.chicagotribune.com/il/real-estate-rental/search"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www.domu.com" TargetMode="External"/><Relationship Id="rId11" Type="http://schemas.openxmlformats.org/officeDocument/2006/relationships/hyperlink" Target="https://www.westsiderentals.com" TargetMode="External"/><Relationship Id="rId5" Type="http://schemas.openxmlformats.org/officeDocument/2006/relationships/hyperlink" Target="https://www.saic.edu/summer-housing" TargetMode="External"/><Relationship Id="rId10" Type="http://schemas.openxmlformats.org/officeDocument/2006/relationships/hyperlink" Target="https://portal.housing.ucla.edu/community-housing/resources/neighborhood-profiles" TargetMode="External"/><Relationship Id="rId4" Type="http://schemas.openxmlformats.org/officeDocument/2006/relationships/hyperlink" Target="https://chicagosummerhousing.com" TargetMode="External"/><Relationship Id="rId9" Type="http://schemas.openxmlformats.org/officeDocument/2006/relationships/hyperlink" Target="https://summerhostel.hh.ucla.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hyperlink" Target="https://www.fitnyc.edu/life-at-fit/residential-life/summer-conferences-interns/index.php"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www.studenthousing.org" TargetMode="External"/><Relationship Id="rId5" Type="http://schemas.openxmlformats.org/officeDocument/2006/relationships/hyperlink" Target="https://housing.nyu.edu/summer/" TargetMode="External"/><Relationship Id="rId4" Type="http://schemas.openxmlformats.org/officeDocument/2006/relationships/hyperlink" Target="https://www.92ny.org/residen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ityrealty.com" TargetMode="External"/><Relationship Id="rId3" Type="http://schemas.openxmlformats.org/officeDocument/2006/relationships/image" Target="../media/image13.svg"/><Relationship Id="rId7" Type="http://schemas.openxmlformats.org/officeDocument/2006/relationships/hyperlink" Target="https://www.renthop.com"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www.law.nyu.edu/housing/summerliving" TargetMode="External"/><Relationship Id="rId5" Type="http://schemas.openxmlformats.org/officeDocument/2006/relationships/hyperlink" Target="https://www.ihouse-nyc.org" TargetMode="External"/><Relationship Id="rId4" Type="http://schemas.openxmlformats.org/officeDocument/2006/relationships/hyperlink" Target="https://nyhousingsearch.gov"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pryzbyla.catholic.edu/conferences/housing/summer-intern/non-cua-student/index.html" TargetMode="External"/><Relationship Id="rId3" Type="http://schemas.openxmlformats.org/officeDocument/2006/relationships/image" Target="../media/image15.svg"/><Relationship Id="rId7" Type="http://schemas.openxmlformats.org/officeDocument/2006/relationships/hyperlink" Target="https://internsdc.com"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www.american.edu/student-affairs/conferences/intern-housing.cfm" TargetMode="External"/><Relationship Id="rId5" Type="http://schemas.openxmlformats.org/officeDocument/2006/relationships/hyperlink" Target="https://campuslifeserviceshome.ucsf.edu/housing/campus-housing" TargetMode="External"/><Relationship Id="rId4" Type="http://schemas.openxmlformats.org/officeDocument/2006/relationships/hyperlink" Target="https://www.usfca.edu/life-usf/housing-dining/off-campus-housing" TargetMode="External"/><Relationship Id="rId9" Type="http://schemas.openxmlformats.org/officeDocument/2006/relationships/hyperlink" Target="https://summerhousing.gwu.edu/individuals-intern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housing.asu.edu/housing-resources/guest-and-conference-housing/guest-housing" TargetMode="External"/><Relationship Id="rId3" Type="http://schemas.openxmlformats.org/officeDocument/2006/relationships/image" Target="../media/image13.svg"/><Relationship Id="rId7" Type="http://schemas.openxmlformats.org/officeDocument/2006/relationships/hyperlink" Target="https://hfs.uw.edu/Seattle-Intern-Housing"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housing.utdallas.edu/housing-departments/corporate-intern-and-summer-guest-housing/" TargetMode="External"/><Relationship Id="rId5" Type="http://schemas.openxmlformats.org/officeDocument/2006/relationships/hyperlink" Target="https://www.umovefree.com" TargetMode="External"/><Relationship Id="rId4" Type="http://schemas.openxmlformats.org/officeDocument/2006/relationships/hyperlink" Target="https://housing.dasa.ncsu.edu/conference-and-guest-services/summer-intern-housin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housing.london.ac.uk/find-accommodation/university-halls-of-residence" TargetMode="External"/><Relationship Id="rId3" Type="http://schemas.openxmlformats.org/officeDocument/2006/relationships/image" Target="../media/image17.svg"/><Relationship Id="rId7" Type="http://schemas.openxmlformats.org/officeDocument/2006/relationships/hyperlink" Target="https://www.kings.edu/life_at_kings/campus_living/on_campus/housing/resources/summer-housing"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www.ish.org.uk" TargetMode="External"/><Relationship Id="rId5" Type="http://schemas.openxmlformats.org/officeDocument/2006/relationships/hyperlink" Target="https://www.ucl.ac.uk/residences/ucl-summer-residences" TargetMode="External"/><Relationship Id="rId4" Type="http://schemas.openxmlformats.org/officeDocument/2006/relationships/hyperlink" Target="https://www.londonmet.ac.uk/services-and-facilities/accommodation/summer-accommod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www.ciee.org/go-abroad/college-study-abroad/internships/internship-city-guides" TargetMode="External"/><Relationship Id="rId5" Type="http://schemas.openxmlformats.org/officeDocument/2006/relationships/hyperlink" Target="https://www.lonelyplanet.com/articles/category/planning" TargetMode="External"/><Relationship Id="rId4" Type="http://schemas.openxmlformats.org/officeDocument/2006/relationships/hyperlink" Target="https://transitionsabroad.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svg"/><Relationship Id="rId7" Type="http://schemas.openxmlformats.org/officeDocument/2006/relationships/image" Target="../media/image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svg"/><Relationship Id="rId7"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hyperlink" Target="https://studentaid.gov/manage-loans/consolidation" TargetMode="External"/><Relationship Id="rId7" Type="http://schemas.openxmlformats.org/officeDocument/2006/relationships/image" Target="../media/image21.svg"/><Relationship Id="rId2" Type="http://schemas.openxmlformats.org/officeDocument/2006/relationships/hyperlink" Target="https://srfs.upenn.edu/financial-wellness/browse-topics/budgeting"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sv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hyperlink" Target="mailto:careerservices@vpul.upenn.edu" TargetMode="Externa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apartments.com" TargetMode="External"/><Relationship Id="rId3" Type="http://schemas.openxmlformats.org/officeDocument/2006/relationships/image" Target="../media/image5.svg"/><Relationship Id="rId7" Type="http://schemas.openxmlformats.org/officeDocument/2006/relationships/hyperlink" Target="ApartmentList.com"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ApartmentGuide.com" TargetMode="External"/><Relationship Id="rId5" Type="http://schemas.openxmlformats.org/officeDocument/2006/relationships/hyperlink" Target="https://philadelphia.craigslist.org" TargetMode="External"/><Relationship Id="rId4" Type="http://schemas.openxmlformats.org/officeDocument/2006/relationships/hyperlink" Target="https://sublet.com" TargetMode="External"/><Relationship Id="rId9" Type="http://schemas.openxmlformats.org/officeDocument/2006/relationships/hyperlink" Target="ApartmentRatings.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trulia.com/rooms-for-rent-near-me/" TargetMode="External"/><Relationship Id="rId3" Type="http://schemas.openxmlformats.org/officeDocument/2006/relationships/image" Target="../media/image5.svg"/><Relationship Id="rId7" Type="http://schemas.openxmlformats.org/officeDocument/2006/relationships/hyperlink" Target="Trulia.com"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zumper.com" TargetMode="External"/><Relationship Id="rId5" Type="http://schemas.openxmlformats.org/officeDocument/2006/relationships/hyperlink" Target="https://rentspeed.com" TargetMode="External"/><Relationship Id="rId10" Type="http://schemas.openxmlformats.org/officeDocument/2006/relationships/hyperlink" Target="https://www.veryapt.com" TargetMode="External"/><Relationship Id="rId4" Type="http://schemas.openxmlformats.org/officeDocument/2006/relationships/hyperlink" Target="https://www.padmapper.com" TargetMode="External"/><Relationship Id="rId9" Type="http://schemas.openxmlformats.org/officeDocument/2006/relationships/hyperlink" Target="https://www.zillow.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hyperlink" Target="https://www.4wallsinphilly.com/studenthousing.htm"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phillyapartmentco.com" TargetMode="External"/><Relationship Id="rId5" Type="http://schemas.openxmlformats.org/officeDocument/2006/relationships/hyperlink" Target="https://www1.villanova.edu/villanova/services/conferenceservices/internhousing.html" TargetMode="External"/><Relationship Id="rId4" Type="http://schemas.openxmlformats.org/officeDocument/2006/relationships/hyperlink" Target="https://cms.business-services.upenn.edu/offcampusser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447" y="-32130"/>
            <a:ext cx="8737180" cy="10339873"/>
          </a:xfrm>
          <a:custGeom>
            <a:avLst/>
            <a:gdLst>
              <a:gd name="connsiteX0" fmla="*/ 0 w 8723733"/>
              <a:gd name="connsiteY0" fmla="*/ 0 h 11859391"/>
              <a:gd name="connsiteX1" fmla="*/ 8710286 w 8723733"/>
              <a:gd name="connsiteY1" fmla="*/ 309283 h 11859391"/>
              <a:gd name="connsiteX2" fmla="*/ 8723733 w 8723733"/>
              <a:gd name="connsiteY2" fmla="*/ 11859391 h 11859391"/>
              <a:gd name="connsiteX3" fmla="*/ 0 w 8723733"/>
              <a:gd name="connsiteY3" fmla="*/ 11859391 h 11859391"/>
              <a:gd name="connsiteX4" fmla="*/ 0 w 8723733"/>
              <a:gd name="connsiteY4" fmla="*/ 0 h 11859391"/>
              <a:gd name="connsiteX0" fmla="*/ 1573306 w 8723733"/>
              <a:gd name="connsiteY0" fmla="*/ 53788 h 11550108"/>
              <a:gd name="connsiteX1" fmla="*/ 8710286 w 8723733"/>
              <a:gd name="connsiteY1" fmla="*/ 0 h 11550108"/>
              <a:gd name="connsiteX2" fmla="*/ 8723733 w 8723733"/>
              <a:gd name="connsiteY2" fmla="*/ 11550108 h 11550108"/>
              <a:gd name="connsiteX3" fmla="*/ 0 w 8723733"/>
              <a:gd name="connsiteY3" fmla="*/ 11550108 h 11550108"/>
              <a:gd name="connsiteX4" fmla="*/ 1573306 w 8723733"/>
              <a:gd name="connsiteY4" fmla="*/ 53788 h 11550108"/>
              <a:gd name="connsiteX0" fmla="*/ 0 w 8737180"/>
              <a:gd name="connsiteY0" fmla="*/ 53788 h 11550108"/>
              <a:gd name="connsiteX1" fmla="*/ 8723733 w 8737180"/>
              <a:gd name="connsiteY1" fmla="*/ 0 h 11550108"/>
              <a:gd name="connsiteX2" fmla="*/ 8737180 w 8737180"/>
              <a:gd name="connsiteY2" fmla="*/ 11550108 h 11550108"/>
              <a:gd name="connsiteX3" fmla="*/ 13447 w 8737180"/>
              <a:gd name="connsiteY3" fmla="*/ 11550108 h 11550108"/>
              <a:gd name="connsiteX4" fmla="*/ 0 w 8737180"/>
              <a:gd name="connsiteY4" fmla="*/ 53788 h 11550108"/>
              <a:gd name="connsiteX0" fmla="*/ 0 w 8737180"/>
              <a:gd name="connsiteY0" fmla="*/ 53788 h 11550108"/>
              <a:gd name="connsiteX1" fmla="*/ 8723733 w 8737180"/>
              <a:gd name="connsiteY1" fmla="*/ 0 h 11550108"/>
              <a:gd name="connsiteX2" fmla="*/ 8737180 w 8737180"/>
              <a:gd name="connsiteY2" fmla="*/ 11550108 h 11550108"/>
              <a:gd name="connsiteX3" fmla="*/ 376517 w 8737180"/>
              <a:gd name="connsiteY3" fmla="*/ 10259191 h 11550108"/>
              <a:gd name="connsiteX4" fmla="*/ 0 w 8737180"/>
              <a:gd name="connsiteY4" fmla="*/ 53788 h 11550108"/>
              <a:gd name="connsiteX0" fmla="*/ 0 w 8737180"/>
              <a:gd name="connsiteY0" fmla="*/ 53788 h 11550108"/>
              <a:gd name="connsiteX1" fmla="*/ 8723733 w 8737180"/>
              <a:gd name="connsiteY1" fmla="*/ 0 h 11550108"/>
              <a:gd name="connsiteX2" fmla="*/ 8737180 w 8737180"/>
              <a:gd name="connsiteY2" fmla="*/ 11550108 h 11550108"/>
              <a:gd name="connsiteX3" fmla="*/ 13446 w 8737180"/>
              <a:gd name="connsiteY3" fmla="*/ 10326426 h 11550108"/>
              <a:gd name="connsiteX4" fmla="*/ 0 w 8737180"/>
              <a:gd name="connsiteY4" fmla="*/ 53788 h 11550108"/>
              <a:gd name="connsiteX0" fmla="*/ 0 w 8737180"/>
              <a:gd name="connsiteY0" fmla="*/ 53788 h 10339873"/>
              <a:gd name="connsiteX1" fmla="*/ 8723733 w 8737180"/>
              <a:gd name="connsiteY1" fmla="*/ 0 h 10339873"/>
              <a:gd name="connsiteX2" fmla="*/ 8737180 w 8737180"/>
              <a:gd name="connsiteY2" fmla="*/ 10339873 h 10339873"/>
              <a:gd name="connsiteX3" fmla="*/ 13446 w 8737180"/>
              <a:gd name="connsiteY3" fmla="*/ 10326426 h 10339873"/>
              <a:gd name="connsiteX4" fmla="*/ 0 w 8737180"/>
              <a:gd name="connsiteY4" fmla="*/ 53788 h 10339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7180" h="10339873">
                <a:moveTo>
                  <a:pt x="0" y="53788"/>
                </a:moveTo>
                <a:lnTo>
                  <a:pt x="8723733" y="0"/>
                </a:lnTo>
                <a:cubicBezTo>
                  <a:pt x="8728215" y="3850036"/>
                  <a:pt x="8732698" y="6489837"/>
                  <a:pt x="8737180" y="10339873"/>
                </a:cubicBezTo>
                <a:lnTo>
                  <a:pt x="13446" y="10326426"/>
                </a:lnTo>
                <a:cubicBezTo>
                  <a:pt x="8964" y="6494319"/>
                  <a:pt x="4482" y="3885895"/>
                  <a:pt x="0" y="53788"/>
                </a:cubicBezTo>
                <a:close/>
              </a:path>
            </a:pathLst>
          </a:custGeom>
          <a:blipFill>
            <a:blip r:embed="rId2">
              <a:extLst>
                <a:ext uri="{96DAC541-7B7A-43D3-8B79-37D633B846F1}">
                  <asvg:svgBlip xmlns:asvg="http://schemas.microsoft.com/office/drawing/2016/SVG/main" r:embed="rId3"/>
                </a:ext>
              </a:extLst>
            </a:blip>
            <a:stretch>
              <a:fillRect l="-4940" t="-2691" r="-3226" b="-2758"/>
            </a:stretch>
          </a:blipFill>
        </p:spPr>
      </p:sp>
      <p:sp>
        <p:nvSpPr>
          <p:cNvPr id="3" name="Freeform 3"/>
          <p:cNvSpPr/>
          <p:nvPr/>
        </p:nvSpPr>
        <p:spPr>
          <a:xfrm>
            <a:off x="9291917" y="7257359"/>
            <a:ext cx="7967383" cy="2000941"/>
          </a:xfrm>
          <a:custGeom>
            <a:avLst/>
            <a:gdLst/>
            <a:ahLst/>
            <a:cxnLst/>
            <a:rect l="l" t="t" r="r" b="b"/>
            <a:pathLst>
              <a:path w="7967383" h="2000941">
                <a:moveTo>
                  <a:pt x="0" y="0"/>
                </a:moveTo>
                <a:lnTo>
                  <a:pt x="7967383" y="0"/>
                </a:lnTo>
                <a:lnTo>
                  <a:pt x="7967383" y="2000941"/>
                </a:lnTo>
                <a:lnTo>
                  <a:pt x="0" y="2000941"/>
                </a:lnTo>
                <a:lnTo>
                  <a:pt x="0" y="0"/>
                </a:lnTo>
                <a:close/>
              </a:path>
            </a:pathLst>
          </a:custGeom>
          <a:blipFill>
            <a:blip r:embed="rId4"/>
            <a:stretch>
              <a:fillRect/>
            </a:stretch>
          </a:blipFill>
        </p:spPr>
      </p:sp>
      <p:sp>
        <p:nvSpPr>
          <p:cNvPr id="4" name="TextBox 4"/>
          <p:cNvSpPr txBox="1"/>
          <p:nvPr/>
        </p:nvSpPr>
        <p:spPr>
          <a:xfrm>
            <a:off x="9144000" y="795575"/>
            <a:ext cx="8548919" cy="4809647"/>
          </a:xfrm>
          <a:prstGeom prst="rect">
            <a:avLst/>
          </a:prstGeom>
        </p:spPr>
        <p:txBody>
          <a:bodyPr lIns="0" tIns="0" rIns="0" bIns="0" rtlCol="0" anchor="t">
            <a:spAutoFit/>
          </a:bodyPr>
          <a:lstStyle/>
          <a:p>
            <a:pPr algn="ctr">
              <a:lnSpc>
                <a:spcPts val="12454"/>
              </a:lnSpc>
            </a:pPr>
            <a:r>
              <a:rPr lang="en-US" sz="10125" dirty="0">
                <a:solidFill>
                  <a:srgbClr val="0C090A"/>
                </a:solidFill>
                <a:latin typeface="Gibson 1"/>
              </a:rPr>
              <a:t>SUMMER  RESOURCES:</a:t>
            </a:r>
          </a:p>
          <a:p>
            <a:pPr algn="ctr">
              <a:lnSpc>
                <a:spcPts val="12454"/>
              </a:lnSpc>
            </a:pPr>
            <a:endParaRPr lang="en-US" sz="10125" dirty="0">
              <a:solidFill>
                <a:srgbClr val="0C090A"/>
              </a:solidFill>
              <a:latin typeface="Gibson 1"/>
            </a:endParaRPr>
          </a:p>
        </p:txBody>
      </p:sp>
      <p:sp>
        <p:nvSpPr>
          <p:cNvPr id="5" name="TextBox 5"/>
          <p:cNvSpPr txBox="1"/>
          <p:nvPr/>
        </p:nvSpPr>
        <p:spPr>
          <a:xfrm>
            <a:off x="9291917" y="4127783"/>
            <a:ext cx="8548919" cy="2673345"/>
          </a:xfrm>
          <a:prstGeom prst="rect">
            <a:avLst/>
          </a:prstGeom>
        </p:spPr>
        <p:txBody>
          <a:bodyPr lIns="0" tIns="0" rIns="0" bIns="0" rtlCol="0" anchor="t">
            <a:spAutoFit/>
          </a:bodyPr>
          <a:lstStyle/>
          <a:p>
            <a:pPr algn="ctr">
              <a:lnSpc>
                <a:spcPts val="7000"/>
              </a:lnSpc>
            </a:pPr>
            <a:r>
              <a:rPr lang="en-US" sz="5000" dirty="0">
                <a:solidFill>
                  <a:srgbClr val="0C090A"/>
                </a:solidFill>
                <a:latin typeface="Gibson 1"/>
              </a:rPr>
              <a:t>How and Where to Look for Housing, Relocating, Health Care, and more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1" y="0"/>
            <a:ext cx="8763331" cy="10287000"/>
          </a:xfrm>
          <a:custGeom>
            <a:avLst/>
            <a:gdLst/>
            <a:ahLst/>
            <a:cxnLst/>
            <a:rect l="l" t="t" r="r" b="b"/>
            <a:pathLst>
              <a:path w="9392422" h="10757087">
                <a:moveTo>
                  <a:pt x="0" y="0"/>
                </a:moveTo>
                <a:lnTo>
                  <a:pt x="9392422" y="0"/>
                </a:lnTo>
                <a:lnTo>
                  <a:pt x="9392422" y="10757086"/>
                </a:lnTo>
                <a:lnTo>
                  <a:pt x="0" y="10757086"/>
                </a:lnTo>
                <a:lnTo>
                  <a:pt x="0" y="0"/>
                </a:lnTo>
                <a:close/>
              </a:path>
            </a:pathLst>
          </a:custGeom>
          <a:blipFill>
            <a:blip r:embed="rId2">
              <a:extLst>
                <a:ext uri="{96DAC541-7B7A-43D3-8B79-37D633B846F1}">
                  <asvg:svgBlip xmlns:asvg="http://schemas.microsoft.com/office/drawing/2016/SVG/main" r:embed="rId3"/>
                </a:ext>
              </a:extLst>
            </a:blip>
            <a:stretch>
              <a:fillRect l="-7179" t="-2285" r="-18545" b="-2285"/>
            </a:stretch>
          </a:blipFill>
        </p:spPr>
      </p:sp>
      <p:sp>
        <p:nvSpPr>
          <p:cNvPr id="3" name="TextBox 3"/>
          <p:cNvSpPr txBox="1"/>
          <p:nvPr/>
        </p:nvSpPr>
        <p:spPr>
          <a:xfrm>
            <a:off x="8981585" y="3854451"/>
            <a:ext cx="3874895" cy="5718174"/>
          </a:xfrm>
          <a:prstGeom prst="rect">
            <a:avLst/>
          </a:prstGeom>
        </p:spPr>
        <p:txBody>
          <a:bodyPr lIns="0" tIns="0" rIns="0" bIns="0" rtlCol="0" anchor="t">
            <a:spAutoFit/>
          </a:bodyPr>
          <a:lstStyle/>
          <a:p>
            <a:pPr algn="ctr">
              <a:lnSpc>
                <a:spcPts val="4999"/>
              </a:lnSpc>
            </a:pPr>
            <a:r>
              <a:rPr lang="en-US" sz="4999" dirty="0">
                <a:solidFill>
                  <a:srgbClr val="0C090A"/>
                </a:solidFill>
                <a:latin typeface="Gibson 2"/>
              </a:rPr>
              <a:t>    Atlanta​</a:t>
            </a:r>
          </a:p>
          <a:p>
            <a:pPr algn="ctr">
              <a:lnSpc>
                <a:spcPts val="4999"/>
              </a:lnSpc>
            </a:pPr>
            <a:endParaRPr lang="en-US" sz="4999" dirty="0">
              <a:solidFill>
                <a:srgbClr val="0C090A"/>
              </a:solidFill>
              <a:latin typeface="Gibson 2"/>
            </a:endParaRPr>
          </a:p>
          <a:p>
            <a:pPr algn="ctr">
              <a:lnSpc>
                <a:spcPts val="4999"/>
              </a:lnSpc>
            </a:pPr>
            <a:r>
              <a:rPr lang="en-US" sz="4999" dirty="0">
                <a:solidFill>
                  <a:srgbClr val="0C090A"/>
                </a:solidFill>
                <a:latin typeface="Gibson 2"/>
              </a:rPr>
              <a:t>    Boston​</a:t>
            </a:r>
          </a:p>
          <a:p>
            <a:pPr algn="ctr">
              <a:lnSpc>
                <a:spcPts val="4999"/>
              </a:lnSpc>
            </a:pPr>
            <a:endParaRPr lang="en-US" sz="4999" dirty="0">
              <a:solidFill>
                <a:srgbClr val="0C090A"/>
              </a:solidFill>
              <a:latin typeface="Gibson 2"/>
            </a:endParaRPr>
          </a:p>
          <a:p>
            <a:pPr algn="ctr">
              <a:lnSpc>
                <a:spcPts val="4999"/>
              </a:lnSpc>
            </a:pPr>
            <a:r>
              <a:rPr lang="en-US" sz="4999" dirty="0">
                <a:solidFill>
                  <a:srgbClr val="0C090A"/>
                </a:solidFill>
                <a:latin typeface="Gibson 2"/>
              </a:rPr>
              <a:t>    Chicago​</a:t>
            </a:r>
          </a:p>
          <a:p>
            <a:pPr algn="ctr">
              <a:lnSpc>
                <a:spcPts val="4999"/>
              </a:lnSpc>
            </a:pPr>
            <a:endParaRPr lang="en-US" sz="4999" dirty="0">
              <a:solidFill>
                <a:srgbClr val="0C090A"/>
              </a:solidFill>
              <a:latin typeface="Gibson 2"/>
            </a:endParaRPr>
          </a:p>
          <a:p>
            <a:pPr algn="ctr">
              <a:lnSpc>
                <a:spcPts val="4999"/>
              </a:lnSpc>
            </a:pPr>
            <a:r>
              <a:rPr lang="en-US" sz="4999" dirty="0">
                <a:solidFill>
                  <a:srgbClr val="0C090A"/>
                </a:solidFill>
                <a:latin typeface="Gibson 2"/>
              </a:rPr>
              <a:t>    Los Angeles</a:t>
            </a:r>
          </a:p>
          <a:p>
            <a:pPr algn="ctr">
              <a:lnSpc>
                <a:spcPts val="4999"/>
              </a:lnSpc>
            </a:pPr>
            <a:endParaRPr lang="en-US" sz="4999" dirty="0">
              <a:solidFill>
                <a:srgbClr val="0C090A"/>
              </a:solidFill>
              <a:latin typeface="Gibson 2"/>
            </a:endParaRPr>
          </a:p>
          <a:p>
            <a:pPr marL="0" lvl="0" indent="0" algn="ctr">
              <a:lnSpc>
                <a:spcPts val="4999"/>
              </a:lnSpc>
            </a:pPr>
            <a:r>
              <a:rPr lang="en-US" sz="4999" dirty="0">
                <a:solidFill>
                  <a:srgbClr val="0C090A"/>
                </a:solidFill>
                <a:latin typeface="Gibson 2"/>
              </a:rPr>
              <a:t>Dallas</a:t>
            </a:r>
          </a:p>
        </p:txBody>
      </p:sp>
      <p:sp>
        <p:nvSpPr>
          <p:cNvPr id="4" name="TextBox 4"/>
          <p:cNvSpPr txBox="1"/>
          <p:nvPr/>
        </p:nvSpPr>
        <p:spPr>
          <a:xfrm>
            <a:off x="8981585" y="1262358"/>
            <a:ext cx="9131812" cy="2111375"/>
          </a:xfrm>
          <a:prstGeom prst="rect">
            <a:avLst/>
          </a:prstGeom>
        </p:spPr>
        <p:txBody>
          <a:bodyPr lIns="0" tIns="0" rIns="0" bIns="0" rtlCol="0" anchor="t">
            <a:spAutoFit/>
          </a:bodyPr>
          <a:lstStyle/>
          <a:p>
            <a:pPr marL="0" lvl="0" indent="0" algn="ctr">
              <a:lnSpc>
                <a:spcPts val="8049"/>
              </a:lnSpc>
              <a:spcBef>
                <a:spcPct val="0"/>
              </a:spcBef>
            </a:pPr>
            <a:r>
              <a:rPr lang="en-US" sz="6999" dirty="0">
                <a:solidFill>
                  <a:srgbClr val="0C090A"/>
                </a:solidFill>
                <a:latin typeface="Gibson 1"/>
              </a:rPr>
              <a:t>HOUSING IN OTHER LARGE CITIES</a:t>
            </a:r>
          </a:p>
        </p:txBody>
      </p:sp>
      <p:sp>
        <p:nvSpPr>
          <p:cNvPr id="5" name="TextBox 5"/>
          <p:cNvSpPr txBox="1"/>
          <p:nvPr/>
        </p:nvSpPr>
        <p:spPr>
          <a:xfrm>
            <a:off x="12710978" y="3854451"/>
            <a:ext cx="5239702" cy="6346824"/>
          </a:xfrm>
          <a:prstGeom prst="rect">
            <a:avLst/>
          </a:prstGeom>
        </p:spPr>
        <p:txBody>
          <a:bodyPr lIns="0" tIns="0" rIns="0" bIns="0" rtlCol="0" anchor="t">
            <a:spAutoFit/>
          </a:bodyPr>
          <a:lstStyle/>
          <a:p>
            <a:pPr algn="ctr">
              <a:lnSpc>
                <a:spcPts val="4999"/>
              </a:lnSpc>
            </a:pPr>
            <a:r>
              <a:rPr lang="en-US" sz="4999" dirty="0">
                <a:solidFill>
                  <a:srgbClr val="0C090A"/>
                </a:solidFill>
                <a:latin typeface="Gibson 2"/>
              </a:rPr>
              <a:t>Houston​</a:t>
            </a:r>
          </a:p>
          <a:p>
            <a:pPr algn="ctr">
              <a:lnSpc>
                <a:spcPts val="4999"/>
              </a:lnSpc>
            </a:pPr>
            <a:endParaRPr lang="en-US" sz="4999" dirty="0">
              <a:solidFill>
                <a:srgbClr val="0C090A"/>
              </a:solidFill>
              <a:latin typeface="Gibson 2"/>
            </a:endParaRPr>
          </a:p>
          <a:p>
            <a:pPr algn="ctr">
              <a:lnSpc>
                <a:spcPts val="4999"/>
              </a:lnSpc>
            </a:pPr>
            <a:r>
              <a:rPr lang="en-US" sz="4999" dirty="0">
                <a:solidFill>
                  <a:srgbClr val="0C090A"/>
                </a:solidFill>
                <a:latin typeface="Gibson 2"/>
              </a:rPr>
              <a:t>New York City​</a:t>
            </a:r>
          </a:p>
          <a:p>
            <a:pPr algn="ctr">
              <a:lnSpc>
                <a:spcPts val="4999"/>
              </a:lnSpc>
            </a:pPr>
            <a:endParaRPr lang="en-US" sz="4999" dirty="0">
              <a:solidFill>
                <a:srgbClr val="0C090A"/>
              </a:solidFill>
              <a:latin typeface="Gibson 2"/>
            </a:endParaRPr>
          </a:p>
          <a:p>
            <a:pPr algn="ctr">
              <a:lnSpc>
                <a:spcPts val="4999"/>
              </a:lnSpc>
            </a:pPr>
            <a:r>
              <a:rPr lang="en-US" sz="4999" dirty="0">
                <a:solidFill>
                  <a:srgbClr val="0C090A"/>
                </a:solidFill>
                <a:latin typeface="Gibson 2"/>
              </a:rPr>
              <a:t>    San Francisco​</a:t>
            </a:r>
          </a:p>
          <a:p>
            <a:pPr algn="ctr">
              <a:lnSpc>
                <a:spcPts val="4999"/>
              </a:lnSpc>
            </a:pPr>
            <a:endParaRPr lang="en-US" sz="4999" dirty="0">
              <a:solidFill>
                <a:srgbClr val="0C090A"/>
              </a:solidFill>
              <a:latin typeface="Gibson 2"/>
            </a:endParaRPr>
          </a:p>
          <a:p>
            <a:pPr algn="ctr">
              <a:lnSpc>
                <a:spcPts val="4999"/>
              </a:lnSpc>
            </a:pPr>
            <a:r>
              <a:rPr lang="en-US" sz="4999" dirty="0">
                <a:solidFill>
                  <a:srgbClr val="0C090A"/>
                </a:solidFill>
                <a:latin typeface="Gibson 2"/>
              </a:rPr>
              <a:t>    Washington, DC​</a:t>
            </a:r>
          </a:p>
          <a:p>
            <a:pPr algn="ctr">
              <a:lnSpc>
                <a:spcPts val="4999"/>
              </a:lnSpc>
            </a:pPr>
            <a:endParaRPr lang="en-US" sz="4999" dirty="0">
              <a:solidFill>
                <a:srgbClr val="0C090A"/>
              </a:solidFill>
              <a:latin typeface="Gibson 2"/>
            </a:endParaRPr>
          </a:p>
          <a:p>
            <a:pPr marL="0" lvl="0" indent="0" algn="ctr">
              <a:lnSpc>
                <a:spcPts val="4999"/>
              </a:lnSpc>
            </a:pPr>
            <a:r>
              <a:rPr lang="en-US" sz="4999" dirty="0">
                <a:solidFill>
                  <a:srgbClr val="0C090A"/>
                </a:solidFill>
                <a:latin typeface="Gibson 2"/>
              </a:rPr>
              <a:t>    Additional City Resources​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524234" h="21215698">
                <a:moveTo>
                  <a:pt x="0" y="0"/>
                </a:moveTo>
                <a:lnTo>
                  <a:pt x="18524234" y="0"/>
                </a:lnTo>
                <a:lnTo>
                  <a:pt x="18524234" y="21215698"/>
                </a:lnTo>
                <a:lnTo>
                  <a:pt x="0" y="21215698"/>
                </a:lnTo>
                <a:lnTo>
                  <a:pt x="0" y="0"/>
                </a:lnTo>
                <a:close/>
              </a:path>
            </a:pathLst>
          </a:custGeom>
          <a:blipFill>
            <a:blip r:embed="rId2">
              <a:extLst>
                <a:ext uri="{96DAC541-7B7A-43D3-8B79-37D633B846F1}">
                  <asvg:svgBlip xmlns:asvg="http://schemas.microsoft.com/office/drawing/2016/SVG/main" r:embed="rId3"/>
                </a:ext>
              </a:extLst>
            </a:blip>
            <a:stretch>
              <a:fillRect l="-1291" t="-2247" r="-17526" b="-103991"/>
            </a:stretch>
          </a:blipFill>
        </p:spPr>
      </p:sp>
      <p:grpSp>
        <p:nvGrpSpPr>
          <p:cNvPr id="3" name="Group 3"/>
          <p:cNvGrpSpPr/>
          <p:nvPr/>
        </p:nvGrpSpPr>
        <p:grpSpPr>
          <a:xfrm>
            <a:off x="1028700" y="584947"/>
            <a:ext cx="16230600" cy="9318812"/>
            <a:chOff x="0" y="0"/>
            <a:chExt cx="4274726" cy="2454337"/>
          </a:xfrm>
        </p:grpSpPr>
        <p:sp>
          <p:nvSpPr>
            <p:cNvPr id="4" name="Freeform 4"/>
            <p:cNvSpPr/>
            <p:nvPr/>
          </p:nvSpPr>
          <p:spPr>
            <a:xfrm>
              <a:off x="0" y="0"/>
              <a:ext cx="4274726" cy="2454337"/>
            </a:xfrm>
            <a:custGeom>
              <a:avLst/>
              <a:gdLst/>
              <a:ahLst/>
              <a:cxnLst/>
              <a:rect l="l" t="t" r="r" b="b"/>
              <a:pathLst>
                <a:path w="4274726" h="2454337">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p:spPr>
        </p:sp>
        <p:sp>
          <p:nvSpPr>
            <p:cNvPr id="5" name="TextBox 5"/>
            <p:cNvSpPr txBox="1"/>
            <p:nvPr/>
          </p:nvSpPr>
          <p:spPr>
            <a:xfrm>
              <a:off x="0" y="-38100"/>
              <a:ext cx="4274726" cy="2492437"/>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1245445" y="2255982"/>
            <a:ext cx="7342094" cy="5770245"/>
          </a:xfrm>
          <a:prstGeom prst="rect">
            <a:avLst/>
          </a:prstGeom>
        </p:spPr>
        <p:txBody>
          <a:bodyPr lIns="0" tIns="0" rIns="0" bIns="0" rtlCol="0" anchor="t">
            <a:spAutoFit/>
          </a:bodyPr>
          <a:lstStyle/>
          <a:p>
            <a:pPr marL="582932" lvl="1" indent="-291466">
              <a:lnSpc>
                <a:spcPts val="3780"/>
              </a:lnSpc>
              <a:buFont typeface="Arial"/>
              <a:buChar char="•"/>
            </a:pPr>
            <a:r>
              <a:rPr lang="en-US" sz="2700" u="sng" dirty="0">
                <a:solidFill>
                  <a:srgbClr val="000000"/>
                </a:solidFill>
                <a:latin typeface="Gibson 2"/>
                <a:hlinkClick r:id="rId4" tooltip="https://sihp.emory.edu"/>
              </a:rPr>
              <a:t>Emory University Summer Intern Housing Program</a:t>
            </a:r>
            <a:r>
              <a:rPr lang="en-US" sz="2700" dirty="0">
                <a:solidFill>
                  <a:srgbClr val="000000"/>
                </a:solidFill>
                <a:latin typeface="Gibson 2"/>
              </a:rPr>
              <a:t> - Convenient, affordable summer housing for interns who want to live in the Atlanta area.​ https://sihp.emory.edu/</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5" tooltip="https://offcampushousing.emory.edu"/>
              </a:rPr>
              <a:t>Emory University Off-Campus Finder</a:t>
            </a:r>
            <a:r>
              <a:rPr lang="en-US" sz="2700" dirty="0">
                <a:solidFill>
                  <a:srgbClr val="000000"/>
                </a:solidFill>
                <a:latin typeface="Gibson 2"/>
              </a:rPr>
              <a:t> - Lists apartments for rent around the Atlanta area.​ https://offcampushousing.emory.edu/</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6" tooltip="https://myhousing.gsu.edu/intern-housing-program/"/>
              </a:rPr>
              <a:t>Georgia State Summer Internship Housing</a:t>
            </a:r>
            <a:r>
              <a:rPr lang="en-US" sz="2700" dirty="0">
                <a:solidFill>
                  <a:srgbClr val="000000"/>
                </a:solidFill>
                <a:latin typeface="Gibson 2"/>
              </a:rPr>
              <a:t> - https://myhousing.gsu.edu/intern-housing-program/</a:t>
            </a:r>
          </a:p>
        </p:txBody>
      </p:sp>
      <p:sp>
        <p:nvSpPr>
          <p:cNvPr id="7" name="TextBox 7"/>
          <p:cNvSpPr txBox="1"/>
          <p:nvPr/>
        </p:nvSpPr>
        <p:spPr>
          <a:xfrm>
            <a:off x="1479176" y="962025"/>
            <a:ext cx="14833743" cy="1023647"/>
          </a:xfrm>
          <a:prstGeom prst="rect">
            <a:avLst/>
          </a:prstGeom>
        </p:spPr>
        <p:txBody>
          <a:bodyPr lIns="0" tIns="0" rIns="0" bIns="0" rtlCol="0" anchor="t">
            <a:spAutoFit/>
          </a:bodyPr>
          <a:lstStyle/>
          <a:p>
            <a:pPr marL="0" lvl="0" indent="0" algn="just">
              <a:lnSpc>
                <a:spcPts val="7781"/>
              </a:lnSpc>
              <a:spcBef>
                <a:spcPct val="0"/>
              </a:spcBef>
            </a:pPr>
            <a:r>
              <a:rPr lang="en-US" sz="6326" dirty="0">
                <a:solidFill>
                  <a:srgbClr val="0C090A"/>
                </a:solidFill>
                <a:latin typeface="Gibson 1"/>
              </a:rPr>
              <a:t>ATLANTA              BOSTON  </a:t>
            </a:r>
          </a:p>
        </p:txBody>
      </p:sp>
      <p:sp>
        <p:nvSpPr>
          <p:cNvPr id="8" name="TextBox 8"/>
          <p:cNvSpPr txBox="1"/>
          <p:nvPr/>
        </p:nvSpPr>
        <p:spPr>
          <a:xfrm>
            <a:off x="8587539" y="2246457"/>
            <a:ext cx="8671761" cy="5817875"/>
          </a:xfrm>
          <a:prstGeom prst="rect">
            <a:avLst/>
          </a:prstGeom>
        </p:spPr>
        <p:txBody>
          <a:bodyPr lIns="0" tIns="0" rIns="0" bIns="0" rtlCol="0" anchor="t">
            <a:spAutoFit/>
          </a:bodyPr>
          <a:lstStyle/>
          <a:p>
            <a:pPr marL="582930" lvl="1" indent="-291465">
              <a:lnSpc>
                <a:spcPts val="3779"/>
              </a:lnSpc>
              <a:buFont typeface="Arial"/>
              <a:buChar char="•"/>
            </a:pPr>
            <a:r>
              <a:rPr lang="en-US" sz="2700" dirty="0">
                <a:solidFill>
                  <a:srgbClr val="000000"/>
                </a:solidFill>
                <a:latin typeface="Gibson 2"/>
              </a:rPr>
              <a:t> </a:t>
            </a:r>
            <a:r>
              <a:rPr lang="en-US" sz="2700" u="sng" dirty="0">
                <a:solidFill>
                  <a:srgbClr val="000000"/>
                </a:solidFill>
                <a:latin typeface="Gibson 2"/>
                <a:hlinkClick r:id="rId7" tooltip="https://www.suffolk.edu/student-life/housing-dining/summer-housing/intern-housing"/>
              </a:rPr>
              <a:t>Suffolk University</a:t>
            </a:r>
            <a:r>
              <a:rPr lang="en-US" sz="2700" dirty="0">
                <a:solidFill>
                  <a:srgbClr val="000000"/>
                </a:solidFill>
                <a:latin typeface="Gibson 2"/>
              </a:rPr>
              <a:t> - located in the heart of downtown Boston, offers affordable summer housing to students traveling to Boston for internship and co-op opportunities. https://www.suffolk.edu/student-life/housing-dining/summer-housing/intern-housing​</a:t>
            </a:r>
          </a:p>
          <a:p>
            <a:pPr>
              <a:lnSpc>
                <a:spcPts val="3779"/>
              </a:lnSpc>
            </a:pPr>
            <a:endParaRPr lang="en-US" sz="2700" dirty="0">
              <a:solidFill>
                <a:srgbClr val="000000"/>
              </a:solidFill>
              <a:latin typeface="Gibson 2"/>
            </a:endParaRPr>
          </a:p>
          <a:p>
            <a:pPr marL="582930" lvl="1" indent="-291465">
              <a:lnSpc>
                <a:spcPts val="3779"/>
              </a:lnSpc>
              <a:buFont typeface="Arial"/>
              <a:buChar char="•"/>
            </a:pPr>
            <a:r>
              <a:rPr lang="en-US" sz="2700" u="sng" dirty="0">
                <a:solidFill>
                  <a:srgbClr val="000000"/>
                </a:solidFill>
                <a:latin typeface="Gibson 2"/>
                <a:hlinkClick r:id="rId8" tooltip="https://offcampus.bu.edu"/>
              </a:rPr>
              <a:t>Boston University Off-Campus Housing Finder</a:t>
            </a:r>
            <a:r>
              <a:rPr lang="en-US" sz="2700" u="sng" dirty="0">
                <a:solidFill>
                  <a:srgbClr val="000000"/>
                </a:solidFill>
                <a:latin typeface="Gibson 2"/>
              </a:rPr>
              <a:t> -</a:t>
            </a:r>
            <a:r>
              <a:rPr lang="en-US" sz="2700" dirty="0">
                <a:solidFill>
                  <a:srgbClr val="000000"/>
                </a:solidFill>
                <a:latin typeface="Gibson 2"/>
              </a:rPr>
              <a:t> Listings for apartments in Boston.​ https://offcampus.bu.edu/ </a:t>
            </a:r>
          </a:p>
          <a:p>
            <a:pPr>
              <a:lnSpc>
                <a:spcPts val="3779"/>
              </a:lnSpc>
            </a:pPr>
            <a:endParaRPr lang="en-US" sz="2700" dirty="0">
              <a:solidFill>
                <a:srgbClr val="000000"/>
              </a:solidFill>
              <a:latin typeface="Gibson 2"/>
            </a:endParaRPr>
          </a:p>
          <a:p>
            <a:pPr marL="582930" lvl="1" indent="-291465">
              <a:lnSpc>
                <a:spcPts val="3779"/>
              </a:lnSpc>
              <a:buFont typeface="Arial"/>
              <a:buChar char="•"/>
            </a:pPr>
            <a:r>
              <a:rPr lang="en-US" sz="2700" u="sng" dirty="0">
                <a:solidFill>
                  <a:srgbClr val="000000"/>
                </a:solidFill>
                <a:latin typeface="Gibson 2"/>
                <a:hlinkClick r:id="rId9" action="ppaction://hlinkfile"/>
              </a:rPr>
              <a:t>BostonApartments.com</a:t>
            </a:r>
            <a:r>
              <a:rPr lang="en-US" sz="2700" dirty="0">
                <a:solidFill>
                  <a:srgbClr val="000000"/>
                </a:solidFill>
                <a:latin typeface="Gibson 2"/>
                <a:hlinkClick r:id="rId9" action="ppaction://hlinkfile"/>
              </a:rPr>
              <a:t> </a:t>
            </a:r>
            <a:r>
              <a:rPr lang="en-US" sz="2700" dirty="0">
                <a:solidFill>
                  <a:srgbClr val="000000"/>
                </a:solidFill>
                <a:latin typeface="Gibson 2"/>
              </a:rPr>
              <a:t>- Apartment listings in Boston.​</a:t>
            </a:r>
          </a:p>
          <a:p>
            <a:pPr>
              <a:lnSpc>
                <a:spcPts val="3779"/>
              </a:lnSpc>
            </a:pPr>
            <a:endParaRPr lang="en-US" sz="2700" dirty="0">
              <a:solidFill>
                <a:srgbClr val="000000"/>
              </a:solidFill>
              <a:latin typeface="Gibson 2"/>
            </a:endParaRPr>
          </a:p>
          <a:p>
            <a:pPr>
              <a:lnSpc>
                <a:spcPts val="3779"/>
              </a:lnSpc>
            </a:pPr>
            <a:endParaRPr lang="en-US" sz="2700" u="sng" dirty="0">
              <a:solidFill>
                <a:srgbClr val="F2543B"/>
              </a:solidFill>
              <a:latin typeface="Gibson 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7693640">
                <a:moveTo>
                  <a:pt x="0" y="0"/>
                </a:moveTo>
                <a:lnTo>
                  <a:pt x="18288000" y="0"/>
                </a:lnTo>
                <a:lnTo>
                  <a:pt x="18288000" y="17693640"/>
                </a:lnTo>
                <a:lnTo>
                  <a:pt x="0" y="17693640"/>
                </a:lnTo>
                <a:lnTo>
                  <a:pt x="0" y="0"/>
                </a:lnTo>
                <a:close/>
              </a:path>
            </a:pathLst>
          </a:custGeom>
          <a:blipFill>
            <a:blip r:embed="rId2">
              <a:extLst>
                <a:ext uri="{96DAC541-7B7A-43D3-8B79-37D633B846F1}">
                  <asvg:svgBlip xmlns:asvg="http://schemas.microsoft.com/office/drawing/2016/SVG/main" r:embed="rId3"/>
                </a:ext>
              </a:extLst>
            </a:blip>
            <a:stretch>
              <a:fillRect t="-36001" b="-36001"/>
            </a:stretch>
          </a:blipFill>
        </p:spPr>
      </p:sp>
      <p:grpSp>
        <p:nvGrpSpPr>
          <p:cNvPr id="3" name="Group 3"/>
          <p:cNvGrpSpPr/>
          <p:nvPr/>
        </p:nvGrpSpPr>
        <p:grpSpPr>
          <a:xfrm>
            <a:off x="1028700" y="584947"/>
            <a:ext cx="16230600" cy="9318812"/>
            <a:chOff x="0" y="0"/>
            <a:chExt cx="4274726" cy="2454337"/>
          </a:xfrm>
        </p:grpSpPr>
        <p:sp>
          <p:nvSpPr>
            <p:cNvPr id="4" name="Freeform 4"/>
            <p:cNvSpPr/>
            <p:nvPr/>
          </p:nvSpPr>
          <p:spPr>
            <a:xfrm>
              <a:off x="0" y="0"/>
              <a:ext cx="4274726" cy="2454337"/>
            </a:xfrm>
            <a:custGeom>
              <a:avLst/>
              <a:gdLst/>
              <a:ahLst/>
              <a:cxnLst/>
              <a:rect l="l" t="t" r="r" b="b"/>
              <a:pathLst>
                <a:path w="4274726" h="2454337">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p:spPr>
        </p:sp>
        <p:sp>
          <p:nvSpPr>
            <p:cNvPr id="5" name="TextBox 5"/>
            <p:cNvSpPr txBox="1"/>
            <p:nvPr/>
          </p:nvSpPr>
          <p:spPr>
            <a:xfrm>
              <a:off x="0" y="-38100"/>
              <a:ext cx="4274726" cy="2492437"/>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1479176" y="2272690"/>
            <a:ext cx="7890062" cy="7218045"/>
          </a:xfrm>
          <a:prstGeom prst="rect">
            <a:avLst/>
          </a:prstGeom>
        </p:spPr>
        <p:txBody>
          <a:bodyPr wrap="square" lIns="0" tIns="0" rIns="0" bIns="0" rtlCol="0" anchor="t">
            <a:spAutoFit/>
          </a:bodyPr>
          <a:lstStyle/>
          <a:p>
            <a:pPr marL="582932" lvl="1" indent="-291466">
              <a:lnSpc>
                <a:spcPts val="3780"/>
              </a:lnSpc>
              <a:buFont typeface="Arial"/>
              <a:buChar char="•"/>
            </a:pPr>
            <a:r>
              <a:rPr lang="en-US" sz="2700" dirty="0">
                <a:solidFill>
                  <a:srgbClr val="000000"/>
                </a:solidFill>
                <a:latin typeface="Gibson 2"/>
              </a:rPr>
              <a:t> </a:t>
            </a:r>
            <a:r>
              <a:rPr lang="en-US" sz="2700" u="sng" dirty="0">
                <a:solidFill>
                  <a:srgbClr val="000000"/>
                </a:solidFill>
                <a:latin typeface="Gibson 2"/>
                <a:hlinkClick r:id="rId4" tooltip="https://chicagosummerhousing.com"/>
              </a:rPr>
              <a:t>Summer Housing in Chicago</a:t>
            </a:r>
            <a:r>
              <a:rPr lang="en-US" sz="2700" dirty="0">
                <a:solidFill>
                  <a:srgbClr val="000000"/>
                </a:solidFill>
                <a:latin typeface="Gibson 2"/>
              </a:rPr>
              <a:t> - Located in downtown Chicago. https://chicagosummerhousing.com/ </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5" tooltip="https://www.saic.edu/summer-housing"/>
              </a:rPr>
              <a:t>The School of the Art Institute of Chicago Housing</a:t>
            </a:r>
            <a:r>
              <a:rPr lang="en-US" sz="2700" dirty="0">
                <a:solidFill>
                  <a:srgbClr val="000000"/>
                </a:solidFill>
                <a:latin typeface="Gibson 2"/>
              </a:rPr>
              <a:t>. - Summer housing located in the heart of Chicago.​ https://www.saic.edu/where-live/campus-housing https://www.saic.edu/summer-housing </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6" tooltip="https://www.domu.com"/>
              </a:rPr>
              <a:t>Domu</a:t>
            </a:r>
            <a:r>
              <a:rPr lang="en-US" sz="2700" dirty="0">
                <a:solidFill>
                  <a:srgbClr val="000000"/>
                </a:solidFill>
                <a:latin typeface="Gibson 2"/>
              </a:rPr>
              <a:t> - Chicagoland Apartments, Where landlords and tenants connect.​ https://www.domu.com/</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7" tooltip="https://classifieds.chicagotribune.com/il/real-estate-rental/search"/>
              </a:rPr>
              <a:t>Chicago Tribune</a:t>
            </a:r>
            <a:r>
              <a:rPr lang="en-US" sz="2700" dirty="0">
                <a:solidFill>
                  <a:srgbClr val="000000"/>
                </a:solidFill>
                <a:latin typeface="Gibson 2"/>
              </a:rPr>
              <a:t> - interactive version of their real estate page https://classifieds.chicagotribune.com/il/real-estate-rental/search</a:t>
            </a:r>
          </a:p>
        </p:txBody>
      </p:sp>
      <p:sp>
        <p:nvSpPr>
          <p:cNvPr id="7" name="TextBox 7"/>
          <p:cNvSpPr txBox="1"/>
          <p:nvPr/>
        </p:nvSpPr>
        <p:spPr>
          <a:xfrm>
            <a:off x="1479176" y="962025"/>
            <a:ext cx="15780124" cy="1023647"/>
          </a:xfrm>
          <a:prstGeom prst="rect">
            <a:avLst/>
          </a:prstGeom>
        </p:spPr>
        <p:txBody>
          <a:bodyPr lIns="0" tIns="0" rIns="0" bIns="0" rtlCol="0" anchor="t">
            <a:spAutoFit/>
          </a:bodyPr>
          <a:lstStyle/>
          <a:p>
            <a:pPr marL="0" lvl="0" indent="0" algn="just">
              <a:lnSpc>
                <a:spcPts val="7781"/>
              </a:lnSpc>
              <a:spcBef>
                <a:spcPct val="0"/>
              </a:spcBef>
            </a:pPr>
            <a:r>
              <a:rPr lang="en-US" sz="6326" dirty="0">
                <a:solidFill>
                  <a:srgbClr val="0C090A"/>
                </a:solidFill>
                <a:latin typeface="Gibson 1"/>
              </a:rPr>
              <a:t>CHICAGO                  LOS ANGELES</a:t>
            </a:r>
          </a:p>
        </p:txBody>
      </p:sp>
      <p:sp>
        <p:nvSpPr>
          <p:cNvPr id="8" name="TextBox 8"/>
          <p:cNvSpPr txBox="1"/>
          <p:nvPr/>
        </p:nvSpPr>
        <p:spPr>
          <a:xfrm>
            <a:off x="9369238" y="2166647"/>
            <a:ext cx="7664824" cy="6265545"/>
          </a:xfrm>
          <a:prstGeom prst="rect">
            <a:avLst/>
          </a:prstGeom>
        </p:spPr>
        <p:txBody>
          <a:bodyPr lIns="0" tIns="0" rIns="0" bIns="0" rtlCol="0" anchor="t">
            <a:spAutoFit/>
          </a:bodyPr>
          <a:lstStyle/>
          <a:p>
            <a:pPr marL="582932" lvl="1" indent="-291466">
              <a:lnSpc>
                <a:spcPts val="3780"/>
              </a:lnSpc>
              <a:buFont typeface="Arial"/>
              <a:buChar char="•"/>
            </a:pPr>
            <a:r>
              <a:rPr lang="en-US" sz="2700" u="sng" dirty="0">
                <a:solidFill>
                  <a:srgbClr val="000000"/>
                </a:solidFill>
                <a:latin typeface="Gibson 2"/>
                <a:hlinkClick r:id="rId8" tooltip="https://housing.uci.edu/och/"/>
              </a:rPr>
              <a:t>UC Irvine Summer Off Campus Housing</a:t>
            </a:r>
            <a:r>
              <a:rPr lang="en-US" sz="2700" dirty="0">
                <a:solidFill>
                  <a:srgbClr val="000000"/>
                </a:solidFill>
                <a:latin typeface="Gibson 2"/>
              </a:rPr>
              <a:t> - https://housing.uci.edu/och/</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9" tooltip="https://summerhostel.hh.ucla.edu"/>
              </a:rPr>
              <a:t>UCLA Summer Intern Hostel Housing</a:t>
            </a:r>
            <a:r>
              <a:rPr lang="en-US" sz="2700" dirty="0">
                <a:solidFill>
                  <a:srgbClr val="000000"/>
                </a:solidFill>
                <a:latin typeface="Gibson 2"/>
              </a:rPr>
              <a:t> - https://summerhostel.hh.ucla.edu/ </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10" tooltip="https://portal.housing.ucla.edu/community-housing/resources/neighborhood-profiles"/>
              </a:rPr>
              <a:t>UCLA Neighborhood Profile</a:t>
            </a:r>
            <a:r>
              <a:rPr lang="en-US" sz="2700" dirty="0">
                <a:solidFill>
                  <a:srgbClr val="000000"/>
                </a:solidFill>
                <a:latin typeface="Gibson 2"/>
              </a:rPr>
              <a:t>s - Overview of the neighborhoods around UCLA.​ https://portal.housing.ucla.edu/community-housing/resources/neighborhood-profiles</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dirty="0">
                <a:solidFill>
                  <a:srgbClr val="000000"/>
                </a:solidFill>
                <a:latin typeface="Gibson 2"/>
              </a:rPr>
              <a:t> </a:t>
            </a:r>
            <a:r>
              <a:rPr lang="en-US" sz="2700" u="sng" dirty="0">
                <a:solidFill>
                  <a:srgbClr val="000000"/>
                </a:solidFill>
                <a:latin typeface="Gibson 2"/>
                <a:hlinkClick r:id="rId11" tooltip="https://www.westsiderentals.com"/>
              </a:rPr>
              <a:t>Westside Rentals</a:t>
            </a:r>
            <a:r>
              <a:rPr lang="en-US" sz="2700" dirty="0">
                <a:solidFill>
                  <a:srgbClr val="000000"/>
                </a:solidFill>
                <a:latin typeface="Gibson 2"/>
              </a:rPr>
              <a:t> - Los Angeles Apartments.​</a:t>
            </a:r>
          </a:p>
          <a:p>
            <a:pPr>
              <a:lnSpc>
                <a:spcPts val="3780"/>
              </a:lnSpc>
            </a:pPr>
            <a:endParaRPr lang="en-US" sz="2700" dirty="0">
              <a:solidFill>
                <a:srgbClr val="000000"/>
              </a:solidFill>
              <a:latin typeface="Gibson 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524234" h="21215698">
                <a:moveTo>
                  <a:pt x="0" y="0"/>
                </a:moveTo>
                <a:lnTo>
                  <a:pt x="18524234" y="0"/>
                </a:lnTo>
                <a:lnTo>
                  <a:pt x="18524234" y="21215698"/>
                </a:lnTo>
                <a:lnTo>
                  <a:pt x="0" y="21215698"/>
                </a:lnTo>
                <a:lnTo>
                  <a:pt x="0" y="0"/>
                </a:lnTo>
                <a:close/>
              </a:path>
            </a:pathLst>
          </a:custGeom>
          <a:blipFill>
            <a:blip r:embed="rId2">
              <a:extLst>
                <a:ext uri="{96DAC541-7B7A-43D3-8B79-37D633B846F1}">
                  <asvg:svgBlip xmlns:asvg="http://schemas.microsoft.com/office/drawing/2016/SVG/main" r:embed="rId3"/>
                </a:ext>
              </a:extLst>
            </a:blip>
            <a:stretch>
              <a:fillRect l="-1291" t="-2247" r="-17526" b="-103991"/>
            </a:stretch>
          </a:blipFill>
        </p:spPr>
      </p:sp>
      <p:grpSp>
        <p:nvGrpSpPr>
          <p:cNvPr id="3" name="Group 3"/>
          <p:cNvGrpSpPr/>
          <p:nvPr/>
        </p:nvGrpSpPr>
        <p:grpSpPr>
          <a:xfrm>
            <a:off x="1028700" y="584947"/>
            <a:ext cx="16230600" cy="9318812"/>
            <a:chOff x="0" y="0"/>
            <a:chExt cx="4274726" cy="2454337"/>
          </a:xfrm>
        </p:grpSpPr>
        <p:sp>
          <p:nvSpPr>
            <p:cNvPr id="4" name="Freeform 4"/>
            <p:cNvSpPr/>
            <p:nvPr/>
          </p:nvSpPr>
          <p:spPr>
            <a:xfrm>
              <a:off x="0" y="0"/>
              <a:ext cx="4274726" cy="2454337"/>
            </a:xfrm>
            <a:custGeom>
              <a:avLst/>
              <a:gdLst/>
              <a:ahLst/>
              <a:cxnLst/>
              <a:rect l="l" t="t" r="r" b="b"/>
              <a:pathLst>
                <a:path w="4274726" h="2454337">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p:spPr>
        </p:sp>
        <p:sp>
          <p:nvSpPr>
            <p:cNvPr id="5" name="TextBox 5"/>
            <p:cNvSpPr txBox="1"/>
            <p:nvPr/>
          </p:nvSpPr>
          <p:spPr>
            <a:xfrm>
              <a:off x="0" y="-38100"/>
              <a:ext cx="4274726" cy="2492437"/>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1245445" y="2160297"/>
            <a:ext cx="7342094" cy="5330562"/>
          </a:xfrm>
          <a:prstGeom prst="rect">
            <a:avLst/>
          </a:prstGeom>
        </p:spPr>
        <p:txBody>
          <a:bodyPr lIns="0" tIns="0" rIns="0" bIns="0" rtlCol="0" anchor="t">
            <a:spAutoFit/>
          </a:bodyPr>
          <a:lstStyle/>
          <a:p>
            <a:pPr marL="582932" lvl="1" indent="-291466">
              <a:lnSpc>
                <a:spcPts val="3780"/>
              </a:lnSpc>
              <a:buFont typeface="Arial"/>
              <a:buChar char="•"/>
            </a:pPr>
            <a:r>
              <a:rPr lang="en-US" sz="2700" u="sng" dirty="0">
                <a:solidFill>
                  <a:srgbClr val="000000"/>
                </a:solidFill>
                <a:latin typeface="Gibson 2"/>
                <a:hlinkClick r:id="rId4" tooltip="https://www.92ny.org/residence"/>
              </a:rPr>
              <a:t>92 Y Residence</a:t>
            </a:r>
            <a:r>
              <a:rPr lang="en-US" sz="2700" dirty="0">
                <a:solidFill>
                  <a:srgbClr val="000000"/>
                </a:solidFill>
                <a:latin typeface="Gibson 2"/>
              </a:rPr>
              <a:t> - An iconic cultural institution, the 92nd Street Y offers short and long-term stays with free gym membership, free maid and bed linen service, 24-hour security, and access to some of the best of 92nd Street Y's concerts, lectures and classes.​https://www.92ny.org/residence</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5" tooltip="https://housing.nyu.edu/summer/"/>
              </a:rPr>
              <a:t>NYU Summer Housing</a:t>
            </a:r>
            <a:r>
              <a:rPr lang="en-US" sz="2700" dirty="0">
                <a:solidFill>
                  <a:srgbClr val="000000"/>
                </a:solidFill>
                <a:latin typeface="Gibson 2"/>
              </a:rPr>
              <a:t> - Summer Housing at NYU.​ https://housing.nyu.edu/summer/</a:t>
            </a:r>
          </a:p>
          <a:p>
            <a:pPr>
              <a:lnSpc>
                <a:spcPts val="3780"/>
              </a:lnSpc>
            </a:pPr>
            <a:endParaRPr lang="en-US" sz="2700" dirty="0">
              <a:solidFill>
                <a:srgbClr val="000000"/>
              </a:solidFill>
              <a:latin typeface="Gibson 2"/>
            </a:endParaRPr>
          </a:p>
        </p:txBody>
      </p:sp>
      <p:sp>
        <p:nvSpPr>
          <p:cNvPr id="7" name="TextBox 7"/>
          <p:cNvSpPr txBox="1"/>
          <p:nvPr/>
        </p:nvSpPr>
        <p:spPr>
          <a:xfrm>
            <a:off x="1479176" y="962025"/>
            <a:ext cx="14833743" cy="1023647"/>
          </a:xfrm>
          <a:prstGeom prst="rect">
            <a:avLst/>
          </a:prstGeom>
        </p:spPr>
        <p:txBody>
          <a:bodyPr lIns="0" tIns="0" rIns="0" bIns="0" rtlCol="0" anchor="t">
            <a:spAutoFit/>
          </a:bodyPr>
          <a:lstStyle/>
          <a:p>
            <a:pPr marL="0" lvl="0" indent="0" algn="just">
              <a:lnSpc>
                <a:spcPts val="7781"/>
              </a:lnSpc>
              <a:spcBef>
                <a:spcPct val="0"/>
              </a:spcBef>
            </a:pPr>
            <a:r>
              <a:rPr lang="en-US" sz="6326" dirty="0">
                <a:solidFill>
                  <a:srgbClr val="0C090A"/>
                </a:solidFill>
                <a:latin typeface="Gibson 1"/>
              </a:rPr>
              <a:t>NEW YORK CITY</a:t>
            </a:r>
          </a:p>
        </p:txBody>
      </p:sp>
      <p:sp>
        <p:nvSpPr>
          <p:cNvPr id="8" name="TextBox 8"/>
          <p:cNvSpPr txBox="1"/>
          <p:nvPr/>
        </p:nvSpPr>
        <p:spPr>
          <a:xfrm>
            <a:off x="8587539" y="2246457"/>
            <a:ext cx="8671761" cy="5274945"/>
          </a:xfrm>
          <a:prstGeom prst="rect">
            <a:avLst/>
          </a:prstGeom>
        </p:spPr>
        <p:txBody>
          <a:bodyPr lIns="0" tIns="0" rIns="0" bIns="0" rtlCol="0" anchor="t">
            <a:spAutoFit/>
          </a:bodyPr>
          <a:lstStyle/>
          <a:p>
            <a:pPr marL="582930" lvl="1" indent="-291465">
              <a:lnSpc>
                <a:spcPts val="3779"/>
              </a:lnSpc>
              <a:buFont typeface="Arial"/>
              <a:buChar char="•"/>
            </a:pPr>
            <a:r>
              <a:rPr lang="en-US" sz="2700" u="sng" dirty="0">
                <a:solidFill>
                  <a:srgbClr val="000000"/>
                </a:solidFill>
                <a:latin typeface="Gibson 2"/>
                <a:hlinkClick r:id="rId6" tooltip="https://www.studenthousing.org"/>
              </a:rPr>
              <a:t>Educational Housing Service</a:t>
            </a:r>
            <a:r>
              <a:rPr lang="en-US" sz="2700" dirty="0">
                <a:solidFill>
                  <a:srgbClr val="000000"/>
                </a:solidFill>
                <a:latin typeface="Gibson 2"/>
              </a:rPr>
              <a:t>s - Quality, affordable living spaces with other students in New York. EHS has a new program to offer reduced rates at two of its residences to students who are Pell eligible.  https://www.studenthousing.org/ </a:t>
            </a:r>
          </a:p>
          <a:p>
            <a:pPr>
              <a:lnSpc>
                <a:spcPts val="3779"/>
              </a:lnSpc>
            </a:pPr>
            <a:endParaRPr lang="en-US" sz="2700" dirty="0">
              <a:solidFill>
                <a:srgbClr val="000000"/>
              </a:solidFill>
              <a:latin typeface="Gibson 2"/>
            </a:endParaRPr>
          </a:p>
          <a:p>
            <a:pPr marL="582930" lvl="1" indent="-291465">
              <a:lnSpc>
                <a:spcPts val="3779"/>
              </a:lnSpc>
              <a:buFont typeface="Arial"/>
              <a:buChar char="•"/>
            </a:pPr>
            <a:r>
              <a:rPr lang="en-US" sz="2700" u="sng" dirty="0">
                <a:solidFill>
                  <a:srgbClr val="000000"/>
                </a:solidFill>
                <a:latin typeface="Gibson 2"/>
                <a:hlinkClick r:id="rId7" tooltip="https://www.fitnyc.edu/life-at-fit/residential-life/summer-conferences-interns/index.php"/>
              </a:rPr>
              <a:t>Fashion Institute of Technology</a:t>
            </a:r>
            <a:r>
              <a:rPr lang="en-US" sz="2700" dirty="0">
                <a:solidFill>
                  <a:srgbClr val="000000"/>
                </a:solidFill>
                <a:latin typeface="Gibson 2"/>
              </a:rPr>
              <a:t> - Summer Housing at the Fashion Institute of Technology in New York City.​ https://www.fitnyc.edu/life-at-fit/residential-life/summer-conferences-interns/index.php </a:t>
            </a:r>
          </a:p>
          <a:p>
            <a:pPr>
              <a:lnSpc>
                <a:spcPts val="3779"/>
              </a:lnSpc>
            </a:pPr>
            <a:endParaRPr lang="en-US" sz="2700" dirty="0">
              <a:solidFill>
                <a:srgbClr val="000000"/>
              </a:solidFill>
              <a:latin typeface="Gibson 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7693640">
                <a:moveTo>
                  <a:pt x="0" y="0"/>
                </a:moveTo>
                <a:lnTo>
                  <a:pt x="18288000" y="0"/>
                </a:lnTo>
                <a:lnTo>
                  <a:pt x="18288000" y="17693640"/>
                </a:lnTo>
                <a:lnTo>
                  <a:pt x="0" y="17693640"/>
                </a:lnTo>
                <a:lnTo>
                  <a:pt x="0" y="0"/>
                </a:lnTo>
                <a:close/>
              </a:path>
            </a:pathLst>
          </a:custGeom>
          <a:blipFill>
            <a:blip r:embed="rId2">
              <a:extLst>
                <a:ext uri="{96DAC541-7B7A-43D3-8B79-37D633B846F1}">
                  <asvg:svgBlip xmlns:asvg="http://schemas.microsoft.com/office/drawing/2016/SVG/main" r:embed="rId3"/>
                </a:ext>
              </a:extLst>
            </a:blip>
            <a:stretch>
              <a:fillRect t="-36001" b="-36001"/>
            </a:stretch>
          </a:blipFill>
        </p:spPr>
      </p:sp>
      <p:grpSp>
        <p:nvGrpSpPr>
          <p:cNvPr id="3" name="Group 3"/>
          <p:cNvGrpSpPr/>
          <p:nvPr/>
        </p:nvGrpSpPr>
        <p:grpSpPr>
          <a:xfrm>
            <a:off x="1028700" y="584947"/>
            <a:ext cx="15780124" cy="9318812"/>
            <a:chOff x="0" y="0"/>
            <a:chExt cx="3236207" cy="2454337"/>
          </a:xfrm>
        </p:grpSpPr>
        <p:sp>
          <p:nvSpPr>
            <p:cNvPr id="4" name="Freeform 4"/>
            <p:cNvSpPr/>
            <p:nvPr/>
          </p:nvSpPr>
          <p:spPr>
            <a:xfrm>
              <a:off x="0" y="0"/>
              <a:ext cx="3236208" cy="2454337"/>
            </a:xfrm>
            <a:custGeom>
              <a:avLst/>
              <a:gdLst/>
              <a:ahLst/>
              <a:cxnLst/>
              <a:rect l="l" t="t" r="r" b="b"/>
              <a:pathLst>
                <a:path w="3236208" h="2454337">
                  <a:moveTo>
                    <a:pt x="32133" y="0"/>
                  </a:moveTo>
                  <a:lnTo>
                    <a:pt x="3204074" y="0"/>
                  </a:lnTo>
                  <a:cubicBezTo>
                    <a:pt x="3212596" y="0"/>
                    <a:pt x="3220770" y="3385"/>
                    <a:pt x="3226796" y="9412"/>
                  </a:cubicBezTo>
                  <a:cubicBezTo>
                    <a:pt x="3232822" y="15438"/>
                    <a:pt x="3236208" y="23611"/>
                    <a:pt x="3236208" y="32133"/>
                  </a:cubicBezTo>
                  <a:lnTo>
                    <a:pt x="3236208" y="2422204"/>
                  </a:lnTo>
                  <a:cubicBezTo>
                    <a:pt x="3236208" y="2430726"/>
                    <a:pt x="3232822" y="2438899"/>
                    <a:pt x="3226796" y="2444926"/>
                  </a:cubicBezTo>
                  <a:cubicBezTo>
                    <a:pt x="3220770" y="2450952"/>
                    <a:pt x="3212596" y="2454337"/>
                    <a:pt x="3204074" y="2454337"/>
                  </a:cubicBezTo>
                  <a:lnTo>
                    <a:pt x="32133" y="2454337"/>
                  </a:lnTo>
                  <a:cubicBezTo>
                    <a:pt x="23611" y="2454337"/>
                    <a:pt x="15438" y="2450952"/>
                    <a:pt x="9412" y="2444926"/>
                  </a:cubicBezTo>
                  <a:cubicBezTo>
                    <a:pt x="3385" y="2438899"/>
                    <a:pt x="0" y="2430726"/>
                    <a:pt x="0" y="2422204"/>
                  </a:cubicBezTo>
                  <a:lnTo>
                    <a:pt x="0" y="32133"/>
                  </a:lnTo>
                  <a:cubicBezTo>
                    <a:pt x="0" y="23611"/>
                    <a:pt x="3385" y="15438"/>
                    <a:pt x="9412" y="9412"/>
                  </a:cubicBezTo>
                  <a:cubicBezTo>
                    <a:pt x="15438" y="3385"/>
                    <a:pt x="23611" y="0"/>
                    <a:pt x="32133" y="0"/>
                  </a:cubicBezTo>
                  <a:close/>
                </a:path>
              </a:pathLst>
            </a:custGeom>
            <a:solidFill>
              <a:srgbClr val="FFFFFF"/>
            </a:solidFill>
          </p:spPr>
        </p:sp>
        <p:sp>
          <p:nvSpPr>
            <p:cNvPr id="5" name="TextBox 5"/>
            <p:cNvSpPr txBox="1"/>
            <p:nvPr/>
          </p:nvSpPr>
          <p:spPr>
            <a:xfrm>
              <a:off x="0" y="-38100"/>
              <a:ext cx="3236207" cy="2492437"/>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1479176" y="2311855"/>
            <a:ext cx="14980024" cy="5817875"/>
          </a:xfrm>
          <a:prstGeom prst="rect">
            <a:avLst/>
          </a:prstGeom>
        </p:spPr>
        <p:txBody>
          <a:bodyPr wrap="square" lIns="0" tIns="0" rIns="0" bIns="0" rtlCol="0" anchor="t">
            <a:spAutoFit/>
          </a:bodyPr>
          <a:lstStyle/>
          <a:p>
            <a:pPr marL="582932" lvl="1" indent="-291466">
              <a:lnSpc>
                <a:spcPts val="3780"/>
              </a:lnSpc>
              <a:buFont typeface="Arial"/>
              <a:buChar char="•"/>
            </a:pPr>
            <a:r>
              <a:rPr lang="en-US" sz="2700" u="sng" dirty="0">
                <a:solidFill>
                  <a:srgbClr val="000000"/>
                </a:solidFill>
                <a:latin typeface="Gibson 2"/>
                <a:hlinkClick r:id="rId4" tooltip="https://nyhousingsearch.gov"/>
              </a:rPr>
              <a:t>NY Housing </a:t>
            </a:r>
            <a:r>
              <a:rPr lang="en-US" sz="2700" dirty="0">
                <a:solidFill>
                  <a:srgbClr val="000000"/>
                </a:solidFill>
                <a:latin typeface="Gibson 2"/>
              </a:rPr>
              <a:t>Search - Listings of Apartment Resources in New York City and beyond run by New York State Government​: https://nyhousingsearch.gov/</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5" tooltip="https://www.ihouse-nyc.org"/>
              </a:rPr>
              <a:t>International House</a:t>
            </a:r>
            <a:r>
              <a:rPr lang="en-US" sz="2700" dirty="0">
                <a:solidFill>
                  <a:srgbClr val="000000"/>
                </a:solidFill>
                <a:latin typeface="Gibson 2"/>
              </a:rPr>
              <a:t> - Summer housing at The International House in NYC.​ https://www.ihouse-nyc.org/</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6" tooltip="https://www.law.nyu.edu/housing/summerliving"/>
              </a:rPr>
              <a:t>NYU Law Housing </a:t>
            </a:r>
            <a:r>
              <a:rPr lang="en-US" sz="2700" dirty="0">
                <a:solidFill>
                  <a:srgbClr val="000000"/>
                </a:solidFill>
                <a:latin typeface="Gibson 2"/>
              </a:rPr>
              <a:t>- Summer Housing at NYU Law. https://www.law.nyu.edu/housing/summerliving</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7" tooltip="https://www.renthop.com"/>
              </a:rPr>
              <a:t>RentHop.com</a:t>
            </a:r>
            <a:r>
              <a:rPr lang="en-US" sz="2700" dirty="0">
                <a:solidFill>
                  <a:srgbClr val="000000"/>
                </a:solidFill>
                <a:latin typeface="Gibson 2"/>
              </a:rPr>
              <a:t> - Search NYC Apartments and Listings by Location. Also have listings for Boston and Chicago.​</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8" tooltip="https://www.cityrealty.com"/>
              </a:rPr>
              <a:t>CityRealty.com </a:t>
            </a:r>
            <a:r>
              <a:rPr lang="en-US" sz="2700" dirty="0">
                <a:solidFill>
                  <a:srgbClr val="000000"/>
                </a:solidFill>
                <a:latin typeface="Gibson 2"/>
              </a:rPr>
              <a:t>- New York City apartments for rent and for sale.​ </a:t>
            </a:r>
          </a:p>
          <a:p>
            <a:pPr>
              <a:lnSpc>
                <a:spcPts val="3780"/>
              </a:lnSpc>
            </a:pPr>
            <a:endParaRPr lang="en-US" sz="2700" dirty="0">
              <a:solidFill>
                <a:srgbClr val="000000"/>
              </a:solidFill>
              <a:latin typeface="Gibson 2"/>
            </a:endParaRPr>
          </a:p>
        </p:txBody>
      </p:sp>
      <p:sp>
        <p:nvSpPr>
          <p:cNvPr id="7" name="TextBox 7"/>
          <p:cNvSpPr txBox="1"/>
          <p:nvPr/>
        </p:nvSpPr>
        <p:spPr>
          <a:xfrm>
            <a:off x="1479176" y="962025"/>
            <a:ext cx="15780124" cy="1023647"/>
          </a:xfrm>
          <a:prstGeom prst="rect">
            <a:avLst/>
          </a:prstGeom>
        </p:spPr>
        <p:txBody>
          <a:bodyPr lIns="0" tIns="0" rIns="0" bIns="0" rtlCol="0" anchor="t">
            <a:spAutoFit/>
          </a:bodyPr>
          <a:lstStyle/>
          <a:p>
            <a:pPr marL="0" lvl="0" indent="0" algn="just">
              <a:lnSpc>
                <a:spcPts val="7781"/>
              </a:lnSpc>
              <a:spcBef>
                <a:spcPct val="0"/>
              </a:spcBef>
            </a:pPr>
            <a:r>
              <a:rPr lang="en-US" sz="6326" dirty="0">
                <a:solidFill>
                  <a:srgbClr val="0C090A"/>
                </a:solidFill>
                <a:latin typeface="Gibson 1"/>
              </a:rPr>
              <a:t>NEW YORK CONTINUED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524234" h="21215698">
                <a:moveTo>
                  <a:pt x="0" y="0"/>
                </a:moveTo>
                <a:lnTo>
                  <a:pt x="18524234" y="0"/>
                </a:lnTo>
                <a:lnTo>
                  <a:pt x="18524234" y="21215698"/>
                </a:lnTo>
                <a:lnTo>
                  <a:pt x="0" y="21215698"/>
                </a:lnTo>
                <a:lnTo>
                  <a:pt x="0" y="0"/>
                </a:lnTo>
                <a:close/>
              </a:path>
            </a:pathLst>
          </a:custGeom>
          <a:blipFill>
            <a:blip r:embed="rId2">
              <a:extLst>
                <a:ext uri="{96DAC541-7B7A-43D3-8B79-37D633B846F1}">
                  <asvg:svgBlip xmlns:asvg="http://schemas.microsoft.com/office/drawing/2016/SVG/main" r:embed="rId3"/>
                </a:ext>
              </a:extLst>
            </a:blip>
            <a:stretch>
              <a:fillRect l="-1291" t="-2247" r="-17526" b="-103991"/>
            </a:stretch>
          </a:blipFill>
        </p:spPr>
      </p:sp>
      <p:grpSp>
        <p:nvGrpSpPr>
          <p:cNvPr id="3" name="Group 3"/>
          <p:cNvGrpSpPr/>
          <p:nvPr/>
        </p:nvGrpSpPr>
        <p:grpSpPr>
          <a:xfrm>
            <a:off x="1028700" y="584947"/>
            <a:ext cx="16230600" cy="9318812"/>
            <a:chOff x="0" y="0"/>
            <a:chExt cx="4274726" cy="2454337"/>
          </a:xfrm>
        </p:grpSpPr>
        <p:sp>
          <p:nvSpPr>
            <p:cNvPr id="4" name="Freeform 4"/>
            <p:cNvSpPr/>
            <p:nvPr/>
          </p:nvSpPr>
          <p:spPr>
            <a:xfrm>
              <a:off x="0" y="0"/>
              <a:ext cx="4274726" cy="2454337"/>
            </a:xfrm>
            <a:custGeom>
              <a:avLst/>
              <a:gdLst/>
              <a:ahLst/>
              <a:cxnLst/>
              <a:rect l="l" t="t" r="r" b="b"/>
              <a:pathLst>
                <a:path w="4274726" h="2454337">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p:spPr>
        </p:sp>
        <p:sp>
          <p:nvSpPr>
            <p:cNvPr id="5" name="TextBox 5"/>
            <p:cNvSpPr txBox="1"/>
            <p:nvPr/>
          </p:nvSpPr>
          <p:spPr>
            <a:xfrm>
              <a:off x="0" y="-38100"/>
              <a:ext cx="4274726" cy="2492437"/>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1245445" y="1733214"/>
            <a:ext cx="7342094" cy="3868623"/>
          </a:xfrm>
          <a:prstGeom prst="rect">
            <a:avLst/>
          </a:prstGeom>
        </p:spPr>
        <p:txBody>
          <a:bodyPr lIns="0" tIns="0" rIns="0" bIns="0" rtlCol="0" anchor="t">
            <a:spAutoFit/>
          </a:bodyPr>
          <a:lstStyle/>
          <a:p>
            <a:pPr marL="582932" lvl="1" indent="-291466">
              <a:lnSpc>
                <a:spcPts val="3780"/>
              </a:lnSpc>
              <a:buFont typeface="Arial"/>
              <a:buChar char="•"/>
            </a:pPr>
            <a:r>
              <a:rPr lang="en-US" sz="2700" u="sng" dirty="0">
                <a:solidFill>
                  <a:srgbClr val="000000"/>
                </a:solidFill>
                <a:latin typeface="Gibson 2"/>
                <a:hlinkClick r:id="rId4" tooltip="https://www.usfca.edu/life-usf/housing-dining/off-campus-housing"/>
              </a:rPr>
              <a:t>University of San Francisco Rental Resources</a:t>
            </a:r>
            <a:r>
              <a:rPr lang="en-US" sz="2700" dirty="0">
                <a:solidFill>
                  <a:srgbClr val="000000"/>
                </a:solidFill>
                <a:latin typeface="Gibson 2"/>
              </a:rPr>
              <a:t> - Apartment listings in San Francisco complied by USF.​ https://www.usfca.edu/life-usf/housing-dining/off-campus-housing</a:t>
            </a:r>
            <a:r>
              <a:rPr lang="en-US" sz="2700" dirty="0">
                <a:solidFill>
                  <a:srgbClr val="F2543B"/>
                </a:solidFill>
                <a:latin typeface="Gibson 2"/>
              </a:rPr>
              <a:t>.​</a:t>
            </a:r>
          </a:p>
          <a:p>
            <a:pPr>
              <a:lnSpc>
                <a:spcPts val="3780"/>
              </a:lnSpc>
            </a:pPr>
            <a:endParaRPr lang="en-US" sz="2700" dirty="0">
              <a:solidFill>
                <a:srgbClr val="F2543B"/>
              </a:solidFill>
              <a:latin typeface="Gibson 2"/>
            </a:endParaRPr>
          </a:p>
          <a:p>
            <a:pPr marL="582932" lvl="1" indent="-291466">
              <a:lnSpc>
                <a:spcPts val="3780"/>
              </a:lnSpc>
              <a:buFont typeface="Arial"/>
              <a:buChar char="•"/>
            </a:pPr>
            <a:r>
              <a:rPr lang="en-US" sz="2700" u="sng" dirty="0">
                <a:solidFill>
                  <a:srgbClr val="000000"/>
                </a:solidFill>
                <a:latin typeface="Gibson 2"/>
                <a:hlinkClick r:id="rId5" tooltip="https://campuslifeserviceshome.ucsf.edu/housing/campus-housing"/>
              </a:rPr>
              <a:t>UCSF Off Campus Housing Guide </a:t>
            </a:r>
            <a:r>
              <a:rPr lang="en-US" sz="2700" dirty="0">
                <a:solidFill>
                  <a:srgbClr val="000000"/>
                </a:solidFill>
                <a:latin typeface="Gibson 2"/>
              </a:rPr>
              <a:t>- https://campuslifeserviceshome.ucsf.edu/housing/campus-housing</a:t>
            </a:r>
          </a:p>
        </p:txBody>
      </p:sp>
      <p:sp>
        <p:nvSpPr>
          <p:cNvPr id="7" name="TextBox 7"/>
          <p:cNvSpPr txBox="1"/>
          <p:nvPr/>
        </p:nvSpPr>
        <p:spPr>
          <a:xfrm>
            <a:off x="1479176" y="962025"/>
            <a:ext cx="14833743" cy="1023647"/>
          </a:xfrm>
          <a:prstGeom prst="rect">
            <a:avLst/>
          </a:prstGeom>
        </p:spPr>
        <p:txBody>
          <a:bodyPr lIns="0" tIns="0" rIns="0" bIns="0" rtlCol="0" anchor="t">
            <a:spAutoFit/>
          </a:bodyPr>
          <a:lstStyle/>
          <a:p>
            <a:pPr marL="0" lvl="0" indent="0" algn="just">
              <a:lnSpc>
                <a:spcPts val="7781"/>
              </a:lnSpc>
              <a:spcBef>
                <a:spcPct val="0"/>
              </a:spcBef>
            </a:pPr>
            <a:r>
              <a:rPr lang="en-US" sz="6326" dirty="0">
                <a:solidFill>
                  <a:srgbClr val="0C090A"/>
                </a:solidFill>
                <a:latin typeface="Gibson 1"/>
              </a:rPr>
              <a:t>SAN FRANSISCO   WASHINGTON DC</a:t>
            </a:r>
          </a:p>
        </p:txBody>
      </p:sp>
      <p:sp>
        <p:nvSpPr>
          <p:cNvPr id="8" name="TextBox 8"/>
          <p:cNvSpPr txBox="1"/>
          <p:nvPr/>
        </p:nvSpPr>
        <p:spPr>
          <a:xfrm>
            <a:off x="8587539" y="1733214"/>
            <a:ext cx="8671761" cy="7756932"/>
          </a:xfrm>
          <a:prstGeom prst="rect">
            <a:avLst/>
          </a:prstGeom>
        </p:spPr>
        <p:txBody>
          <a:bodyPr lIns="0" tIns="0" rIns="0" bIns="0" rtlCol="0" anchor="t">
            <a:spAutoFit/>
          </a:bodyPr>
          <a:lstStyle/>
          <a:p>
            <a:pPr marL="582930" lvl="1" indent="-291465">
              <a:lnSpc>
                <a:spcPts val="3779"/>
              </a:lnSpc>
              <a:buFont typeface="Arial"/>
              <a:buChar char="•"/>
            </a:pPr>
            <a:r>
              <a:rPr lang="en-US" sz="2400" u="sng" dirty="0">
                <a:solidFill>
                  <a:srgbClr val="000000"/>
                </a:solidFill>
                <a:latin typeface="Gibson 2"/>
                <a:hlinkClick r:id="rId6" tooltip="https://www.american.edu/student-affairs/conferences/intern-housing.cfm"/>
              </a:rPr>
              <a:t>American University</a:t>
            </a:r>
            <a:r>
              <a:rPr lang="en-US" sz="2400" dirty="0">
                <a:solidFill>
                  <a:srgbClr val="000000"/>
                </a:solidFill>
                <a:latin typeface="Gibson 2"/>
              </a:rPr>
              <a:t> - For visiting interns, offering quality accommodations in an ideal location at competitive prices.​ https://www.american.edu/student-affairs/conferences/intern-housing.cfm</a:t>
            </a:r>
          </a:p>
          <a:p>
            <a:pPr>
              <a:lnSpc>
                <a:spcPts val="3779"/>
              </a:lnSpc>
            </a:pPr>
            <a:endParaRPr lang="en-US" sz="2400" dirty="0">
              <a:solidFill>
                <a:srgbClr val="000000"/>
              </a:solidFill>
              <a:latin typeface="Gibson 2"/>
            </a:endParaRPr>
          </a:p>
          <a:p>
            <a:pPr marL="582930" lvl="1" indent="-291465">
              <a:lnSpc>
                <a:spcPts val="3779"/>
              </a:lnSpc>
              <a:buFont typeface="Arial"/>
              <a:buChar char="•"/>
            </a:pPr>
            <a:r>
              <a:rPr lang="en-US" sz="2400" dirty="0">
                <a:solidFill>
                  <a:srgbClr val="000000"/>
                </a:solidFill>
                <a:latin typeface="Gibson 2"/>
              </a:rPr>
              <a:t> </a:t>
            </a:r>
            <a:r>
              <a:rPr lang="en-US" sz="2400" u="sng" dirty="0">
                <a:solidFill>
                  <a:srgbClr val="000000"/>
                </a:solidFill>
                <a:latin typeface="Gibson 2"/>
                <a:hlinkClick r:id="rId7" tooltip="https://internsdc.com"/>
              </a:rPr>
              <a:t>Washington Intern Student Housing (WISH)</a:t>
            </a:r>
            <a:r>
              <a:rPr lang="en-US" sz="2400" dirty="0">
                <a:solidFill>
                  <a:srgbClr val="000000"/>
                </a:solidFill>
                <a:latin typeface="Gibson 2"/>
              </a:rPr>
              <a:t> - Temporary, fully furnished intern housing on Capitol Hill in shared or private rooms in townhouses and apartments. Housing is also available for fall and winter months.​ https://internsdc.com/</a:t>
            </a:r>
          </a:p>
          <a:p>
            <a:pPr>
              <a:lnSpc>
                <a:spcPts val="3779"/>
              </a:lnSpc>
            </a:pPr>
            <a:endParaRPr lang="en-US" sz="2400" dirty="0">
              <a:solidFill>
                <a:srgbClr val="000000"/>
              </a:solidFill>
              <a:latin typeface="Gibson 2"/>
            </a:endParaRPr>
          </a:p>
          <a:p>
            <a:pPr marL="582930" lvl="1" indent="-291465">
              <a:lnSpc>
                <a:spcPts val="3779"/>
              </a:lnSpc>
              <a:buFont typeface="Arial"/>
              <a:buChar char="•"/>
            </a:pPr>
            <a:r>
              <a:rPr lang="en-US" sz="2400" u="sng" dirty="0">
                <a:solidFill>
                  <a:srgbClr val="000000"/>
                </a:solidFill>
                <a:latin typeface="Gibson 2"/>
                <a:hlinkClick r:id="rId8" tooltip="https://pryzbyla.catholic.edu/conferences/housing/summer-intern/non-cua-student/index.html"/>
              </a:rPr>
              <a:t>Catholic University of America </a:t>
            </a:r>
            <a:r>
              <a:rPr lang="en-US" sz="2400" dirty="0">
                <a:solidFill>
                  <a:srgbClr val="000000"/>
                </a:solidFill>
                <a:latin typeface="Gibson 2"/>
              </a:rPr>
              <a:t>- Summer Housing in Washington, D.C.​ https://pryzbyla.catholic.edu/conferences/housing/summer-intern/non-cua-student/index.html</a:t>
            </a:r>
          </a:p>
          <a:p>
            <a:pPr>
              <a:lnSpc>
                <a:spcPts val="3779"/>
              </a:lnSpc>
            </a:pPr>
            <a:endParaRPr lang="en-US" sz="2400" dirty="0">
              <a:solidFill>
                <a:srgbClr val="000000"/>
              </a:solidFill>
              <a:latin typeface="Gibson 2"/>
            </a:endParaRPr>
          </a:p>
          <a:p>
            <a:pPr marL="582930" lvl="1" indent="-291465">
              <a:lnSpc>
                <a:spcPts val="3779"/>
              </a:lnSpc>
              <a:buFont typeface="Arial"/>
              <a:buChar char="•"/>
            </a:pPr>
            <a:r>
              <a:rPr lang="en-US" sz="2400" u="sng" dirty="0">
                <a:solidFill>
                  <a:srgbClr val="000000"/>
                </a:solidFill>
                <a:latin typeface="Gibson 2"/>
                <a:hlinkClick r:id="rId9" tooltip="https://summerhousing.gwu.edu/individuals-interns"/>
              </a:rPr>
              <a:t>George Washington University Summer Housing</a:t>
            </a:r>
            <a:r>
              <a:rPr lang="en-US" sz="2400" dirty="0">
                <a:solidFill>
                  <a:srgbClr val="000000"/>
                </a:solidFill>
                <a:latin typeface="Gibson 2"/>
              </a:rPr>
              <a:t> - https://summerhousing.gwu.edu/individuals-interns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7693640">
                <a:moveTo>
                  <a:pt x="0" y="0"/>
                </a:moveTo>
                <a:lnTo>
                  <a:pt x="18288000" y="0"/>
                </a:lnTo>
                <a:lnTo>
                  <a:pt x="18288000" y="17693640"/>
                </a:lnTo>
                <a:lnTo>
                  <a:pt x="0" y="17693640"/>
                </a:lnTo>
                <a:lnTo>
                  <a:pt x="0" y="0"/>
                </a:lnTo>
                <a:close/>
              </a:path>
            </a:pathLst>
          </a:custGeom>
          <a:blipFill>
            <a:blip r:embed="rId2">
              <a:extLst>
                <a:ext uri="{96DAC541-7B7A-43D3-8B79-37D633B846F1}">
                  <asvg:svgBlip xmlns:asvg="http://schemas.microsoft.com/office/drawing/2016/SVG/main" r:embed="rId3"/>
                </a:ext>
              </a:extLst>
            </a:blip>
            <a:stretch>
              <a:fillRect t="-36001" b="-36001"/>
            </a:stretch>
          </a:blipFill>
        </p:spPr>
      </p:sp>
      <p:grpSp>
        <p:nvGrpSpPr>
          <p:cNvPr id="3" name="Group 3"/>
          <p:cNvGrpSpPr/>
          <p:nvPr/>
        </p:nvGrpSpPr>
        <p:grpSpPr>
          <a:xfrm>
            <a:off x="1028700" y="584947"/>
            <a:ext cx="16230600" cy="9318812"/>
            <a:chOff x="0" y="0"/>
            <a:chExt cx="4274726" cy="2454337"/>
          </a:xfrm>
        </p:grpSpPr>
        <p:sp>
          <p:nvSpPr>
            <p:cNvPr id="4" name="Freeform 4"/>
            <p:cNvSpPr/>
            <p:nvPr/>
          </p:nvSpPr>
          <p:spPr>
            <a:xfrm>
              <a:off x="0" y="0"/>
              <a:ext cx="4274726" cy="2454337"/>
            </a:xfrm>
            <a:custGeom>
              <a:avLst/>
              <a:gdLst/>
              <a:ahLst/>
              <a:cxnLst/>
              <a:rect l="l" t="t" r="r" b="b"/>
              <a:pathLst>
                <a:path w="4274726" h="2454337">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p:spPr>
        </p:sp>
        <p:sp>
          <p:nvSpPr>
            <p:cNvPr id="5" name="TextBox 5"/>
            <p:cNvSpPr txBox="1"/>
            <p:nvPr/>
          </p:nvSpPr>
          <p:spPr>
            <a:xfrm>
              <a:off x="0" y="-38100"/>
              <a:ext cx="4274726" cy="2492437"/>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1479176" y="1659899"/>
            <a:ext cx="15089455" cy="7713345"/>
          </a:xfrm>
          <a:prstGeom prst="rect">
            <a:avLst/>
          </a:prstGeom>
        </p:spPr>
        <p:txBody>
          <a:bodyPr lIns="0" tIns="0" rIns="0" bIns="0" rtlCol="0" anchor="t">
            <a:spAutoFit/>
          </a:bodyPr>
          <a:lstStyle/>
          <a:p>
            <a:pPr>
              <a:lnSpc>
                <a:spcPts val="3780"/>
              </a:lnSpc>
            </a:pPr>
            <a:endParaRPr dirty="0"/>
          </a:p>
          <a:p>
            <a:pPr marL="582932" lvl="1" indent="-291466">
              <a:lnSpc>
                <a:spcPts val="3780"/>
              </a:lnSpc>
              <a:buFont typeface="Arial"/>
              <a:buChar char="•"/>
            </a:pPr>
            <a:r>
              <a:rPr lang="en-US" sz="2700" u="sng" dirty="0">
                <a:solidFill>
                  <a:srgbClr val="000000"/>
                </a:solidFill>
                <a:latin typeface="Gibson 2"/>
                <a:hlinkClick r:id="rId4" tooltip="https://housing.dasa.ncsu.edu/conference-and-guest-services/summer-intern-housing/"/>
              </a:rPr>
              <a:t>North Carolina State University</a:t>
            </a:r>
            <a:r>
              <a:rPr lang="en-US" sz="2700" dirty="0">
                <a:solidFill>
                  <a:srgbClr val="000000"/>
                </a:solidFill>
                <a:latin typeface="Gibson 2"/>
              </a:rPr>
              <a:t> - Includes intern housing for those with internships near the Research Triangle Park in Raleigh, which is home to many organizations such as IBM, Credit Suisse, Cisco Systems, GlaxoSmithKline, and the Department of Justice.​ https://housing.dasa.ncsu.edu/conference-and-guest-services/summer-intern-housing/</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dirty="0">
                <a:solidFill>
                  <a:srgbClr val="000000"/>
                </a:solidFill>
                <a:latin typeface="Gibson 2"/>
              </a:rPr>
              <a:t> </a:t>
            </a:r>
            <a:r>
              <a:rPr lang="en-US" sz="2700" u="sng" dirty="0">
                <a:solidFill>
                  <a:srgbClr val="000000"/>
                </a:solidFill>
                <a:latin typeface="Gibson 2"/>
                <a:hlinkClick r:id="rId5" tooltip="https://www.umovefree.com"/>
              </a:rPr>
              <a:t>UMoveFree.com </a:t>
            </a:r>
            <a:r>
              <a:rPr lang="en-US" sz="2700" dirty="0">
                <a:solidFill>
                  <a:srgbClr val="000000"/>
                </a:solidFill>
                <a:latin typeface="Gibson 2"/>
              </a:rPr>
              <a:t>- Largest apartment leasing company in the state of Texas. Includes rentals in Austin, Dallas, and Houston.​</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6" tooltip="https://housing.utdallas.edu/housing-departments/corporate-intern-and-summer-guest-housing/"/>
              </a:rPr>
              <a:t>University of Texas (Dallas)</a:t>
            </a:r>
            <a:r>
              <a:rPr lang="en-US" sz="2700" dirty="0">
                <a:solidFill>
                  <a:srgbClr val="000000"/>
                </a:solidFill>
                <a:latin typeface="Gibson 2"/>
              </a:rPr>
              <a:t> - Summer Dorm Housing: https://housing.utdallas.edu/housing-departments/corporate-intern-and-summer-guest-housing/ </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7" tooltip="https://hfs.uw.edu/Seattle-Intern-Housing"/>
              </a:rPr>
              <a:t>University of Washington (Seattle)</a:t>
            </a:r>
            <a:r>
              <a:rPr lang="en-US" sz="2700" dirty="0">
                <a:solidFill>
                  <a:srgbClr val="000000"/>
                </a:solidFill>
                <a:latin typeface="Gibson 2"/>
              </a:rPr>
              <a:t> - Summer Intern Housing: https://hfs.uw.edu/Seattle-Intern-Housing</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8" tooltip="https://housing.asu.edu/housing-resources/guest-and-conference-housing/guest-housing"/>
              </a:rPr>
              <a:t>Arizona State University (Phoenix)</a:t>
            </a:r>
            <a:r>
              <a:rPr lang="en-US" sz="2700" dirty="0">
                <a:solidFill>
                  <a:srgbClr val="000000"/>
                </a:solidFill>
                <a:latin typeface="Gibson 2"/>
              </a:rPr>
              <a:t> - Summer housing for ASU internships only: https://housing.asu.edu/housing-resources/guest-and-conference-housing/guest-housing</a:t>
            </a:r>
          </a:p>
        </p:txBody>
      </p:sp>
      <p:sp>
        <p:nvSpPr>
          <p:cNvPr id="7" name="TextBox 7"/>
          <p:cNvSpPr txBox="1"/>
          <p:nvPr/>
        </p:nvSpPr>
        <p:spPr>
          <a:xfrm>
            <a:off x="1479176" y="962025"/>
            <a:ext cx="15780124" cy="1023647"/>
          </a:xfrm>
          <a:prstGeom prst="rect">
            <a:avLst/>
          </a:prstGeom>
        </p:spPr>
        <p:txBody>
          <a:bodyPr lIns="0" tIns="0" rIns="0" bIns="0" rtlCol="0" anchor="t">
            <a:spAutoFit/>
          </a:bodyPr>
          <a:lstStyle/>
          <a:p>
            <a:pPr marL="0" lvl="0" indent="0" algn="just">
              <a:lnSpc>
                <a:spcPts val="7781"/>
              </a:lnSpc>
              <a:spcBef>
                <a:spcPct val="0"/>
              </a:spcBef>
            </a:pPr>
            <a:r>
              <a:rPr lang="en-US" sz="6326" dirty="0">
                <a:solidFill>
                  <a:srgbClr val="0C090A"/>
                </a:solidFill>
                <a:latin typeface="Gibson 1"/>
              </a:rPr>
              <a:t>OTHER CITIES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1118167" y="0"/>
            <a:ext cx="8327374" cy="10287000"/>
          </a:xfrm>
          <a:custGeom>
            <a:avLst/>
            <a:gdLst/>
            <a:ahLst/>
            <a:cxnLst/>
            <a:rect l="l" t="t" r="r" b="b"/>
            <a:pathLst>
              <a:path w="8327374" h="10287000">
                <a:moveTo>
                  <a:pt x="0" y="0"/>
                </a:moveTo>
                <a:lnTo>
                  <a:pt x="8327374" y="0"/>
                </a:lnTo>
                <a:lnTo>
                  <a:pt x="8327374"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r="-24209"/>
            </a:stretch>
          </a:blipFill>
        </p:spPr>
      </p:sp>
      <p:sp>
        <p:nvSpPr>
          <p:cNvPr id="3" name="TextBox 3"/>
          <p:cNvSpPr txBox="1"/>
          <p:nvPr/>
        </p:nvSpPr>
        <p:spPr>
          <a:xfrm>
            <a:off x="7560143" y="458152"/>
            <a:ext cx="9977735" cy="1703070"/>
          </a:xfrm>
          <a:prstGeom prst="rect">
            <a:avLst/>
          </a:prstGeom>
        </p:spPr>
        <p:txBody>
          <a:bodyPr lIns="0" tIns="0" rIns="0" bIns="0" rtlCol="0" anchor="t">
            <a:spAutoFit/>
          </a:bodyPr>
          <a:lstStyle/>
          <a:p>
            <a:pPr marL="0" lvl="0" indent="0">
              <a:lnSpc>
                <a:spcPts val="6555"/>
              </a:lnSpc>
              <a:spcBef>
                <a:spcPct val="0"/>
              </a:spcBef>
            </a:pPr>
            <a:r>
              <a:rPr lang="en-US" sz="5700" dirty="0">
                <a:solidFill>
                  <a:srgbClr val="0C090A"/>
                </a:solidFill>
                <a:latin typeface="Gibson 1"/>
              </a:rPr>
              <a:t> LONDON COLLEGES WITH SUMMER HOUSING </a:t>
            </a:r>
          </a:p>
        </p:txBody>
      </p:sp>
      <p:sp>
        <p:nvSpPr>
          <p:cNvPr id="4" name="TextBox 4"/>
          <p:cNvSpPr txBox="1"/>
          <p:nvPr/>
        </p:nvSpPr>
        <p:spPr>
          <a:xfrm>
            <a:off x="7560143" y="1965960"/>
            <a:ext cx="10586800" cy="8430128"/>
          </a:xfrm>
          <a:prstGeom prst="rect">
            <a:avLst/>
          </a:prstGeom>
        </p:spPr>
        <p:txBody>
          <a:bodyPr lIns="0" tIns="0" rIns="0" bIns="0" rtlCol="0" anchor="t">
            <a:spAutoFit/>
          </a:bodyPr>
          <a:lstStyle/>
          <a:p>
            <a:pPr marL="680085" lvl="1" indent="-340042">
              <a:lnSpc>
                <a:spcPts val="4409"/>
              </a:lnSpc>
              <a:buFont typeface="Arial"/>
              <a:buChar char="•"/>
            </a:pPr>
            <a:r>
              <a:rPr lang="en-US" sz="3150" u="sng" dirty="0">
                <a:solidFill>
                  <a:srgbClr val="0C090A"/>
                </a:solidFill>
                <a:latin typeface="Gibson 2"/>
                <a:hlinkClick r:id="rId4" tooltip="https://www.londonmet.ac.uk/services-and-facilities/accommodation/summer-accommodation/"/>
              </a:rPr>
              <a:t>London Metropolitan University</a:t>
            </a:r>
            <a:r>
              <a:rPr lang="en-US" sz="3150" dirty="0">
                <a:solidFill>
                  <a:srgbClr val="0C090A"/>
                </a:solidFill>
                <a:latin typeface="Gibson 2"/>
              </a:rPr>
              <a:t> - Holloway Road : https://www.londonmet.ac.uk/services-and-facilities/accommodation/summer-accommodation/​</a:t>
            </a:r>
          </a:p>
          <a:p>
            <a:pPr marL="680085" lvl="1" indent="-340042">
              <a:lnSpc>
                <a:spcPts val="4409"/>
              </a:lnSpc>
              <a:buFont typeface="Arial"/>
              <a:buChar char="•"/>
            </a:pPr>
            <a:r>
              <a:rPr lang="en-US" sz="3150" u="sng" dirty="0">
                <a:solidFill>
                  <a:srgbClr val="0C090A"/>
                </a:solidFill>
                <a:latin typeface="Gibson 2"/>
                <a:hlinkClick r:id="rId5" tooltip="https://www.ucl.ac.uk/residences/ucl-summer-residences"/>
              </a:rPr>
              <a:t>University College London</a:t>
            </a:r>
            <a:r>
              <a:rPr lang="en-US" sz="3150" dirty="0">
                <a:solidFill>
                  <a:srgbClr val="0C090A"/>
                </a:solidFill>
                <a:latin typeface="Gibson 2"/>
              </a:rPr>
              <a:t> - Bloomsbury (just north of the British Museum)​: https://www.ucl.ac.uk/residences/ucl-summer-residences </a:t>
            </a:r>
          </a:p>
          <a:p>
            <a:pPr marL="680085" lvl="1" indent="-340042">
              <a:lnSpc>
                <a:spcPts val="4409"/>
              </a:lnSpc>
              <a:buFont typeface="Arial"/>
              <a:buChar char="•"/>
            </a:pPr>
            <a:r>
              <a:rPr lang="en-US" sz="3150" u="sng" dirty="0">
                <a:solidFill>
                  <a:srgbClr val="0C090A"/>
                </a:solidFill>
                <a:latin typeface="Gibson 2"/>
                <a:hlinkClick r:id="rId6" tooltip="https://www.ish.org.uk"/>
              </a:rPr>
              <a:t>International Students House</a:t>
            </a:r>
            <a:r>
              <a:rPr lang="en-US" sz="3150" dirty="0">
                <a:solidFill>
                  <a:srgbClr val="0C090A"/>
                </a:solidFill>
                <a:latin typeface="Gibson 2"/>
              </a:rPr>
              <a:t> - Great Portland Street​: https://www.ish.org.uk/</a:t>
            </a:r>
          </a:p>
          <a:p>
            <a:pPr marL="680085" lvl="1" indent="-340042">
              <a:lnSpc>
                <a:spcPts val="4409"/>
              </a:lnSpc>
              <a:buFont typeface="Arial"/>
              <a:buChar char="•"/>
            </a:pPr>
            <a:r>
              <a:rPr lang="en-US" sz="3150" u="sng" dirty="0">
                <a:solidFill>
                  <a:srgbClr val="0C090A"/>
                </a:solidFill>
                <a:latin typeface="Gibson 2"/>
                <a:hlinkClick r:id="rId7" tooltip="https://www.kings.edu/life_at_kings/campus_living/on_campus/housing/resources/summer-housing"/>
              </a:rPr>
              <a:t>King's College</a:t>
            </a:r>
            <a:r>
              <a:rPr lang="en-US" sz="3150" dirty="0">
                <a:solidFill>
                  <a:srgbClr val="0C090A"/>
                </a:solidFill>
                <a:latin typeface="Gibson 2"/>
              </a:rPr>
              <a:t> - The Strand (Covent Garden)​ https://www.kings.edu/life_at_kings/campus_living/on_campus/housing/resources/summer-housing </a:t>
            </a:r>
          </a:p>
          <a:p>
            <a:pPr marL="680085" lvl="1" indent="-340042">
              <a:lnSpc>
                <a:spcPts val="4409"/>
              </a:lnSpc>
              <a:buFont typeface="Arial"/>
              <a:buChar char="•"/>
            </a:pPr>
            <a:r>
              <a:rPr lang="en-US" sz="3150" u="sng" dirty="0">
                <a:solidFill>
                  <a:srgbClr val="0C090A"/>
                </a:solidFill>
                <a:latin typeface="Gibson 2"/>
                <a:hlinkClick r:id="rId8" tooltip="https://housing.london.ac.uk/find-accommodation/university-halls-of-residence"/>
              </a:rPr>
              <a:t>University of London Summer Housing</a:t>
            </a:r>
            <a:r>
              <a:rPr lang="en-US" sz="3150" dirty="0">
                <a:solidFill>
                  <a:srgbClr val="0C090A"/>
                </a:solidFill>
                <a:latin typeface="Gibson 2"/>
              </a:rPr>
              <a:t>: https://housing.london.ac.uk/find-accommodation/university-halls-of-residence</a:t>
            </a:r>
          </a:p>
          <a:p>
            <a:pPr>
              <a:lnSpc>
                <a:spcPts val="4409"/>
              </a:lnSpc>
            </a:pPr>
            <a:endParaRPr lang="en-US" sz="3150" dirty="0">
              <a:solidFill>
                <a:srgbClr val="0C090A"/>
              </a:solidFill>
              <a:latin typeface="Gibson 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1118167" y="0"/>
            <a:ext cx="8327374" cy="10287000"/>
          </a:xfrm>
          <a:custGeom>
            <a:avLst/>
            <a:gdLst/>
            <a:ahLst/>
            <a:cxnLst/>
            <a:rect l="l" t="t" r="r" b="b"/>
            <a:pathLst>
              <a:path w="8327374" h="10287000">
                <a:moveTo>
                  <a:pt x="0" y="0"/>
                </a:moveTo>
                <a:lnTo>
                  <a:pt x="8327374" y="0"/>
                </a:lnTo>
                <a:lnTo>
                  <a:pt x="8327374"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r="-24209"/>
            </a:stretch>
          </a:blipFill>
        </p:spPr>
      </p:sp>
      <p:sp>
        <p:nvSpPr>
          <p:cNvPr id="3" name="TextBox 3"/>
          <p:cNvSpPr txBox="1"/>
          <p:nvPr/>
        </p:nvSpPr>
        <p:spPr>
          <a:xfrm>
            <a:off x="7560143" y="586740"/>
            <a:ext cx="8115300" cy="874395"/>
          </a:xfrm>
          <a:prstGeom prst="rect">
            <a:avLst/>
          </a:prstGeom>
        </p:spPr>
        <p:txBody>
          <a:bodyPr lIns="0" tIns="0" rIns="0" bIns="0" rtlCol="0" anchor="t">
            <a:spAutoFit/>
          </a:bodyPr>
          <a:lstStyle/>
          <a:p>
            <a:pPr marL="0" lvl="0" indent="0">
              <a:lnSpc>
                <a:spcPts val="6555"/>
              </a:lnSpc>
              <a:spcBef>
                <a:spcPct val="0"/>
              </a:spcBef>
            </a:pPr>
            <a:r>
              <a:rPr lang="en-US" sz="5700" dirty="0">
                <a:solidFill>
                  <a:srgbClr val="0C090A"/>
                </a:solidFill>
                <a:latin typeface="Gibson 1"/>
              </a:rPr>
              <a:t>ABROAD </a:t>
            </a:r>
          </a:p>
        </p:txBody>
      </p:sp>
      <p:sp>
        <p:nvSpPr>
          <p:cNvPr id="4" name="TextBox 4"/>
          <p:cNvSpPr txBox="1"/>
          <p:nvPr/>
        </p:nvSpPr>
        <p:spPr>
          <a:xfrm>
            <a:off x="7327249" y="1807845"/>
            <a:ext cx="10586800" cy="5587365"/>
          </a:xfrm>
          <a:prstGeom prst="rect">
            <a:avLst/>
          </a:prstGeom>
        </p:spPr>
        <p:txBody>
          <a:bodyPr lIns="0" tIns="0" rIns="0" bIns="0" rtlCol="0" anchor="t">
            <a:spAutoFit/>
          </a:bodyPr>
          <a:lstStyle/>
          <a:p>
            <a:pPr marL="680085" lvl="1" indent="-340042">
              <a:lnSpc>
                <a:spcPts val="4409"/>
              </a:lnSpc>
              <a:buFont typeface="Arial"/>
              <a:buChar char="•"/>
            </a:pPr>
            <a:r>
              <a:rPr lang="en-US" sz="3150" u="sng" dirty="0">
                <a:solidFill>
                  <a:srgbClr val="0C090A"/>
                </a:solidFill>
                <a:latin typeface="Gibson 2"/>
                <a:hlinkClick r:id="rId4" tooltip="https://transitionsabroad.com"/>
              </a:rPr>
              <a:t>TransitionsAbroad.com </a:t>
            </a:r>
            <a:r>
              <a:rPr lang="en-US" sz="3150" dirty="0">
                <a:solidFill>
                  <a:srgbClr val="0C090A"/>
                </a:solidFill>
                <a:latin typeface="Gibson 2"/>
              </a:rPr>
              <a:t>- List of Accommodations &amp; Articles on Living Abroad: https://transitionsabroad.com/</a:t>
            </a:r>
          </a:p>
          <a:p>
            <a:pPr>
              <a:lnSpc>
                <a:spcPts val="4409"/>
              </a:lnSpc>
            </a:pPr>
            <a:endParaRPr lang="en-US" sz="3150" dirty="0">
              <a:solidFill>
                <a:srgbClr val="0C090A"/>
              </a:solidFill>
              <a:latin typeface="Gibson 2"/>
            </a:endParaRPr>
          </a:p>
          <a:p>
            <a:pPr marL="680085" lvl="1" indent="-340042">
              <a:lnSpc>
                <a:spcPts val="4409"/>
              </a:lnSpc>
              <a:buFont typeface="Arial"/>
              <a:buChar char="•"/>
            </a:pPr>
            <a:r>
              <a:rPr lang="en-US" sz="3150" u="sng" dirty="0">
                <a:solidFill>
                  <a:srgbClr val="0C090A"/>
                </a:solidFill>
                <a:latin typeface="Gibson 2"/>
                <a:hlinkClick r:id="rId5" tooltip="https://www.lonelyplanet.com/articles/category/planning"/>
              </a:rPr>
              <a:t>Lonely Planet</a:t>
            </a:r>
            <a:r>
              <a:rPr lang="en-US" sz="3150" dirty="0">
                <a:solidFill>
                  <a:srgbClr val="0C090A"/>
                </a:solidFill>
                <a:latin typeface="Gibson 2"/>
              </a:rPr>
              <a:t>: Travel Website with guides, tips, and tricks for navigating long or short stays abroad: https://www.lonelyplanet.com/articles/category/planning</a:t>
            </a:r>
          </a:p>
          <a:p>
            <a:pPr>
              <a:lnSpc>
                <a:spcPts val="4409"/>
              </a:lnSpc>
            </a:pPr>
            <a:endParaRPr lang="en-US" sz="3150" dirty="0">
              <a:solidFill>
                <a:srgbClr val="0C090A"/>
              </a:solidFill>
              <a:latin typeface="Gibson 2"/>
            </a:endParaRPr>
          </a:p>
          <a:p>
            <a:pPr marL="680085" lvl="1" indent="-340042">
              <a:lnSpc>
                <a:spcPts val="4409"/>
              </a:lnSpc>
              <a:buFont typeface="Arial"/>
              <a:buChar char="•"/>
            </a:pPr>
            <a:r>
              <a:rPr lang="en-US" sz="3150" u="sng" dirty="0">
                <a:solidFill>
                  <a:srgbClr val="0C090A"/>
                </a:solidFill>
                <a:latin typeface="Gibson 2"/>
                <a:hlinkClick r:id="rId6" tooltip="https://www.ciee.org/go-abroad/college-study-abroad/internships/internship-city-guides"/>
              </a:rPr>
              <a:t>CIEE</a:t>
            </a:r>
            <a:r>
              <a:rPr lang="en-US" sz="3150" dirty="0">
                <a:solidFill>
                  <a:srgbClr val="0C090A"/>
                </a:solidFill>
                <a:latin typeface="Gibson 2"/>
              </a:rPr>
              <a:t> - List of global internships and resources in 15+ locations across the globe: https://www.ciee.org/go-abroad/college-study-abroad/internships/internship-city-guides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2682601" y="-1"/>
            <a:ext cx="6796258" cy="5114925"/>
          </a:xfrm>
          <a:custGeom>
            <a:avLst/>
            <a:gdLst/>
            <a:ahLst/>
            <a:cxnLst/>
            <a:rect l="l" t="t" r="r" b="b"/>
            <a:pathLst>
              <a:path w="6796258" h="6796258">
                <a:moveTo>
                  <a:pt x="0" y="0"/>
                </a:moveTo>
                <a:lnTo>
                  <a:pt x="6796258" y="0"/>
                </a:lnTo>
                <a:lnTo>
                  <a:pt x="6796258" y="6796258"/>
                </a:lnTo>
                <a:lnTo>
                  <a:pt x="0" y="6796258"/>
                </a:lnTo>
                <a:lnTo>
                  <a:pt x="0" y="0"/>
                </a:lnTo>
                <a:close/>
              </a:path>
            </a:pathLst>
          </a:custGeom>
          <a:blipFill>
            <a:blip r:embed="rId2">
              <a:extLst>
                <a:ext uri="{96DAC541-7B7A-43D3-8B79-37D633B846F1}">
                  <asvg:svgBlip xmlns:asvg="http://schemas.microsoft.com/office/drawing/2016/SVG/main" r:embed="rId3"/>
                </a:ext>
              </a:extLst>
            </a:blip>
            <a:stretch>
              <a:fillRect t="-32871"/>
            </a:stretch>
          </a:blipFill>
        </p:spPr>
      </p:sp>
      <p:sp>
        <p:nvSpPr>
          <p:cNvPr id="3" name="Freeform 3"/>
          <p:cNvSpPr/>
          <p:nvPr/>
        </p:nvSpPr>
        <p:spPr>
          <a:xfrm>
            <a:off x="0" y="3031252"/>
            <a:ext cx="5521585" cy="7637261"/>
          </a:xfrm>
          <a:custGeom>
            <a:avLst/>
            <a:gdLst/>
            <a:ahLst/>
            <a:cxnLst/>
            <a:rect l="l" t="t" r="r" b="b"/>
            <a:pathLst>
              <a:path w="7637261" h="7637261">
                <a:moveTo>
                  <a:pt x="0" y="0"/>
                </a:moveTo>
                <a:lnTo>
                  <a:pt x="7637261" y="0"/>
                </a:lnTo>
                <a:lnTo>
                  <a:pt x="7637261" y="7637261"/>
                </a:lnTo>
                <a:lnTo>
                  <a:pt x="0" y="7637261"/>
                </a:lnTo>
                <a:lnTo>
                  <a:pt x="0" y="0"/>
                </a:lnTo>
                <a:close/>
              </a:path>
            </a:pathLst>
          </a:custGeom>
          <a:blipFill>
            <a:blip r:embed="rId4">
              <a:extLst>
                <a:ext uri="{96DAC541-7B7A-43D3-8B79-37D633B846F1}">
                  <asvg:svgBlip xmlns:asvg="http://schemas.microsoft.com/office/drawing/2016/SVG/main" r:embed="rId5"/>
                </a:ext>
              </a:extLst>
            </a:blip>
            <a:stretch>
              <a:fillRect l="-38316"/>
            </a:stretch>
          </a:blipFill>
        </p:spPr>
      </p:sp>
      <p:sp>
        <p:nvSpPr>
          <p:cNvPr id="4" name="TextBox 4"/>
          <p:cNvSpPr txBox="1"/>
          <p:nvPr/>
        </p:nvSpPr>
        <p:spPr>
          <a:xfrm>
            <a:off x="3235051" y="5521748"/>
            <a:ext cx="11563739" cy="3073400"/>
          </a:xfrm>
          <a:prstGeom prst="rect">
            <a:avLst/>
          </a:prstGeom>
        </p:spPr>
        <p:txBody>
          <a:bodyPr lIns="0" tIns="0" rIns="0" bIns="0" rtlCol="0" anchor="t">
            <a:spAutoFit/>
          </a:bodyPr>
          <a:lstStyle/>
          <a:p>
            <a:pPr algn="ctr">
              <a:lnSpc>
                <a:spcPts val="4750"/>
              </a:lnSpc>
            </a:pPr>
            <a:r>
              <a:rPr lang="en-US" sz="5000" dirty="0">
                <a:solidFill>
                  <a:srgbClr val="0C090A"/>
                </a:solidFill>
                <a:latin typeface="Gibson 2"/>
              </a:rPr>
              <a:t>    Apartments​</a:t>
            </a:r>
          </a:p>
          <a:p>
            <a:pPr algn="ctr">
              <a:lnSpc>
                <a:spcPts val="4750"/>
              </a:lnSpc>
            </a:pPr>
            <a:endParaRPr lang="en-US" sz="5000" dirty="0">
              <a:solidFill>
                <a:srgbClr val="0C090A"/>
              </a:solidFill>
              <a:latin typeface="Gibson 2"/>
            </a:endParaRPr>
          </a:p>
          <a:p>
            <a:pPr algn="ctr">
              <a:lnSpc>
                <a:spcPts val="4750"/>
              </a:lnSpc>
            </a:pPr>
            <a:r>
              <a:rPr lang="en-US" sz="5000" dirty="0">
                <a:solidFill>
                  <a:srgbClr val="0C090A"/>
                </a:solidFill>
                <a:latin typeface="Gibson 2"/>
              </a:rPr>
              <a:t>    Transportation​</a:t>
            </a:r>
          </a:p>
          <a:p>
            <a:pPr algn="ctr">
              <a:lnSpc>
                <a:spcPts val="4750"/>
              </a:lnSpc>
            </a:pPr>
            <a:endParaRPr lang="en-US" sz="5000" dirty="0">
              <a:solidFill>
                <a:srgbClr val="0C090A"/>
              </a:solidFill>
              <a:latin typeface="Gibson 2"/>
            </a:endParaRPr>
          </a:p>
          <a:p>
            <a:pPr marL="0" lvl="0" indent="0" algn="ctr">
              <a:lnSpc>
                <a:spcPts val="4750"/>
              </a:lnSpc>
            </a:pPr>
            <a:r>
              <a:rPr lang="en-US" sz="5000" dirty="0">
                <a:solidFill>
                  <a:srgbClr val="0C090A"/>
                </a:solidFill>
                <a:latin typeface="Gibson 2"/>
              </a:rPr>
              <a:t>    Money​</a:t>
            </a:r>
          </a:p>
        </p:txBody>
      </p:sp>
      <p:sp>
        <p:nvSpPr>
          <p:cNvPr id="5" name="TextBox 5"/>
          <p:cNvSpPr txBox="1"/>
          <p:nvPr/>
        </p:nvSpPr>
        <p:spPr>
          <a:xfrm>
            <a:off x="7848600" y="2691976"/>
            <a:ext cx="10439400" cy="2403475"/>
          </a:xfrm>
          <a:prstGeom prst="rect">
            <a:avLst/>
          </a:prstGeom>
        </p:spPr>
        <p:txBody>
          <a:bodyPr wrap="square" lIns="0" tIns="0" rIns="0" bIns="0" rtlCol="0" anchor="t">
            <a:spAutoFit/>
          </a:bodyPr>
          <a:lstStyle/>
          <a:p>
            <a:pPr marL="0" lvl="0" indent="0" algn="ctr">
              <a:lnSpc>
                <a:spcPts val="9200"/>
              </a:lnSpc>
              <a:spcBef>
                <a:spcPct val="0"/>
              </a:spcBef>
            </a:pPr>
            <a:r>
              <a:rPr lang="en-US" sz="8000" dirty="0">
                <a:solidFill>
                  <a:srgbClr val="0C090A"/>
                </a:solidFill>
                <a:latin typeface="Gibson 1"/>
              </a:rPr>
              <a:t>TIPS FOR RELOCATING</a:t>
            </a:r>
          </a:p>
        </p:txBody>
      </p:sp>
      <p:sp>
        <p:nvSpPr>
          <p:cNvPr id="6" name="TextBox 6"/>
          <p:cNvSpPr txBox="1"/>
          <p:nvPr/>
        </p:nvSpPr>
        <p:spPr>
          <a:xfrm>
            <a:off x="10933068" y="5656082"/>
            <a:ext cx="7354932" cy="2473325"/>
          </a:xfrm>
          <a:prstGeom prst="rect">
            <a:avLst/>
          </a:prstGeom>
        </p:spPr>
        <p:txBody>
          <a:bodyPr lIns="0" tIns="0" rIns="0" bIns="0" rtlCol="0" anchor="t">
            <a:spAutoFit/>
          </a:bodyPr>
          <a:lstStyle/>
          <a:p>
            <a:pPr algn="ctr">
              <a:lnSpc>
                <a:spcPts val="4750"/>
              </a:lnSpc>
            </a:pPr>
            <a:r>
              <a:rPr lang="en-US" sz="5000" dirty="0">
                <a:solidFill>
                  <a:srgbClr val="0C090A"/>
                </a:solidFill>
                <a:latin typeface="Gibson 2"/>
              </a:rPr>
              <a:t>    Health Insurance​</a:t>
            </a:r>
          </a:p>
          <a:p>
            <a:pPr algn="ctr">
              <a:lnSpc>
                <a:spcPts val="4750"/>
              </a:lnSpc>
            </a:pPr>
            <a:endParaRPr lang="en-US" sz="5000" dirty="0">
              <a:solidFill>
                <a:srgbClr val="0C090A"/>
              </a:solidFill>
              <a:latin typeface="Gibson 2"/>
            </a:endParaRPr>
          </a:p>
          <a:p>
            <a:pPr marL="0" lvl="0" indent="0" algn="ctr">
              <a:lnSpc>
                <a:spcPts val="4750"/>
              </a:lnSpc>
            </a:pPr>
            <a:r>
              <a:rPr lang="en-US" sz="5000" dirty="0">
                <a:solidFill>
                  <a:srgbClr val="0C090A"/>
                </a:solidFill>
                <a:latin typeface="Gibson 2"/>
              </a:rPr>
              <a:t>    Other Things to Remember​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24861436">
                <a:moveTo>
                  <a:pt x="0" y="0"/>
                </a:moveTo>
                <a:lnTo>
                  <a:pt x="18288000" y="0"/>
                </a:lnTo>
                <a:lnTo>
                  <a:pt x="18288000" y="24861436"/>
                </a:lnTo>
                <a:lnTo>
                  <a:pt x="0" y="24861436"/>
                </a:lnTo>
                <a:lnTo>
                  <a:pt x="0" y="0"/>
                </a:lnTo>
                <a:close/>
              </a:path>
            </a:pathLst>
          </a:custGeom>
          <a:blipFill>
            <a:blip r:embed="rId2">
              <a:extLst>
                <a:ext uri="{96DAC541-7B7A-43D3-8B79-37D633B846F1}">
                  <asvg:svgBlip xmlns:asvg="http://schemas.microsoft.com/office/drawing/2016/SVG/main" r:embed="rId3"/>
                </a:ext>
              </a:extLst>
            </a:blip>
            <a:stretch>
              <a:fillRect l="-4940" t="-135895" r="-3226" b="-6334"/>
            </a:stretch>
          </a:blipFill>
        </p:spPr>
      </p:sp>
      <p:grpSp>
        <p:nvGrpSpPr>
          <p:cNvPr id="3" name="Group 3"/>
          <p:cNvGrpSpPr/>
          <p:nvPr/>
        </p:nvGrpSpPr>
        <p:grpSpPr>
          <a:xfrm>
            <a:off x="1889966" y="1141453"/>
            <a:ext cx="14391665" cy="7392982"/>
            <a:chOff x="0" y="0"/>
            <a:chExt cx="3790397" cy="1947123"/>
          </a:xfrm>
        </p:grpSpPr>
        <p:sp>
          <p:nvSpPr>
            <p:cNvPr id="4" name="Freeform 4"/>
            <p:cNvSpPr/>
            <p:nvPr/>
          </p:nvSpPr>
          <p:spPr>
            <a:xfrm>
              <a:off x="0" y="0"/>
              <a:ext cx="3790397" cy="1947123"/>
            </a:xfrm>
            <a:custGeom>
              <a:avLst/>
              <a:gdLst/>
              <a:ahLst/>
              <a:cxnLst/>
              <a:rect l="l" t="t" r="r" b="b"/>
              <a:pathLst>
                <a:path w="3790397" h="1947123">
                  <a:moveTo>
                    <a:pt x="27435" y="0"/>
                  </a:moveTo>
                  <a:lnTo>
                    <a:pt x="3762962" y="0"/>
                  </a:lnTo>
                  <a:cubicBezTo>
                    <a:pt x="3778114" y="0"/>
                    <a:pt x="3790397" y="12283"/>
                    <a:pt x="3790397" y="27435"/>
                  </a:cubicBezTo>
                  <a:lnTo>
                    <a:pt x="3790397" y="1919688"/>
                  </a:lnTo>
                  <a:cubicBezTo>
                    <a:pt x="3790397" y="1934840"/>
                    <a:pt x="3778114" y="1947123"/>
                    <a:pt x="3762962" y="1947123"/>
                  </a:cubicBezTo>
                  <a:lnTo>
                    <a:pt x="27435" y="1947123"/>
                  </a:lnTo>
                  <a:cubicBezTo>
                    <a:pt x="12283" y="1947123"/>
                    <a:pt x="0" y="1934840"/>
                    <a:pt x="0" y="1919688"/>
                  </a:cubicBezTo>
                  <a:lnTo>
                    <a:pt x="0" y="27435"/>
                  </a:lnTo>
                  <a:cubicBezTo>
                    <a:pt x="0" y="12283"/>
                    <a:pt x="12283" y="0"/>
                    <a:pt x="27435" y="0"/>
                  </a:cubicBezTo>
                  <a:close/>
                </a:path>
              </a:pathLst>
            </a:custGeom>
            <a:solidFill>
              <a:srgbClr val="FFFFFF"/>
            </a:solidFill>
          </p:spPr>
        </p:sp>
        <p:sp>
          <p:nvSpPr>
            <p:cNvPr id="5" name="TextBox 5"/>
            <p:cNvSpPr txBox="1"/>
            <p:nvPr/>
          </p:nvSpPr>
          <p:spPr>
            <a:xfrm>
              <a:off x="0" y="-38100"/>
              <a:ext cx="3790397" cy="1985223"/>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1729913" y="1337209"/>
            <a:ext cx="14828173" cy="1544857"/>
          </a:xfrm>
          <a:prstGeom prst="rect">
            <a:avLst/>
          </a:prstGeom>
        </p:spPr>
        <p:txBody>
          <a:bodyPr lIns="0" tIns="0" rIns="0" bIns="0" rtlCol="0" anchor="t">
            <a:spAutoFit/>
          </a:bodyPr>
          <a:lstStyle/>
          <a:p>
            <a:pPr algn="ctr">
              <a:lnSpc>
                <a:spcPts val="11716"/>
              </a:lnSpc>
            </a:pPr>
            <a:r>
              <a:rPr lang="en-US" sz="9525" dirty="0">
                <a:solidFill>
                  <a:srgbClr val="0C090A"/>
                </a:solidFill>
                <a:latin typeface="Gibson 1"/>
              </a:rPr>
              <a:t>TABLE OF CONTENTS</a:t>
            </a:r>
          </a:p>
        </p:txBody>
      </p:sp>
      <p:sp>
        <p:nvSpPr>
          <p:cNvPr id="7" name="TextBox 7"/>
          <p:cNvSpPr txBox="1"/>
          <p:nvPr/>
        </p:nvSpPr>
        <p:spPr>
          <a:xfrm>
            <a:off x="1729913" y="3048244"/>
            <a:ext cx="7271236" cy="4435470"/>
          </a:xfrm>
          <a:prstGeom prst="rect">
            <a:avLst/>
          </a:prstGeom>
        </p:spPr>
        <p:txBody>
          <a:bodyPr lIns="0" tIns="0" rIns="0" bIns="0" rtlCol="0" anchor="t">
            <a:spAutoFit/>
          </a:bodyPr>
          <a:lstStyle/>
          <a:p>
            <a:pPr algn="ctr">
              <a:lnSpc>
                <a:spcPts val="7000"/>
              </a:lnSpc>
            </a:pPr>
            <a:r>
              <a:rPr lang="en-US" sz="5000" dirty="0">
                <a:solidFill>
                  <a:srgbClr val="001F5B"/>
                </a:solidFill>
                <a:latin typeface="Gibson 2"/>
              </a:rPr>
              <a:t>Housing Resources</a:t>
            </a:r>
          </a:p>
          <a:p>
            <a:pPr algn="ctr">
              <a:lnSpc>
                <a:spcPts val="7000"/>
              </a:lnSpc>
            </a:pPr>
            <a:endParaRPr lang="en-US" sz="5000" dirty="0">
              <a:solidFill>
                <a:srgbClr val="001F5B"/>
              </a:solidFill>
              <a:latin typeface="Gibson 2"/>
            </a:endParaRPr>
          </a:p>
          <a:p>
            <a:pPr algn="ctr">
              <a:lnSpc>
                <a:spcPts val="7000"/>
              </a:lnSpc>
            </a:pPr>
            <a:r>
              <a:rPr lang="en-US" sz="5000" dirty="0">
                <a:solidFill>
                  <a:srgbClr val="001F5B"/>
                </a:solidFill>
                <a:latin typeface="Gibson 2"/>
              </a:rPr>
              <a:t>Tips for Relocating</a:t>
            </a:r>
          </a:p>
          <a:p>
            <a:pPr algn="ctr">
              <a:lnSpc>
                <a:spcPts val="7000"/>
              </a:lnSpc>
            </a:pPr>
            <a:endParaRPr lang="en-US" sz="5000" dirty="0">
              <a:solidFill>
                <a:srgbClr val="001F5B"/>
              </a:solidFill>
              <a:latin typeface="Gibson 2"/>
            </a:endParaRPr>
          </a:p>
          <a:p>
            <a:pPr algn="ctr">
              <a:lnSpc>
                <a:spcPts val="7000"/>
              </a:lnSpc>
            </a:pPr>
            <a:r>
              <a:rPr lang="en-US" sz="5000" dirty="0">
                <a:solidFill>
                  <a:srgbClr val="001F5B"/>
                </a:solidFill>
                <a:latin typeface="Gibson 2"/>
              </a:rPr>
              <a:t>Money</a:t>
            </a:r>
          </a:p>
        </p:txBody>
      </p:sp>
      <p:sp>
        <p:nvSpPr>
          <p:cNvPr id="8" name="TextBox 8"/>
          <p:cNvSpPr txBox="1"/>
          <p:nvPr/>
        </p:nvSpPr>
        <p:spPr>
          <a:xfrm>
            <a:off x="8853084" y="3048244"/>
            <a:ext cx="7428547" cy="4435470"/>
          </a:xfrm>
          <a:prstGeom prst="rect">
            <a:avLst/>
          </a:prstGeom>
        </p:spPr>
        <p:txBody>
          <a:bodyPr lIns="0" tIns="0" rIns="0" bIns="0" rtlCol="0" anchor="t">
            <a:spAutoFit/>
          </a:bodyPr>
          <a:lstStyle/>
          <a:p>
            <a:pPr algn="ctr">
              <a:lnSpc>
                <a:spcPts val="7000"/>
              </a:lnSpc>
            </a:pPr>
            <a:r>
              <a:rPr lang="en-US" sz="5000" dirty="0">
                <a:solidFill>
                  <a:srgbClr val="001F5B"/>
                </a:solidFill>
                <a:latin typeface="Gibson 2"/>
              </a:rPr>
              <a:t>Health Insurance</a:t>
            </a:r>
          </a:p>
          <a:p>
            <a:pPr algn="ctr">
              <a:lnSpc>
                <a:spcPts val="7000"/>
              </a:lnSpc>
            </a:pPr>
            <a:endParaRPr lang="en-US" sz="5000" dirty="0">
              <a:solidFill>
                <a:srgbClr val="001F5B"/>
              </a:solidFill>
              <a:latin typeface="Gibson 2"/>
            </a:endParaRPr>
          </a:p>
          <a:p>
            <a:pPr algn="ctr">
              <a:lnSpc>
                <a:spcPts val="7000"/>
              </a:lnSpc>
            </a:pPr>
            <a:r>
              <a:rPr lang="en-US" sz="5000" dirty="0">
                <a:solidFill>
                  <a:srgbClr val="001F5B"/>
                </a:solidFill>
                <a:latin typeface="Gibson 2"/>
              </a:rPr>
              <a:t>Final Tips</a:t>
            </a:r>
          </a:p>
          <a:p>
            <a:pPr algn="ctr">
              <a:lnSpc>
                <a:spcPts val="7000"/>
              </a:lnSpc>
            </a:pPr>
            <a:endParaRPr lang="en-US" sz="5000" dirty="0">
              <a:solidFill>
                <a:srgbClr val="001F5B"/>
              </a:solidFill>
              <a:latin typeface="Gibson 2"/>
            </a:endParaRPr>
          </a:p>
          <a:p>
            <a:pPr algn="ctr">
              <a:lnSpc>
                <a:spcPts val="7000"/>
              </a:lnSpc>
            </a:pPr>
            <a:r>
              <a:rPr lang="en-US" sz="5000" dirty="0">
                <a:solidFill>
                  <a:srgbClr val="001F5B"/>
                </a:solidFill>
                <a:latin typeface="Gibson 2"/>
              </a:rPr>
              <a:t>Penn Resources &amp; Contacts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15250628" y="1"/>
            <a:ext cx="3026593" cy="10287000"/>
          </a:xfrm>
          <a:custGeom>
            <a:avLst/>
            <a:gdLst/>
            <a:ahLst/>
            <a:cxnLst/>
            <a:rect l="l" t="t" r="r" b="b"/>
            <a:pathLst>
              <a:path w="12056461" h="12011249">
                <a:moveTo>
                  <a:pt x="0" y="0"/>
                </a:moveTo>
                <a:lnTo>
                  <a:pt x="12056461" y="0"/>
                </a:lnTo>
                <a:lnTo>
                  <a:pt x="12056461" y="12011249"/>
                </a:lnTo>
                <a:lnTo>
                  <a:pt x="0" y="12011249"/>
                </a:lnTo>
                <a:lnTo>
                  <a:pt x="0" y="0"/>
                </a:lnTo>
                <a:close/>
              </a:path>
            </a:pathLst>
          </a:custGeom>
          <a:blipFill>
            <a:blip r:embed="rId2">
              <a:extLst>
                <a:ext uri="{96DAC541-7B7A-43D3-8B79-37D633B846F1}">
                  <asvg:svgBlip xmlns:asvg="http://schemas.microsoft.com/office/drawing/2016/SVG/main" r:embed="rId3"/>
                </a:ext>
              </a:extLst>
            </a:blip>
            <a:stretch>
              <a:fillRect r="-298350" b="-16761"/>
            </a:stretch>
          </a:blipFill>
        </p:spPr>
      </p:sp>
      <p:sp>
        <p:nvSpPr>
          <p:cNvPr id="3" name="Freeform 3"/>
          <p:cNvSpPr/>
          <p:nvPr/>
        </p:nvSpPr>
        <p:spPr>
          <a:xfrm>
            <a:off x="0" y="0"/>
            <a:ext cx="2512654" cy="10287000"/>
          </a:xfrm>
          <a:custGeom>
            <a:avLst/>
            <a:gdLst/>
            <a:ahLst/>
            <a:cxnLst/>
            <a:rect l="l" t="t" r="r" b="b"/>
            <a:pathLst>
              <a:path w="8240913" h="10933218">
                <a:moveTo>
                  <a:pt x="0" y="0"/>
                </a:moveTo>
                <a:lnTo>
                  <a:pt x="8240913" y="0"/>
                </a:lnTo>
                <a:lnTo>
                  <a:pt x="8240913" y="10933218"/>
                </a:lnTo>
                <a:lnTo>
                  <a:pt x="0" y="10933218"/>
                </a:lnTo>
                <a:lnTo>
                  <a:pt x="0" y="0"/>
                </a:lnTo>
                <a:close/>
              </a:path>
            </a:pathLst>
          </a:custGeom>
          <a:blipFill>
            <a:blip r:embed="rId4">
              <a:extLst>
                <a:ext uri="{96DAC541-7B7A-43D3-8B79-37D633B846F1}">
                  <asvg:svgBlip xmlns:asvg="http://schemas.microsoft.com/office/drawing/2016/SVG/main" r:embed="rId5"/>
                </a:ext>
              </a:extLst>
            </a:blip>
            <a:stretch>
              <a:fillRect l="-227976" b="-6282"/>
            </a:stretch>
          </a:blipFill>
        </p:spPr>
      </p:sp>
      <p:grpSp>
        <p:nvGrpSpPr>
          <p:cNvPr id="4" name="Group 4"/>
          <p:cNvGrpSpPr/>
          <p:nvPr/>
        </p:nvGrpSpPr>
        <p:grpSpPr>
          <a:xfrm rot="-1760105">
            <a:off x="6809737" y="6193217"/>
            <a:ext cx="4668525" cy="4667250"/>
            <a:chOff x="0" y="0"/>
            <a:chExt cx="6224701" cy="6223000"/>
          </a:xfrm>
        </p:grpSpPr>
        <p:sp>
          <p:nvSpPr>
            <p:cNvPr id="5" name="Freeform 5"/>
            <p:cNvSpPr/>
            <p:nvPr/>
          </p:nvSpPr>
          <p:spPr>
            <a:xfrm>
              <a:off x="0" y="0"/>
              <a:ext cx="4960625" cy="4960625"/>
            </a:xfrm>
            <a:custGeom>
              <a:avLst/>
              <a:gdLst/>
              <a:ahLst/>
              <a:cxnLst/>
              <a:rect l="l" t="t" r="r" b="b"/>
              <a:pathLst>
                <a:path w="4960625" h="4960625">
                  <a:moveTo>
                    <a:pt x="0" y="0"/>
                  </a:moveTo>
                  <a:lnTo>
                    <a:pt x="4960625" y="0"/>
                  </a:lnTo>
                  <a:lnTo>
                    <a:pt x="4960625" y="4960625"/>
                  </a:lnTo>
                  <a:lnTo>
                    <a:pt x="0" y="49606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687967" y="736600"/>
              <a:ext cx="5536734" cy="5486400"/>
            </a:xfrm>
            <a:custGeom>
              <a:avLst/>
              <a:gdLst/>
              <a:ahLst/>
              <a:cxnLst/>
              <a:rect l="l" t="t" r="r" b="b"/>
              <a:pathLst>
                <a:path w="5536734" h="5486400">
                  <a:moveTo>
                    <a:pt x="0" y="0"/>
                  </a:moveTo>
                  <a:lnTo>
                    <a:pt x="5536734" y="0"/>
                  </a:lnTo>
                  <a:lnTo>
                    <a:pt x="5536734" y="5486400"/>
                  </a:lnTo>
                  <a:lnTo>
                    <a:pt x="0" y="5486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7" name="TextBox 7"/>
          <p:cNvSpPr txBox="1"/>
          <p:nvPr/>
        </p:nvSpPr>
        <p:spPr>
          <a:xfrm>
            <a:off x="-223344" y="2571928"/>
            <a:ext cx="11563739" cy="4873625"/>
          </a:xfrm>
          <a:prstGeom prst="rect">
            <a:avLst/>
          </a:prstGeom>
        </p:spPr>
        <p:txBody>
          <a:bodyPr lIns="0" tIns="0" rIns="0" bIns="0" rtlCol="0" anchor="t">
            <a:spAutoFit/>
          </a:bodyPr>
          <a:lstStyle/>
          <a:p>
            <a:pPr algn="ctr">
              <a:lnSpc>
                <a:spcPts val="4750"/>
              </a:lnSpc>
            </a:pPr>
            <a:r>
              <a:rPr lang="en-US" sz="5000" dirty="0">
                <a:solidFill>
                  <a:srgbClr val="0C090A"/>
                </a:solidFill>
                <a:latin typeface="Gibson 2"/>
              </a:rPr>
              <a:t>What to Consider</a:t>
            </a:r>
          </a:p>
          <a:p>
            <a:pPr algn="ctr">
              <a:lnSpc>
                <a:spcPts val="4750"/>
              </a:lnSpc>
            </a:pPr>
            <a:endParaRPr lang="en-US" sz="5000" dirty="0">
              <a:solidFill>
                <a:srgbClr val="0C090A"/>
              </a:solidFill>
              <a:latin typeface="Gibson 2"/>
            </a:endParaRPr>
          </a:p>
          <a:p>
            <a:pPr algn="ctr">
              <a:lnSpc>
                <a:spcPts val="4750"/>
              </a:lnSpc>
            </a:pPr>
            <a:r>
              <a:rPr lang="en-US" sz="5000" dirty="0">
                <a:solidFill>
                  <a:srgbClr val="0C090A"/>
                </a:solidFill>
                <a:latin typeface="Gibson 2"/>
              </a:rPr>
              <a:t>Payment</a:t>
            </a:r>
          </a:p>
          <a:p>
            <a:pPr algn="ctr">
              <a:lnSpc>
                <a:spcPts val="4750"/>
              </a:lnSpc>
            </a:pPr>
            <a:endParaRPr lang="en-US" sz="5000" dirty="0">
              <a:solidFill>
                <a:srgbClr val="0C090A"/>
              </a:solidFill>
              <a:latin typeface="Gibson 2"/>
            </a:endParaRPr>
          </a:p>
          <a:p>
            <a:pPr algn="ctr">
              <a:lnSpc>
                <a:spcPts val="4750"/>
              </a:lnSpc>
            </a:pPr>
            <a:r>
              <a:rPr lang="en-US" sz="5000" dirty="0">
                <a:solidFill>
                  <a:srgbClr val="0C090A"/>
                </a:solidFill>
                <a:latin typeface="Gibson 2"/>
              </a:rPr>
              <a:t>Lease</a:t>
            </a:r>
          </a:p>
          <a:p>
            <a:pPr algn="ctr">
              <a:lnSpc>
                <a:spcPts val="4750"/>
              </a:lnSpc>
            </a:pPr>
            <a:endParaRPr lang="en-US" sz="5000" dirty="0">
              <a:solidFill>
                <a:srgbClr val="0C090A"/>
              </a:solidFill>
              <a:latin typeface="Gibson 2"/>
            </a:endParaRPr>
          </a:p>
          <a:p>
            <a:pPr algn="ctr">
              <a:lnSpc>
                <a:spcPts val="4750"/>
              </a:lnSpc>
            </a:pPr>
            <a:r>
              <a:rPr lang="en-US" sz="5000" dirty="0">
                <a:solidFill>
                  <a:srgbClr val="0C090A"/>
                </a:solidFill>
                <a:latin typeface="Gibson 2"/>
              </a:rPr>
              <a:t>Roommate(s)?</a:t>
            </a:r>
          </a:p>
          <a:p>
            <a:pPr marL="0" lvl="0" indent="0" algn="ctr">
              <a:lnSpc>
                <a:spcPts val="4750"/>
              </a:lnSpc>
            </a:pPr>
            <a:endParaRPr lang="en-US" sz="5000" dirty="0">
              <a:solidFill>
                <a:srgbClr val="0C090A"/>
              </a:solidFill>
              <a:latin typeface="Gibson 2"/>
            </a:endParaRPr>
          </a:p>
        </p:txBody>
      </p:sp>
      <p:sp>
        <p:nvSpPr>
          <p:cNvPr id="8" name="TextBox 8"/>
          <p:cNvSpPr txBox="1"/>
          <p:nvPr/>
        </p:nvSpPr>
        <p:spPr>
          <a:xfrm>
            <a:off x="8467655" y="2306510"/>
            <a:ext cx="6782973" cy="4873625"/>
          </a:xfrm>
          <a:prstGeom prst="rect">
            <a:avLst/>
          </a:prstGeom>
        </p:spPr>
        <p:txBody>
          <a:bodyPr lIns="0" tIns="0" rIns="0" bIns="0" rtlCol="0" anchor="t">
            <a:spAutoFit/>
          </a:bodyPr>
          <a:lstStyle/>
          <a:p>
            <a:pPr algn="ctr">
              <a:lnSpc>
                <a:spcPts val="4750"/>
              </a:lnSpc>
            </a:pPr>
            <a:r>
              <a:rPr lang="en-US" sz="5000" dirty="0">
                <a:solidFill>
                  <a:srgbClr val="0C090A"/>
                </a:solidFill>
                <a:latin typeface="Gibson 2"/>
              </a:rPr>
              <a:t>    Utilities</a:t>
            </a:r>
          </a:p>
          <a:p>
            <a:pPr algn="ctr">
              <a:lnSpc>
                <a:spcPts val="4750"/>
              </a:lnSpc>
            </a:pPr>
            <a:endParaRPr lang="en-US" sz="5000" dirty="0">
              <a:solidFill>
                <a:srgbClr val="0C090A"/>
              </a:solidFill>
              <a:latin typeface="Gibson 2"/>
            </a:endParaRPr>
          </a:p>
          <a:p>
            <a:pPr algn="ctr">
              <a:lnSpc>
                <a:spcPts val="4750"/>
              </a:lnSpc>
            </a:pPr>
            <a:r>
              <a:rPr lang="en-US" sz="5000" dirty="0">
                <a:solidFill>
                  <a:srgbClr val="0C090A"/>
                </a:solidFill>
                <a:latin typeface="Gibson 2"/>
              </a:rPr>
              <a:t>Homeowner’s or Renter’s Insurance</a:t>
            </a:r>
          </a:p>
          <a:p>
            <a:pPr algn="ctr">
              <a:lnSpc>
                <a:spcPts val="4750"/>
              </a:lnSpc>
            </a:pPr>
            <a:endParaRPr lang="en-US" sz="5000" dirty="0">
              <a:solidFill>
                <a:srgbClr val="0C090A"/>
              </a:solidFill>
              <a:latin typeface="Gibson 2"/>
            </a:endParaRPr>
          </a:p>
          <a:p>
            <a:pPr algn="ctr">
              <a:lnSpc>
                <a:spcPts val="4750"/>
              </a:lnSpc>
            </a:pPr>
            <a:r>
              <a:rPr lang="en-US" sz="5000" dirty="0">
                <a:solidFill>
                  <a:srgbClr val="0C090A"/>
                </a:solidFill>
                <a:latin typeface="Gibson 2"/>
              </a:rPr>
              <a:t>Moving In</a:t>
            </a:r>
          </a:p>
          <a:p>
            <a:pPr algn="ctr">
              <a:lnSpc>
                <a:spcPts val="4750"/>
              </a:lnSpc>
            </a:pPr>
            <a:endParaRPr lang="en-US" sz="5000" dirty="0">
              <a:solidFill>
                <a:srgbClr val="0C090A"/>
              </a:solidFill>
              <a:latin typeface="Gibson 2"/>
            </a:endParaRPr>
          </a:p>
          <a:p>
            <a:pPr marL="0" lvl="0" indent="0" algn="ctr">
              <a:lnSpc>
                <a:spcPts val="4750"/>
              </a:lnSpc>
            </a:pPr>
            <a:r>
              <a:rPr lang="en-US" sz="5000" dirty="0">
                <a:solidFill>
                  <a:srgbClr val="0C090A"/>
                </a:solidFill>
                <a:latin typeface="Gibson 2"/>
              </a:rPr>
              <a:t>Transportation</a:t>
            </a:r>
          </a:p>
        </p:txBody>
      </p:sp>
      <p:sp>
        <p:nvSpPr>
          <p:cNvPr id="9" name="TextBox 9"/>
          <p:cNvSpPr txBox="1"/>
          <p:nvPr/>
        </p:nvSpPr>
        <p:spPr>
          <a:xfrm>
            <a:off x="2446244" y="679331"/>
            <a:ext cx="13395511" cy="1241425"/>
          </a:xfrm>
          <a:prstGeom prst="rect">
            <a:avLst/>
          </a:prstGeom>
        </p:spPr>
        <p:txBody>
          <a:bodyPr lIns="0" tIns="0" rIns="0" bIns="0" rtlCol="0" anchor="t">
            <a:spAutoFit/>
          </a:bodyPr>
          <a:lstStyle/>
          <a:p>
            <a:pPr marL="0" lvl="0" indent="0" algn="ctr">
              <a:lnSpc>
                <a:spcPts val="9200"/>
              </a:lnSpc>
              <a:spcBef>
                <a:spcPct val="0"/>
              </a:spcBef>
            </a:pPr>
            <a:r>
              <a:rPr lang="en-US" sz="8000" dirty="0">
                <a:solidFill>
                  <a:srgbClr val="0C090A"/>
                </a:solidFill>
                <a:latin typeface="Gibson 1"/>
              </a:rPr>
              <a:t>APARTMENTS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2512654" cy="10287000"/>
          </a:xfrm>
          <a:custGeom>
            <a:avLst/>
            <a:gdLst/>
            <a:ahLst/>
            <a:cxnLst/>
            <a:rect l="l" t="t" r="r" b="b"/>
            <a:pathLst>
              <a:path w="8240913" h="10933218">
                <a:moveTo>
                  <a:pt x="0" y="0"/>
                </a:moveTo>
                <a:lnTo>
                  <a:pt x="8240913" y="0"/>
                </a:lnTo>
                <a:lnTo>
                  <a:pt x="8240913" y="10933218"/>
                </a:lnTo>
                <a:lnTo>
                  <a:pt x="0" y="10933218"/>
                </a:lnTo>
                <a:lnTo>
                  <a:pt x="0" y="0"/>
                </a:lnTo>
                <a:close/>
              </a:path>
            </a:pathLst>
          </a:custGeom>
          <a:blipFill>
            <a:blip r:embed="rId2">
              <a:extLst>
                <a:ext uri="{96DAC541-7B7A-43D3-8B79-37D633B846F1}">
                  <asvg:svgBlip xmlns:asvg="http://schemas.microsoft.com/office/drawing/2016/SVG/main" r:embed="rId3"/>
                </a:ext>
              </a:extLst>
            </a:blip>
            <a:stretch>
              <a:fillRect l="-227976" b="-6282"/>
            </a:stretch>
          </a:blipFill>
        </p:spPr>
      </p:sp>
      <p:sp>
        <p:nvSpPr>
          <p:cNvPr id="3" name="TextBox 3"/>
          <p:cNvSpPr txBox="1"/>
          <p:nvPr/>
        </p:nvSpPr>
        <p:spPr>
          <a:xfrm>
            <a:off x="2722952" y="2121871"/>
            <a:ext cx="7462937" cy="7597776"/>
          </a:xfrm>
          <a:prstGeom prst="rect">
            <a:avLst/>
          </a:prstGeom>
        </p:spPr>
        <p:txBody>
          <a:bodyPr lIns="0" tIns="0" rIns="0" bIns="0" rtlCol="0" anchor="t">
            <a:spAutoFit/>
          </a:bodyPr>
          <a:lstStyle/>
          <a:p>
            <a:pPr>
              <a:lnSpc>
                <a:spcPts val="3325"/>
              </a:lnSpc>
            </a:pPr>
            <a:r>
              <a:rPr lang="en-US" sz="3500" dirty="0">
                <a:solidFill>
                  <a:srgbClr val="0C090A"/>
                </a:solidFill>
                <a:latin typeface="Gibson 2"/>
              </a:rPr>
              <a:t>Transportation - how long will your commute take?</a:t>
            </a:r>
          </a:p>
          <a:p>
            <a:pPr>
              <a:lnSpc>
                <a:spcPts val="3325"/>
              </a:lnSpc>
            </a:pPr>
            <a:endParaRPr lang="en-US" sz="3500" dirty="0">
              <a:solidFill>
                <a:srgbClr val="0C090A"/>
              </a:solidFill>
              <a:latin typeface="Gibson 2"/>
            </a:endParaRPr>
          </a:p>
          <a:p>
            <a:pPr>
              <a:lnSpc>
                <a:spcPts val="3325"/>
              </a:lnSpc>
            </a:pPr>
            <a:r>
              <a:rPr lang="en-US" sz="3500" dirty="0">
                <a:solidFill>
                  <a:srgbClr val="0C090A"/>
                </a:solidFill>
                <a:latin typeface="Gibson 2"/>
              </a:rPr>
              <a:t>• Parking - how available it is and how much it will cost?</a:t>
            </a:r>
          </a:p>
          <a:p>
            <a:pPr>
              <a:lnSpc>
                <a:spcPts val="3325"/>
              </a:lnSpc>
            </a:pPr>
            <a:endParaRPr lang="en-US" sz="3500" dirty="0">
              <a:solidFill>
                <a:srgbClr val="0C090A"/>
              </a:solidFill>
              <a:latin typeface="Gibson 2"/>
            </a:endParaRPr>
          </a:p>
          <a:p>
            <a:pPr>
              <a:lnSpc>
                <a:spcPts val="3325"/>
              </a:lnSpc>
            </a:pPr>
            <a:r>
              <a:rPr lang="en-US" sz="3500" dirty="0">
                <a:solidFill>
                  <a:srgbClr val="0C090A"/>
                </a:solidFill>
                <a:latin typeface="Gibson 2"/>
              </a:rPr>
              <a:t>• Noise - any place near public services (police stations, fire stations, hospitals) will be noisy. Also, you may want to choose an apartment facing an alley. Apartments on busy streets in metropolitan areas can be very noisy.</a:t>
            </a:r>
          </a:p>
          <a:p>
            <a:pPr>
              <a:lnSpc>
                <a:spcPts val="3325"/>
              </a:lnSpc>
            </a:pPr>
            <a:endParaRPr lang="en-US" sz="3500" dirty="0">
              <a:solidFill>
                <a:srgbClr val="0C090A"/>
              </a:solidFill>
              <a:latin typeface="Gibson 2"/>
            </a:endParaRPr>
          </a:p>
          <a:p>
            <a:pPr marL="0" lvl="0" indent="0">
              <a:lnSpc>
                <a:spcPts val="3325"/>
              </a:lnSpc>
            </a:pPr>
            <a:r>
              <a:rPr lang="en-US" sz="3500" dirty="0">
                <a:solidFill>
                  <a:srgbClr val="0C090A"/>
                </a:solidFill>
                <a:latin typeface="Gibson 2"/>
              </a:rPr>
              <a:t>• Tour the area and talk with people who live there. Buildings with a doorman cost more, but the doorman will do little things for you like hold your dry-cleaning, accept packages, etc.</a:t>
            </a:r>
          </a:p>
        </p:txBody>
      </p:sp>
      <p:sp>
        <p:nvSpPr>
          <p:cNvPr id="4" name="TextBox 4"/>
          <p:cNvSpPr txBox="1"/>
          <p:nvPr/>
        </p:nvSpPr>
        <p:spPr>
          <a:xfrm>
            <a:off x="2722952" y="672483"/>
            <a:ext cx="12092068" cy="993776"/>
          </a:xfrm>
          <a:prstGeom prst="rect">
            <a:avLst/>
          </a:prstGeom>
        </p:spPr>
        <p:txBody>
          <a:bodyPr lIns="0" tIns="0" rIns="0" bIns="0" rtlCol="0" anchor="t">
            <a:spAutoFit/>
          </a:bodyPr>
          <a:lstStyle/>
          <a:p>
            <a:pPr marL="0" lvl="0" indent="0">
              <a:lnSpc>
                <a:spcPts val="7475"/>
              </a:lnSpc>
              <a:spcBef>
                <a:spcPct val="0"/>
              </a:spcBef>
            </a:pPr>
            <a:r>
              <a:rPr lang="en-US" sz="6500" dirty="0">
                <a:solidFill>
                  <a:srgbClr val="0C090A"/>
                </a:solidFill>
                <a:latin typeface="Gibson 1"/>
              </a:rPr>
              <a:t>What to Consider    Payment</a:t>
            </a:r>
          </a:p>
        </p:txBody>
      </p:sp>
      <p:sp>
        <p:nvSpPr>
          <p:cNvPr id="5" name="TextBox 5"/>
          <p:cNvSpPr txBox="1"/>
          <p:nvPr/>
        </p:nvSpPr>
        <p:spPr>
          <a:xfrm>
            <a:off x="10395439" y="2121871"/>
            <a:ext cx="7597875" cy="4244976"/>
          </a:xfrm>
          <a:prstGeom prst="rect">
            <a:avLst/>
          </a:prstGeom>
        </p:spPr>
        <p:txBody>
          <a:bodyPr lIns="0" tIns="0" rIns="0" bIns="0" rtlCol="0" anchor="t">
            <a:spAutoFit/>
          </a:bodyPr>
          <a:lstStyle/>
          <a:p>
            <a:pPr marL="0" lvl="0" indent="0" algn="l">
              <a:lnSpc>
                <a:spcPts val="3325"/>
              </a:lnSpc>
              <a:spcBef>
                <a:spcPct val="0"/>
              </a:spcBef>
            </a:pPr>
            <a:r>
              <a:rPr lang="en-US" sz="3500" u="none" strike="noStrike" dirty="0">
                <a:solidFill>
                  <a:srgbClr val="0C090A"/>
                </a:solidFill>
                <a:latin typeface="Gibson 2"/>
              </a:rPr>
              <a:t>• Usually, first month's rent and security deposit will be required.</a:t>
            </a:r>
          </a:p>
          <a:p>
            <a:pPr marL="0" lvl="0" indent="0" algn="l">
              <a:lnSpc>
                <a:spcPts val="3325"/>
              </a:lnSpc>
              <a:spcBef>
                <a:spcPct val="0"/>
              </a:spcBef>
            </a:pPr>
            <a:endParaRPr lang="en-US" sz="3500" u="none" strike="noStrike" dirty="0">
              <a:solidFill>
                <a:srgbClr val="0C090A"/>
              </a:solidFill>
              <a:latin typeface="Gibson 2"/>
            </a:endParaRPr>
          </a:p>
          <a:p>
            <a:pPr marL="0" lvl="0" indent="0" algn="l">
              <a:lnSpc>
                <a:spcPts val="3325"/>
              </a:lnSpc>
              <a:spcBef>
                <a:spcPct val="0"/>
              </a:spcBef>
            </a:pPr>
            <a:r>
              <a:rPr lang="en-US" sz="3500" u="none" strike="noStrike" dirty="0">
                <a:solidFill>
                  <a:srgbClr val="0C090A"/>
                </a:solidFill>
                <a:latin typeface="Gibson 2"/>
              </a:rPr>
              <a:t>• You will need proof of wages/offer letter/references/credit check/copy of a bank statement.</a:t>
            </a:r>
          </a:p>
          <a:p>
            <a:pPr marL="0" lvl="0" indent="0" algn="l">
              <a:lnSpc>
                <a:spcPts val="3325"/>
              </a:lnSpc>
              <a:spcBef>
                <a:spcPct val="0"/>
              </a:spcBef>
            </a:pPr>
            <a:endParaRPr lang="en-US" sz="3500" u="none" strike="noStrike" dirty="0">
              <a:solidFill>
                <a:srgbClr val="0C090A"/>
              </a:solidFill>
              <a:latin typeface="Gibson 2"/>
            </a:endParaRPr>
          </a:p>
          <a:p>
            <a:pPr marL="0" lvl="0" indent="0" algn="l">
              <a:lnSpc>
                <a:spcPts val="3325"/>
              </a:lnSpc>
              <a:spcBef>
                <a:spcPct val="0"/>
              </a:spcBef>
            </a:pPr>
            <a:r>
              <a:rPr lang="en-US" sz="3500" u="none" strike="noStrike" dirty="0">
                <a:solidFill>
                  <a:srgbClr val="0C090A"/>
                </a:solidFill>
                <a:latin typeface="Gibson 2"/>
              </a:rPr>
              <a:t>• Talk to your bank about your situation because they may waive fees. Be assertive about it. Tell them that you’re in transition.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TextBox 2"/>
          <p:cNvSpPr txBox="1"/>
          <p:nvPr/>
        </p:nvSpPr>
        <p:spPr>
          <a:xfrm>
            <a:off x="251956" y="2021434"/>
            <a:ext cx="6970884" cy="4702176"/>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Be sure you know the length of your lease.</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Make sure everything works and that the apartment is clean, repainted and fixed before moving in. This includes the air conditioner, heat, appliances, hot water, leaks and windows. If something is broken, be sure to get it in writing that it will be fixed.</a:t>
            </a:r>
          </a:p>
        </p:txBody>
      </p:sp>
      <p:sp>
        <p:nvSpPr>
          <p:cNvPr id="3" name="TextBox 3"/>
          <p:cNvSpPr txBox="1"/>
          <p:nvPr/>
        </p:nvSpPr>
        <p:spPr>
          <a:xfrm>
            <a:off x="374629" y="615155"/>
            <a:ext cx="13949696" cy="993776"/>
          </a:xfrm>
          <a:prstGeom prst="rect">
            <a:avLst/>
          </a:prstGeom>
        </p:spPr>
        <p:txBody>
          <a:bodyPr lIns="0" tIns="0" rIns="0" bIns="0" rtlCol="0" anchor="t">
            <a:spAutoFit/>
          </a:bodyPr>
          <a:lstStyle/>
          <a:p>
            <a:pPr marL="0" lvl="0" indent="0">
              <a:lnSpc>
                <a:spcPts val="7475"/>
              </a:lnSpc>
              <a:spcBef>
                <a:spcPct val="0"/>
              </a:spcBef>
            </a:pPr>
            <a:r>
              <a:rPr lang="en-US" sz="6500" dirty="0">
                <a:solidFill>
                  <a:srgbClr val="0C090A"/>
                </a:solidFill>
                <a:latin typeface="Gibson 1"/>
              </a:rPr>
              <a:t> Lease                      Roommate(s)?</a:t>
            </a:r>
          </a:p>
        </p:txBody>
      </p:sp>
      <p:sp>
        <p:nvSpPr>
          <p:cNvPr id="4" name="TextBox 4"/>
          <p:cNvSpPr txBox="1"/>
          <p:nvPr/>
        </p:nvSpPr>
        <p:spPr>
          <a:xfrm>
            <a:off x="7516658" y="2021434"/>
            <a:ext cx="7194805" cy="5559426"/>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The person(s) who signs the lease is ultimately responsible for paying the lease, no matter what.</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Your credit score may be hurt if you fail to pay your rent on time.</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Subletting means lending out a living space to someone not on the lease. Typically, there is no legally binding contract involved, so the subletter could be asked to leave at any time.</a:t>
            </a:r>
          </a:p>
          <a:p>
            <a:pPr marL="0" lvl="0" indent="0" algn="l">
              <a:lnSpc>
                <a:spcPts val="3325"/>
              </a:lnSpc>
              <a:spcBef>
                <a:spcPct val="0"/>
              </a:spcBef>
            </a:pPr>
            <a:endParaRPr lang="en-US" sz="3500" dirty="0">
              <a:solidFill>
                <a:srgbClr val="0C090A"/>
              </a:solidFill>
              <a:latin typeface="Gibson 2"/>
            </a:endParaRPr>
          </a:p>
        </p:txBody>
      </p:sp>
      <p:sp>
        <p:nvSpPr>
          <p:cNvPr id="5" name="Freeform 5"/>
          <p:cNvSpPr/>
          <p:nvPr/>
        </p:nvSpPr>
        <p:spPr>
          <a:xfrm>
            <a:off x="15005281" y="1"/>
            <a:ext cx="3282719" cy="10287000"/>
          </a:xfrm>
          <a:custGeom>
            <a:avLst/>
            <a:gdLst/>
            <a:ahLst/>
            <a:cxnLst/>
            <a:rect l="l" t="t" r="r" b="b"/>
            <a:pathLst>
              <a:path w="12056461" h="12011249">
                <a:moveTo>
                  <a:pt x="0" y="0"/>
                </a:moveTo>
                <a:lnTo>
                  <a:pt x="12056461" y="0"/>
                </a:lnTo>
                <a:lnTo>
                  <a:pt x="12056461" y="12011249"/>
                </a:lnTo>
                <a:lnTo>
                  <a:pt x="0" y="12011249"/>
                </a:lnTo>
                <a:lnTo>
                  <a:pt x="0" y="0"/>
                </a:lnTo>
                <a:close/>
              </a:path>
            </a:pathLst>
          </a:custGeom>
          <a:blipFill>
            <a:blip r:embed="rId2">
              <a:extLst>
                <a:ext uri="{96DAC541-7B7A-43D3-8B79-37D633B846F1}">
                  <asvg:svgBlip xmlns:asvg="http://schemas.microsoft.com/office/drawing/2016/SVG/main" r:embed="rId3"/>
                </a:ext>
              </a:extLst>
            </a:blip>
            <a:stretch>
              <a:fillRect r="-267271" b="-16761"/>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2512654" cy="10287000"/>
          </a:xfrm>
          <a:custGeom>
            <a:avLst/>
            <a:gdLst/>
            <a:ahLst/>
            <a:cxnLst/>
            <a:rect l="l" t="t" r="r" b="b"/>
            <a:pathLst>
              <a:path w="8240913" h="10933218">
                <a:moveTo>
                  <a:pt x="0" y="0"/>
                </a:moveTo>
                <a:lnTo>
                  <a:pt x="8240913" y="0"/>
                </a:lnTo>
                <a:lnTo>
                  <a:pt x="8240913" y="10933218"/>
                </a:lnTo>
                <a:lnTo>
                  <a:pt x="0" y="10933218"/>
                </a:lnTo>
                <a:lnTo>
                  <a:pt x="0" y="0"/>
                </a:lnTo>
                <a:close/>
              </a:path>
            </a:pathLst>
          </a:custGeom>
          <a:blipFill>
            <a:blip r:embed="rId2">
              <a:extLst>
                <a:ext uri="{96DAC541-7B7A-43D3-8B79-37D633B846F1}">
                  <asvg:svgBlip xmlns:asvg="http://schemas.microsoft.com/office/drawing/2016/SVG/main" r:embed="rId3"/>
                </a:ext>
              </a:extLst>
            </a:blip>
            <a:stretch>
              <a:fillRect l="-227976" b="-6282"/>
            </a:stretch>
          </a:blipFill>
        </p:spPr>
      </p:sp>
      <p:sp>
        <p:nvSpPr>
          <p:cNvPr id="3" name="TextBox 3"/>
          <p:cNvSpPr txBox="1"/>
          <p:nvPr/>
        </p:nvSpPr>
        <p:spPr>
          <a:xfrm>
            <a:off x="2512654" y="1933706"/>
            <a:ext cx="13211070" cy="3863976"/>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Check for restrictions on move-in days. Some places restrict people from moving in on weekends, for example. You may also need to reserve the service elevator or coordinate to move in at a time other tenants are not also moving into the building.</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If moving into a city, investigate the parking situation for move-in day. You may need a permit to reserve a space outside your building for convenience, especially if you have a large moving truck.</a:t>
            </a:r>
          </a:p>
          <a:p>
            <a:pPr marL="0" lvl="0" indent="0">
              <a:lnSpc>
                <a:spcPts val="3325"/>
              </a:lnSpc>
            </a:pPr>
            <a:endParaRPr lang="en-US" sz="3500" dirty="0">
              <a:solidFill>
                <a:srgbClr val="0C090A"/>
              </a:solidFill>
              <a:latin typeface="Gibson 2"/>
            </a:endParaRPr>
          </a:p>
        </p:txBody>
      </p:sp>
      <p:sp>
        <p:nvSpPr>
          <p:cNvPr id="4" name="TextBox 4"/>
          <p:cNvSpPr txBox="1"/>
          <p:nvPr/>
        </p:nvSpPr>
        <p:spPr>
          <a:xfrm>
            <a:off x="2880675" y="672483"/>
            <a:ext cx="12092068" cy="993776"/>
          </a:xfrm>
          <a:prstGeom prst="rect">
            <a:avLst/>
          </a:prstGeom>
        </p:spPr>
        <p:txBody>
          <a:bodyPr lIns="0" tIns="0" rIns="0" bIns="0" rtlCol="0" anchor="t">
            <a:spAutoFit/>
          </a:bodyPr>
          <a:lstStyle/>
          <a:p>
            <a:pPr marL="0" lvl="0" indent="0">
              <a:lnSpc>
                <a:spcPts val="7475"/>
              </a:lnSpc>
              <a:spcBef>
                <a:spcPct val="0"/>
              </a:spcBef>
            </a:pPr>
            <a:r>
              <a:rPr lang="en-US" sz="6500" dirty="0">
                <a:solidFill>
                  <a:srgbClr val="0C090A"/>
                </a:solidFill>
                <a:latin typeface="Gibson 1"/>
              </a:rPr>
              <a:t>Moving 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13242372" y="0"/>
            <a:ext cx="5045628" cy="10287000"/>
          </a:xfrm>
          <a:custGeom>
            <a:avLst/>
            <a:gdLst/>
            <a:ahLst/>
            <a:cxnLst/>
            <a:rect l="l" t="t" r="r" b="b"/>
            <a:pathLst>
              <a:path w="8498012" h="10287000">
                <a:moveTo>
                  <a:pt x="0" y="0"/>
                </a:moveTo>
                <a:lnTo>
                  <a:pt x="8498012" y="0"/>
                </a:lnTo>
                <a:lnTo>
                  <a:pt x="8498012"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33602" r="-68423"/>
            </a:stretch>
          </a:blipFill>
        </p:spPr>
      </p:sp>
      <p:sp>
        <p:nvSpPr>
          <p:cNvPr id="3" name="TextBox 3"/>
          <p:cNvSpPr txBox="1"/>
          <p:nvPr/>
        </p:nvSpPr>
        <p:spPr>
          <a:xfrm>
            <a:off x="533533" y="1568968"/>
            <a:ext cx="4504883" cy="615950"/>
          </a:xfrm>
          <a:prstGeom prst="rect">
            <a:avLst/>
          </a:prstGeom>
        </p:spPr>
        <p:txBody>
          <a:bodyPr lIns="0" tIns="0" rIns="0" bIns="0" rtlCol="0" anchor="t">
            <a:spAutoFit/>
          </a:bodyPr>
          <a:lstStyle/>
          <a:p>
            <a:pPr marL="0" lvl="0" indent="0" algn="just">
              <a:lnSpc>
                <a:spcPts val="4899"/>
              </a:lnSpc>
              <a:spcBef>
                <a:spcPct val="0"/>
              </a:spcBef>
            </a:pPr>
            <a:r>
              <a:rPr lang="en-US" sz="3499" dirty="0">
                <a:solidFill>
                  <a:srgbClr val="0C090A"/>
                </a:solidFill>
                <a:latin typeface="Gibson 1"/>
              </a:rPr>
              <a:t>Car</a:t>
            </a:r>
          </a:p>
        </p:txBody>
      </p:sp>
      <p:sp>
        <p:nvSpPr>
          <p:cNvPr id="4" name="TextBox 4"/>
          <p:cNvSpPr txBox="1"/>
          <p:nvPr/>
        </p:nvSpPr>
        <p:spPr>
          <a:xfrm>
            <a:off x="533533" y="2127769"/>
            <a:ext cx="12427937" cy="4791075"/>
          </a:xfrm>
          <a:prstGeom prst="rect">
            <a:avLst/>
          </a:prstGeom>
        </p:spPr>
        <p:txBody>
          <a:bodyPr lIns="0" tIns="0" rIns="0" bIns="0" rtlCol="0" anchor="t">
            <a:spAutoFit/>
          </a:bodyPr>
          <a:lstStyle/>
          <a:p>
            <a:pPr marL="647697" lvl="1" indent="-323848">
              <a:lnSpc>
                <a:spcPts val="4199"/>
              </a:lnSpc>
              <a:buFont typeface="Arial"/>
              <a:buChar char="•"/>
            </a:pPr>
            <a:r>
              <a:rPr lang="en-US" sz="2999" u="sng" dirty="0">
                <a:solidFill>
                  <a:srgbClr val="0C090A"/>
                </a:solidFill>
                <a:latin typeface="Gibson 2"/>
              </a:rPr>
              <a:t>Registration</a:t>
            </a:r>
            <a:r>
              <a:rPr lang="en-US" sz="2999" dirty="0">
                <a:solidFill>
                  <a:srgbClr val="0C090A"/>
                </a:solidFill>
                <a:latin typeface="Gibson 2"/>
              </a:rPr>
              <a:t> - Find out how many days will it take to register your vehicle in a new state.</a:t>
            </a:r>
          </a:p>
          <a:p>
            <a:pPr marL="647697" lvl="1" indent="-323848">
              <a:lnSpc>
                <a:spcPts val="4199"/>
              </a:lnSpc>
              <a:buFont typeface="Arial"/>
              <a:buChar char="•"/>
            </a:pPr>
            <a:r>
              <a:rPr lang="en-US" sz="2999" u="sng" dirty="0">
                <a:solidFill>
                  <a:srgbClr val="0C090A"/>
                </a:solidFill>
                <a:latin typeface="Gibson 2"/>
              </a:rPr>
              <a:t>License</a:t>
            </a:r>
            <a:r>
              <a:rPr lang="en-US" sz="2999" dirty="0">
                <a:solidFill>
                  <a:srgbClr val="0C090A"/>
                </a:solidFill>
                <a:latin typeface="Gibson 2"/>
              </a:rPr>
              <a:t> - You will need a new license if you want residency in that state.</a:t>
            </a:r>
          </a:p>
          <a:p>
            <a:pPr marL="647697" lvl="1" indent="-323848">
              <a:lnSpc>
                <a:spcPts val="4199"/>
              </a:lnSpc>
              <a:buFont typeface="Arial"/>
              <a:buChar char="•"/>
            </a:pPr>
            <a:r>
              <a:rPr lang="en-US" sz="2999" u="sng" dirty="0">
                <a:solidFill>
                  <a:srgbClr val="0C090A"/>
                </a:solidFill>
                <a:latin typeface="Gibson 2"/>
              </a:rPr>
              <a:t>Inspections</a:t>
            </a:r>
            <a:r>
              <a:rPr lang="en-US" sz="2999" dirty="0">
                <a:solidFill>
                  <a:srgbClr val="0C090A"/>
                </a:solidFill>
                <a:latin typeface="Gibson 2"/>
              </a:rPr>
              <a:t> - Some places will require inspections.</a:t>
            </a:r>
          </a:p>
          <a:p>
            <a:pPr marL="647697" lvl="1" indent="-323848">
              <a:lnSpc>
                <a:spcPts val="4199"/>
              </a:lnSpc>
              <a:buFont typeface="Arial"/>
              <a:buChar char="•"/>
            </a:pPr>
            <a:r>
              <a:rPr lang="en-US" sz="2999" u="sng" dirty="0">
                <a:solidFill>
                  <a:srgbClr val="0C090A"/>
                </a:solidFill>
                <a:latin typeface="Gibson 2"/>
              </a:rPr>
              <a:t>Insurance</a:t>
            </a:r>
            <a:r>
              <a:rPr lang="en-US" sz="2999" dirty="0">
                <a:solidFill>
                  <a:srgbClr val="0C090A"/>
                </a:solidFill>
                <a:latin typeface="Gibson 2"/>
              </a:rPr>
              <a:t> - It is your car that is insured by auto insurance, not you. Therefore, friends should be able to drive your car with your permission. Any damage to your car or another vehicle should be covered by the insurance policy written for your vehicle. Always double-check with your insurance provider, however, if you have questions about coverage.</a:t>
            </a:r>
          </a:p>
        </p:txBody>
      </p:sp>
      <p:sp>
        <p:nvSpPr>
          <p:cNvPr id="5" name="TextBox 5"/>
          <p:cNvSpPr txBox="1"/>
          <p:nvPr/>
        </p:nvSpPr>
        <p:spPr>
          <a:xfrm>
            <a:off x="533533" y="6992070"/>
            <a:ext cx="4504883" cy="615950"/>
          </a:xfrm>
          <a:prstGeom prst="rect">
            <a:avLst/>
          </a:prstGeom>
        </p:spPr>
        <p:txBody>
          <a:bodyPr lIns="0" tIns="0" rIns="0" bIns="0" rtlCol="0" anchor="t">
            <a:spAutoFit/>
          </a:bodyPr>
          <a:lstStyle/>
          <a:p>
            <a:pPr marL="0" lvl="0" indent="0" algn="just">
              <a:lnSpc>
                <a:spcPts val="4899"/>
              </a:lnSpc>
              <a:spcBef>
                <a:spcPct val="0"/>
              </a:spcBef>
            </a:pPr>
            <a:r>
              <a:rPr lang="en-US" sz="3499" dirty="0">
                <a:solidFill>
                  <a:srgbClr val="0C090A"/>
                </a:solidFill>
                <a:latin typeface="Gibson 1"/>
              </a:rPr>
              <a:t>Public</a:t>
            </a:r>
          </a:p>
        </p:txBody>
      </p:sp>
      <p:sp>
        <p:nvSpPr>
          <p:cNvPr id="6" name="TextBox 6"/>
          <p:cNvSpPr txBox="1"/>
          <p:nvPr/>
        </p:nvSpPr>
        <p:spPr>
          <a:xfrm>
            <a:off x="551563" y="7560395"/>
            <a:ext cx="11409652" cy="2133600"/>
          </a:xfrm>
          <a:prstGeom prst="rect">
            <a:avLst/>
          </a:prstGeom>
        </p:spPr>
        <p:txBody>
          <a:bodyPr lIns="0" tIns="0" rIns="0" bIns="0" rtlCol="0" anchor="t">
            <a:spAutoFit/>
          </a:bodyPr>
          <a:lstStyle/>
          <a:p>
            <a:pPr marL="647697" lvl="1" indent="-323848">
              <a:lnSpc>
                <a:spcPts val="4199"/>
              </a:lnSpc>
              <a:buFont typeface="Arial"/>
              <a:buChar char="•"/>
            </a:pPr>
            <a:r>
              <a:rPr lang="en-US" sz="2999" dirty="0">
                <a:solidFill>
                  <a:srgbClr val="0C090A"/>
                </a:solidFill>
                <a:latin typeface="Gibson 2"/>
              </a:rPr>
              <a:t>If you plan to commute by bus, train or subway, do some trial runs before your first day. How much is it? Are their free transfers?</a:t>
            </a:r>
          </a:p>
          <a:p>
            <a:pPr marL="647697" lvl="1" indent="-323848">
              <a:lnSpc>
                <a:spcPts val="4199"/>
              </a:lnSpc>
              <a:buFont typeface="Arial"/>
              <a:buChar char="•"/>
            </a:pPr>
            <a:r>
              <a:rPr lang="en-US" sz="2999" dirty="0">
                <a:solidFill>
                  <a:srgbClr val="0C090A"/>
                </a:solidFill>
                <a:latin typeface="Gibson 2"/>
              </a:rPr>
              <a:t>Find out how easy it is to Uber/Lyft or catch a cab. Does your city have surge pricing?</a:t>
            </a:r>
          </a:p>
        </p:txBody>
      </p:sp>
      <p:sp>
        <p:nvSpPr>
          <p:cNvPr id="7" name="TextBox 7"/>
          <p:cNvSpPr txBox="1"/>
          <p:nvPr/>
        </p:nvSpPr>
        <p:spPr>
          <a:xfrm>
            <a:off x="533533" y="307975"/>
            <a:ext cx="6231202" cy="1250950"/>
          </a:xfrm>
          <a:prstGeom prst="rect">
            <a:avLst/>
          </a:prstGeom>
        </p:spPr>
        <p:txBody>
          <a:bodyPr lIns="0" tIns="0" rIns="0" bIns="0" rtlCol="0" anchor="t">
            <a:spAutoFit/>
          </a:bodyPr>
          <a:lstStyle/>
          <a:p>
            <a:pPr algn="ctr">
              <a:lnSpc>
                <a:spcPts val="9799"/>
              </a:lnSpc>
            </a:pPr>
            <a:r>
              <a:rPr lang="en-US" sz="6999" dirty="0">
                <a:solidFill>
                  <a:srgbClr val="0C090A"/>
                </a:solidFill>
                <a:latin typeface="Gibson 1"/>
              </a:rPr>
              <a:t>Transportation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8498013" y="1"/>
            <a:ext cx="9789988" cy="11068980"/>
          </a:xfrm>
          <a:custGeom>
            <a:avLst/>
            <a:gdLst/>
            <a:ahLst/>
            <a:cxnLst/>
            <a:rect l="l" t="t" r="r" b="b"/>
            <a:pathLst>
              <a:path w="12056461" h="12011249">
                <a:moveTo>
                  <a:pt x="0" y="0"/>
                </a:moveTo>
                <a:lnTo>
                  <a:pt x="12056461" y="0"/>
                </a:lnTo>
                <a:lnTo>
                  <a:pt x="12056461" y="12011249"/>
                </a:lnTo>
                <a:lnTo>
                  <a:pt x="0" y="12011249"/>
                </a:lnTo>
                <a:lnTo>
                  <a:pt x="0" y="0"/>
                </a:lnTo>
                <a:close/>
              </a:path>
            </a:pathLst>
          </a:custGeom>
          <a:blipFill>
            <a:blip r:embed="rId2">
              <a:extLst>
                <a:ext uri="{96DAC541-7B7A-43D3-8B79-37D633B846F1}">
                  <asvg:svgBlip xmlns:asvg="http://schemas.microsoft.com/office/drawing/2016/SVG/main" r:embed="rId3"/>
                </a:ext>
              </a:extLst>
            </a:blip>
            <a:stretch>
              <a:fillRect l="-1" r="-23150" b="-8513"/>
            </a:stretch>
          </a:blipFill>
        </p:spPr>
      </p:sp>
      <p:sp>
        <p:nvSpPr>
          <p:cNvPr id="3" name="Freeform 3"/>
          <p:cNvSpPr/>
          <p:nvPr/>
        </p:nvSpPr>
        <p:spPr>
          <a:xfrm>
            <a:off x="0" y="0"/>
            <a:ext cx="9144000" cy="11068980"/>
          </a:xfrm>
          <a:custGeom>
            <a:avLst/>
            <a:gdLst/>
            <a:ahLst/>
            <a:cxnLst/>
            <a:rect l="l" t="t" r="r" b="b"/>
            <a:pathLst>
              <a:path w="9144000" h="11068980">
                <a:moveTo>
                  <a:pt x="0" y="0"/>
                </a:moveTo>
                <a:lnTo>
                  <a:pt x="9144000" y="0"/>
                </a:lnTo>
                <a:lnTo>
                  <a:pt x="9144000" y="11068980"/>
                </a:lnTo>
                <a:lnTo>
                  <a:pt x="0" y="11068980"/>
                </a:lnTo>
                <a:lnTo>
                  <a:pt x="0" y="0"/>
                </a:lnTo>
                <a:close/>
              </a:path>
            </a:pathLst>
          </a:custGeom>
          <a:blipFill>
            <a:blip r:embed="rId4">
              <a:extLst>
                <a:ext uri="{96DAC541-7B7A-43D3-8B79-37D633B846F1}">
                  <asvg:svgBlip xmlns:asvg="http://schemas.microsoft.com/office/drawing/2016/SVG/main" r:embed="rId5"/>
                </a:ext>
              </a:extLst>
            </a:blip>
            <a:stretch>
              <a:fillRect l="-19951"/>
            </a:stretch>
          </a:blipFill>
        </p:spPr>
      </p:sp>
      <p:grpSp>
        <p:nvGrpSpPr>
          <p:cNvPr id="4" name="Group 4"/>
          <p:cNvGrpSpPr/>
          <p:nvPr/>
        </p:nvGrpSpPr>
        <p:grpSpPr>
          <a:xfrm>
            <a:off x="3543960" y="1602623"/>
            <a:ext cx="11200080" cy="7655677"/>
            <a:chOff x="0" y="0"/>
            <a:chExt cx="2949815" cy="2016310"/>
          </a:xfrm>
        </p:grpSpPr>
        <p:sp>
          <p:nvSpPr>
            <p:cNvPr id="5" name="Freeform 5"/>
            <p:cNvSpPr/>
            <p:nvPr/>
          </p:nvSpPr>
          <p:spPr>
            <a:xfrm>
              <a:off x="0" y="0"/>
              <a:ext cx="2949815" cy="2016310"/>
            </a:xfrm>
            <a:custGeom>
              <a:avLst/>
              <a:gdLst/>
              <a:ahLst/>
              <a:cxnLst/>
              <a:rect l="l" t="t" r="r" b="b"/>
              <a:pathLst>
                <a:path w="2949815" h="2016310">
                  <a:moveTo>
                    <a:pt x="35253" y="0"/>
                  </a:moveTo>
                  <a:lnTo>
                    <a:pt x="2914562" y="0"/>
                  </a:lnTo>
                  <a:cubicBezTo>
                    <a:pt x="2923912" y="0"/>
                    <a:pt x="2932879" y="3714"/>
                    <a:pt x="2939490" y="10325"/>
                  </a:cubicBezTo>
                  <a:cubicBezTo>
                    <a:pt x="2946101" y="16937"/>
                    <a:pt x="2949815" y="25903"/>
                    <a:pt x="2949815" y="35253"/>
                  </a:cubicBezTo>
                  <a:lnTo>
                    <a:pt x="2949815" y="1981057"/>
                  </a:lnTo>
                  <a:cubicBezTo>
                    <a:pt x="2949815" y="2000527"/>
                    <a:pt x="2934032" y="2016310"/>
                    <a:pt x="2914562" y="2016310"/>
                  </a:cubicBezTo>
                  <a:lnTo>
                    <a:pt x="35253" y="2016310"/>
                  </a:lnTo>
                  <a:cubicBezTo>
                    <a:pt x="15783" y="2016310"/>
                    <a:pt x="0" y="2000527"/>
                    <a:pt x="0" y="1981057"/>
                  </a:cubicBezTo>
                  <a:lnTo>
                    <a:pt x="0" y="35253"/>
                  </a:lnTo>
                  <a:cubicBezTo>
                    <a:pt x="0" y="15783"/>
                    <a:pt x="15783" y="0"/>
                    <a:pt x="35253" y="0"/>
                  </a:cubicBezTo>
                  <a:close/>
                </a:path>
              </a:pathLst>
            </a:custGeom>
            <a:solidFill>
              <a:srgbClr val="FFFFFF"/>
            </a:solidFill>
          </p:spPr>
        </p:sp>
        <p:sp>
          <p:nvSpPr>
            <p:cNvPr id="6" name="TextBox 6"/>
            <p:cNvSpPr txBox="1"/>
            <p:nvPr/>
          </p:nvSpPr>
          <p:spPr>
            <a:xfrm>
              <a:off x="0" y="-38100"/>
              <a:ext cx="2949815" cy="2054410"/>
            </a:xfrm>
            <a:prstGeom prst="rect">
              <a:avLst/>
            </a:prstGeom>
          </p:spPr>
          <p:txBody>
            <a:bodyPr lIns="50800" tIns="50800" rIns="50800" bIns="50800" rtlCol="0" anchor="ctr"/>
            <a:lstStyle/>
            <a:p>
              <a:pPr algn="ctr">
                <a:lnSpc>
                  <a:spcPts val="2659"/>
                </a:lnSpc>
              </a:pPr>
              <a:endParaRPr dirty="0"/>
            </a:p>
          </p:txBody>
        </p:sp>
      </p:grpSp>
      <p:sp>
        <p:nvSpPr>
          <p:cNvPr id="7" name="TextBox 7"/>
          <p:cNvSpPr txBox="1"/>
          <p:nvPr/>
        </p:nvSpPr>
        <p:spPr>
          <a:xfrm>
            <a:off x="2194551" y="1683206"/>
            <a:ext cx="13898898" cy="1435099"/>
          </a:xfrm>
          <a:prstGeom prst="rect">
            <a:avLst/>
          </a:prstGeom>
        </p:spPr>
        <p:txBody>
          <a:bodyPr lIns="0" tIns="0" rIns="0" bIns="0" rtlCol="0" anchor="t">
            <a:spAutoFit/>
          </a:bodyPr>
          <a:lstStyle/>
          <a:p>
            <a:pPr algn="ctr">
              <a:lnSpc>
                <a:spcPts val="11200"/>
              </a:lnSpc>
            </a:pPr>
            <a:r>
              <a:rPr lang="en-US" sz="8000" dirty="0">
                <a:solidFill>
                  <a:srgbClr val="000000"/>
                </a:solidFill>
                <a:latin typeface="Gibson 1"/>
              </a:rPr>
              <a:t>MONEY</a:t>
            </a:r>
          </a:p>
        </p:txBody>
      </p:sp>
      <p:sp>
        <p:nvSpPr>
          <p:cNvPr id="8" name="TextBox 8"/>
          <p:cNvSpPr txBox="1"/>
          <p:nvPr/>
        </p:nvSpPr>
        <p:spPr>
          <a:xfrm>
            <a:off x="3727759" y="3446575"/>
            <a:ext cx="5378141" cy="5089525"/>
          </a:xfrm>
          <a:prstGeom prst="rect">
            <a:avLst/>
          </a:prstGeom>
        </p:spPr>
        <p:txBody>
          <a:bodyPr lIns="0" tIns="0" rIns="0" bIns="0" rtlCol="0" anchor="t">
            <a:spAutoFit/>
          </a:bodyPr>
          <a:lstStyle/>
          <a:p>
            <a:pPr algn="ctr">
              <a:lnSpc>
                <a:spcPts val="5599"/>
              </a:lnSpc>
            </a:pPr>
            <a:r>
              <a:rPr lang="en-US" sz="3999" dirty="0">
                <a:solidFill>
                  <a:srgbClr val="000000"/>
                </a:solidFill>
                <a:latin typeface="Gibson 2"/>
              </a:rPr>
              <a:t>Taxes</a:t>
            </a:r>
          </a:p>
          <a:p>
            <a:pPr algn="ctr">
              <a:lnSpc>
                <a:spcPts val="1400"/>
              </a:lnSpc>
            </a:pPr>
            <a:endParaRPr lang="en-US" sz="3999" dirty="0">
              <a:solidFill>
                <a:srgbClr val="000000"/>
              </a:solidFill>
              <a:latin typeface="Gibson 2"/>
            </a:endParaRPr>
          </a:p>
          <a:p>
            <a:pPr algn="ctr">
              <a:lnSpc>
                <a:spcPts val="5599"/>
              </a:lnSpc>
            </a:pPr>
            <a:r>
              <a:rPr lang="en-US" sz="3999" dirty="0">
                <a:solidFill>
                  <a:srgbClr val="000000"/>
                </a:solidFill>
                <a:latin typeface="Gibson 2"/>
              </a:rPr>
              <a:t>W - 4</a:t>
            </a:r>
          </a:p>
          <a:p>
            <a:pPr algn="ctr">
              <a:lnSpc>
                <a:spcPts val="1399"/>
              </a:lnSpc>
            </a:pPr>
            <a:endParaRPr lang="en-US" sz="3999" dirty="0">
              <a:solidFill>
                <a:srgbClr val="000000"/>
              </a:solidFill>
              <a:latin typeface="Gibson 2"/>
            </a:endParaRPr>
          </a:p>
          <a:p>
            <a:pPr algn="ctr">
              <a:lnSpc>
                <a:spcPts val="5599"/>
              </a:lnSpc>
            </a:pPr>
            <a:r>
              <a:rPr lang="en-US" sz="3999" dirty="0">
                <a:solidFill>
                  <a:srgbClr val="000000"/>
                </a:solidFill>
                <a:latin typeface="Gibson 2"/>
              </a:rPr>
              <a:t>Pay Yourself First</a:t>
            </a:r>
          </a:p>
          <a:p>
            <a:pPr algn="ctr">
              <a:lnSpc>
                <a:spcPts val="1399"/>
              </a:lnSpc>
            </a:pPr>
            <a:endParaRPr lang="en-US" sz="3999" dirty="0">
              <a:solidFill>
                <a:srgbClr val="000000"/>
              </a:solidFill>
              <a:latin typeface="Gibson 2"/>
            </a:endParaRPr>
          </a:p>
          <a:p>
            <a:pPr algn="ctr">
              <a:lnSpc>
                <a:spcPts val="5599"/>
              </a:lnSpc>
            </a:pPr>
            <a:r>
              <a:rPr lang="en-US" sz="3999" dirty="0">
                <a:solidFill>
                  <a:srgbClr val="000000"/>
                </a:solidFill>
                <a:latin typeface="Gibson 2"/>
              </a:rPr>
              <a:t>Student Loans</a:t>
            </a:r>
          </a:p>
          <a:p>
            <a:pPr algn="ctr">
              <a:lnSpc>
                <a:spcPts val="1399"/>
              </a:lnSpc>
            </a:pPr>
            <a:endParaRPr lang="en-US" sz="3999" dirty="0">
              <a:solidFill>
                <a:srgbClr val="000000"/>
              </a:solidFill>
              <a:latin typeface="Gibson 2"/>
            </a:endParaRPr>
          </a:p>
          <a:p>
            <a:pPr algn="ctr">
              <a:lnSpc>
                <a:spcPts val="5599"/>
              </a:lnSpc>
            </a:pPr>
            <a:r>
              <a:rPr lang="en-US" sz="3999" dirty="0">
                <a:solidFill>
                  <a:srgbClr val="000000"/>
                </a:solidFill>
                <a:latin typeface="Gibson 2"/>
              </a:rPr>
              <a:t>401(k) &amp; 403(b)</a:t>
            </a:r>
          </a:p>
          <a:p>
            <a:pPr algn="ctr">
              <a:lnSpc>
                <a:spcPts val="1399"/>
              </a:lnSpc>
            </a:pPr>
            <a:endParaRPr lang="en-US" sz="3999" dirty="0">
              <a:solidFill>
                <a:srgbClr val="000000"/>
              </a:solidFill>
              <a:latin typeface="Gibson 2"/>
            </a:endParaRPr>
          </a:p>
          <a:p>
            <a:pPr algn="ctr">
              <a:lnSpc>
                <a:spcPts val="5599"/>
              </a:lnSpc>
            </a:pPr>
            <a:r>
              <a:rPr lang="en-US" sz="3999" dirty="0">
                <a:solidFill>
                  <a:srgbClr val="000000"/>
                </a:solidFill>
                <a:latin typeface="Gibson 2"/>
              </a:rPr>
              <a:t>Matched 401(k) &amp; 403(b)</a:t>
            </a:r>
          </a:p>
        </p:txBody>
      </p:sp>
      <p:sp>
        <p:nvSpPr>
          <p:cNvPr id="9" name="TextBox 9"/>
          <p:cNvSpPr txBox="1"/>
          <p:nvPr/>
        </p:nvSpPr>
        <p:spPr>
          <a:xfrm>
            <a:off x="9058275" y="3446575"/>
            <a:ext cx="5600040" cy="4575175"/>
          </a:xfrm>
          <a:prstGeom prst="rect">
            <a:avLst/>
          </a:prstGeom>
        </p:spPr>
        <p:txBody>
          <a:bodyPr lIns="0" tIns="0" rIns="0" bIns="0" rtlCol="0" anchor="t">
            <a:spAutoFit/>
          </a:bodyPr>
          <a:lstStyle/>
          <a:p>
            <a:pPr algn="ctr">
              <a:lnSpc>
                <a:spcPts val="5599"/>
              </a:lnSpc>
            </a:pPr>
            <a:r>
              <a:rPr lang="en-US" sz="3999" dirty="0">
                <a:solidFill>
                  <a:srgbClr val="000000"/>
                </a:solidFill>
                <a:latin typeface="Gibson 2"/>
              </a:rPr>
              <a:t>Credit Cards</a:t>
            </a:r>
          </a:p>
          <a:p>
            <a:pPr algn="ctr">
              <a:lnSpc>
                <a:spcPts val="1399"/>
              </a:lnSpc>
            </a:pPr>
            <a:endParaRPr lang="en-US" sz="3999" dirty="0">
              <a:solidFill>
                <a:srgbClr val="000000"/>
              </a:solidFill>
              <a:latin typeface="Gibson 2"/>
            </a:endParaRPr>
          </a:p>
          <a:p>
            <a:pPr algn="ctr">
              <a:lnSpc>
                <a:spcPts val="5599"/>
              </a:lnSpc>
            </a:pPr>
            <a:r>
              <a:rPr lang="en-US" sz="3999" dirty="0">
                <a:solidFill>
                  <a:srgbClr val="000000"/>
                </a:solidFill>
                <a:latin typeface="Gibson 2"/>
              </a:rPr>
              <a:t>Employee Stock Purchase Plan</a:t>
            </a:r>
          </a:p>
          <a:p>
            <a:pPr algn="ctr">
              <a:lnSpc>
                <a:spcPts val="1399"/>
              </a:lnSpc>
            </a:pPr>
            <a:endParaRPr lang="en-US" sz="3999" dirty="0">
              <a:solidFill>
                <a:srgbClr val="000000"/>
              </a:solidFill>
              <a:latin typeface="Gibson 2"/>
            </a:endParaRPr>
          </a:p>
          <a:p>
            <a:pPr algn="ctr">
              <a:lnSpc>
                <a:spcPts val="5599"/>
              </a:lnSpc>
            </a:pPr>
            <a:r>
              <a:rPr lang="en-US" sz="3999" dirty="0">
                <a:solidFill>
                  <a:srgbClr val="000000"/>
                </a:solidFill>
                <a:latin typeface="Gibson 2"/>
              </a:rPr>
              <a:t>Flexible Spending Accounts</a:t>
            </a:r>
          </a:p>
          <a:p>
            <a:pPr algn="ctr">
              <a:lnSpc>
                <a:spcPts val="5599"/>
              </a:lnSpc>
            </a:pPr>
            <a:endParaRPr lang="en-US" sz="3999" dirty="0">
              <a:solidFill>
                <a:srgbClr val="000000"/>
              </a:solidFill>
              <a:latin typeface="Gibson 2"/>
            </a:endParaRPr>
          </a:p>
          <a:p>
            <a:pPr algn="ctr">
              <a:lnSpc>
                <a:spcPts val="5599"/>
              </a:lnSpc>
            </a:pPr>
            <a:endParaRPr lang="en-US" sz="3999" dirty="0">
              <a:solidFill>
                <a:srgbClr val="000000"/>
              </a:solidFill>
              <a:latin typeface="Gibson 2"/>
            </a:endParaRPr>
          </a:p>
        </p:txBody>
      </p:sp>
      <p:sp>
        <p:nvSpPr>
          <p:cNvPr id="10" name="Freeform 10"/>
          <p:cNvSpPr/>
          <p:nvPr/>
        </p:nvSpPr>
        <p:spPr>
          <a:xfrm>
            <a:off x="15650949" y="5430462"/>
            <a:ext cx="2637051" cy="5638518"/>
          </a:xfrm>
          <a:custGeom>
            <a:avLst/>
            <a:gdLst/>
            <a:ahLst/>
            <a:cxnLst/>
            <a:rect l="l" t="t" r="r" b="b"/>
            <a:pathLst>
              <a:path w="6796258" h="6796258">
                <a:moveTo>
                  <a:pt x="0" y="0"/>
                </a:moveTo>
                <a:lnTo>
                  <a:pt x="6796258" y="0"/>
                </a:lnTo>
                <a:lnTo>
                  <a:pt x="6796258" y="6796258"/>
                </a:lnTo>
                <a:lnTo>
                  <a:pt x="0" y="6796258"/>
                </a:lnTo>
                <a:lnTo>
                  <a:pt x="0" y="0"/>
                </a:lnTo>
                <a:close/>
              </a:path>
            </a:pathLst>
          </a:custGeom>
          <a:blipFill>
            <a:blip r:embed="rId6">
              <a:extLst>
                <a:ext uri="{96DAC541-7B7A-43D3-8B79-37D633B846F1}">
                  <asvg:svgBlip xmlns:asvg="http://schemas.microsoft.com/office/drawing/2016/SVG/main" r:embed="rId7"/>
                </a:ext>
              </a:extLst>
            </a:blip>
            <a:stretch>
              <a:fillRect t="-1" r="-157722" b="-20532"/>
            </a:stretch>
          </a:blipFill>
        </p:spPr>
      </p:sp>
      <p:sp>
        <p:nvSpPr>
          <p:cNvPr id="11" name="Freeform 11"/>
          <p:cNvSpPr/>
          <p:nvPr/>
        </p:nvSpPr>
        <p:spPr>
          <a:xfrm>
            <a:off x="0" y="0"/>
            <a:ext cx="3765860" cy="2867635"/>
          </a:xfrm>
          <a:custGeom>
            <a:avLst/>
            <a:gdLst/>
            <a:ahLst/>
            <a:cxnLst/>
            <a:rect l="l" t="t" r="r" b="b"/>
            <a:pathLst>
              <a:path w="6796258" h="6796258">
                <a:moveTo>
                  <a:pt x="0" y="0"/>
                </a:moveTo>
                <a:lnTo>
                  <a:pt x="6796257" y="0"/>
                </a:lnTo>
                <a:lnTo>
                  <a:pt x="6796257" y="6796258"/>
                </a:lnTo>
                <a:lnTo>
                  <a:pt x="0" y="6796258"/>
                </a:lnTo>
                <a:lnTo>
                  <a:pt x="0" y="0"/>
                </a:lnTo>
                <a:close/>
              </a:path>
            </a:pathLst>
          </a:custGeom>
          <a:blipFill>
            <a:blip r:embed="rId6">
              <a:extLst>
                <a:ext uri="{96DAC541-7B7A-43D3-8B79-37D633B846F1}">
                  <asvg:svgBlip xmlns:asvg="http://schemas.microsoft.com/office/drawing/2016/SVG/main" r:embed="rId7"/>
                </a:ext>
              </a:extLst>
            </a:blip>
            <a:stretch>
              <a:fillRect l="-80470" t="-136999" b="1"/>
            </a:stretch>
          </a:blipFill>
        </p:spPr>
      </p:sp>
      <p:sp>
        <p:nvSpPr>
          <p:cNvPr id="12" name="Freeform 12"/>
          <p:cNvSpPr/>
          <p:nvPr/>
        </p:nvSpPr>
        <p:spPr>
          <a:xfrm>
            <a:off x="0" y="5009961"/>
            <a:ext cx="3310412" cy="6059020"/>
          </a:xfrm>
          <a:custGeom>
            <a:avLst/>
            <a:gdLst/>
            <a:ahLst/>
            <a:cxnLst/>
            <a:rect l="l" t="t" r="r" b="b"/>
            <a:pathLst>
              <a:path w="7637261" h="7637261">
                <a:moveTo>
                  <a:pt x="0" y="0"/>
                </a:moveTo>
                <a:lnTo>
                  <a:pt x="7637260" y="0"/>
                </a:lnTo>
                <a:lnTo>
                  <a:pt x="7637260" y="7637261"/>
                </a:lnTo>
                <a:lnTo>
                  <a:pt x="0" y="7637261"/>
                </a:lnTo>
                <a:lnTo>
                  <a:pt x="0" y="0"/>
                </a:lnTo>
                <a:close/>
              </a:path>
            </a:pathLst>
          </a:custGeom>
          <a:blipFill>
            <a:blip r:embed="rId8">
              <a:extLst>
                <a:ext uri="{96DAC541-7B7A-43D3-8B79-37D633B846F1}">
                  <asvg:svgBlip xmlns:asvg="http://schemas.microsoft.com/office/drawing/2016/SVG/main" r:embed="rId9"/>
                </a:ext>
              </a:extLst>
            </a:blip>
            <a:stretch>
              <a:fillRect l="-130704" b="-26048"/>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TextBox 2"/>
          <p:cNvSpPr txBox="1"/>
          <p:nvPr/>
        </p:nvSpPr>
        <p:spPr>
          <a:xfrm>
            <a:off x="250499" y="1797161"/>
            <a:ext cx="6392566" cy="5559426"/>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Grad students' income can be taxed.</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City tax - you will pay more if you live in a larger city like New York or Philly.</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You can look up tax calculators for the city where you will be working to get a sense of how much of your income will be taxed and what your actual take-home would be.</a:t>
            </a:r>
          </a:p>
        </p:txBody>
      </p:sp>
      <p:sp>
        <p:nvSpPr>
          <p:cNvPr id="3" name="TextBox 3"/>
          <p:cNvSpPr txBox="1"/>
          <p:nvPr/>
        </p:nvSpPr>
        <p:spPr>
          <a:xfrm>
            <a:off x="374629" y="615155"/>
            <a:ext cx="13949696" cy="993776"/>
          </a:xfrm>
          <a:prstGeom prst="rect">
            <a:avLst/>
          </a:prstGeom>
        </p:spPr>
        <p:txBody>
          <a:bodyPr lIns="0" tIns="0" rIns="0" bIns="0" rtlCol="0" anchor="t">
            <a:spAutoFit/>
          </a:bodyPr>
          <a:lstStyle/>
          <a:p>
            <a:pPr marL="0" lvl="0" indent="0">
              <a:lnSpc>
                <a:spcPts val="7475"/>
              </a:lnSpc>
              <a:spcBef>
                <a:spcPct val="0"/>
              </a:spcBef>
            </a:pPr>
            <a:r>
              <a:rPr lang="en-US" sz="6500" dirty="0">
                <a:solidFill>
                  <a:srgbClr val="0C090A"/>
                </a:solidFill>
                <a:latin typeface="Gibson 1"/>
              </a:rPr>
              <a:t> Taxes                   W - 4</a:t>
            </a:r>
          </a:p>
        </p:txBody>
      </p:sp>
      <p:sp>
        <p:nvSpPr>
          <p:cNvPr id="4" name="TextBox 4"/>
          <p:cNvSpPr txBox="1"/>
          <p:nvPr/>
        </p:nvSpPr>
        <p:spPr>
          <a:xfrm>
            <a:off x="6643064" y="1797161"/>
            <a:ext cx="7998299" cy="8054976"/>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In the past, employees could claim allowances on their W-4 to lower the amount of federal income tax withheld from their wages. The more withholding allowances an employee claimed, the less their employer would withhold from their paychecks. However, the 2017 Tax Cuts and Jobs Act overhauled a lot of tax rules, including doing away with personal exemptions. That prompted the IRS to change the W-4 form.</a:t>
            </a:r>
          </a:p>
          <a:p>
            <a:pPr>
              <a:lnSpc>
                <a:spcPts val="3325"/>
              </a:lnSpc>
            </a:pPr>
            <a:endParaRPr lang="en-US" sz="3500" dirty="0">
              <a:solidFill>
                <a:srgbClr val="0C090A"/>
              </a:solidFill>
              <a:latin typeface="Gibson 2"/>
            </a:endParaRPr>
          </a:p>
          <a:p>
            <a:pPr marL="755659" lvl="1" indent="-377829" algn="l">
              <a:lnSpc>
                <a:spcPts val="3325"/>
              </a:lnSpc>
              <a:buFont typeface="Arial"/>
              <a:buChar char="•"/>
            </a:pPr>
            <a:r>
              <a:rPr lang="en-US" sz="3500" dirty="0">
                <a:solidFill>
                  <a:srgbClr val="0C090A"/>
                </a:solidFill>
                <a:latin typeface="Gibson 2"/>
              </a:rPr>
              <a:t>The new W-4, introduced in 2020, still asks for basic personal information but no longer asks for a number of allowances. Now, employees who want to lower their tax withholding must claim dependents or use a deductions worksheet.</a:t>
            </a:r>
          </a:p>
        </p:txBody>
      </p:sp>
      <p:sp>
        <p:nvSpPr>
          <p:cNvPr id="5" name="Freeform 5"/>
          <p:cNvSpPr/>
          <p:nvPr/>
        </p:nvSpPr>
        <p:spPr>
          <a:xfrm>
            <a:off x="15005282" y="1"/>
            <a:ext cx="3032219" cy="10287000"/>
          </a:xfrm>
          <a:custGeom>
            <a:avLst/>
            <a:gdLst/>
            <a:ahLst/>
            <a:cxnLst/>
            <a:rect l="l" t="t" r="r" b="b"/>
            <a:pathLst>
              <a:path w="12056461" h="12011249">
                <a:moveTo>
                  <a:pt x="0" y="0"/>
                </a:moveTo>
                <a:lnTo>
                  <a:pt x="12056461" y="0"/>
                </a:lnTo>
                <a:lnTo>
                  <a:pt x="12056461" y="12011249"/>
                </a:lnTo>
                <a:lnTo>
                  <a:pt x="0" y="12011249"/>
                </a:lnTo>
                <a:lnTo>
                  <a:pt x="0" y="0"/>
                </a:lnTo>
                <a:close/>
              </a:path>
            </a:pathLst>
          </a:custGeom>
          <a:blipFill>
            <a:blip r:embed="rId2">
              <a:extLst>
                <a:ext uri="{96DAC541-7B7A-43D3-8B79-37D633B846F1}">
                  <asvg:svgBlip xmlns:asvg="http://schemas.microsoft.com/office/drawing/2016/SVG/main" r:embed="rId3"/>
                </a:ext>
              </a:extLst>
            </a:blip>
            <a:stretch>
              <a:fillRect l="5" r="-297615" b="-16761"/>
            </a:stretch>
          </a:blipFill>
        </p:spPr>
      </p:sp>
      <p:sp>
        <p:nvSpPr>
          <p:cNvPr id="6" name="Freeform 6"/>
          <p:cNvSpPr/>
          <p:nvPr/>
        </p:nvSpPr>
        <p:spPr>
          <a:xfrm>
            <a:off x="16578455" y="0"/>
            <a:ext cx="1709545" cy="10287000"/>
          </a:xfrm>
          <a:custGeom>
            <a:avLst/>
            <a:gdLst/>
            <a:ahLst/>
            <a:cxnLst/>
            <a:rect l="l" t="t" r="r" b="b"/>
            <a:pathLst>
              <a:path w="9144000" h="11068980">
                <a:moveTo>
                  <a:pt x="0" y="0"/>
                </a:moveTo>
                <a:lnTo>
                  <a:pt x="9144000" y="0"/>
                </a:lnTo>
                <a:lnTo>
                  <a:pt x="9144000" y="11068980"/>
                </a:lnTo>
                <a:lnTo>
                  <a:pt x="0" y="11068980"/>
                </a:lnTo>
                <a:lnTo>
                  <a:pt x="0" y="0"/>
                </a:lnTo>
                <a:close/>
              </a:path>
            </a:pathLst>
          </a:custGeom>
          <a:blipFill>
            <a:blip r:embed="rId4">
              <a:extLst>
                <a:ext uri="{96DAC541-7B7A-43D3-8B79-37D633B846F1}">
                  <asvg:svgBlip xmlns:asvg="http://schemas.microsoft.com/office/drawing/2016/SVG/main" r:embed="rId5"/>
                </a:ext>
              </a:extLst>
            </a:blip>
            <a:stretch>
              <a:fillRect l="-106717" r="-434875" b="-7602"/>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TextBox 2"/>
          <p:cNvSpPr txBox="1"/>
          <p:nvPr/>
        </p:nvSpPr>
        <p:spPr>
          <a:xfrm>
            <a:off x="0" y="1772725"/>
            <a:ext cx="7221383" cy="6378576"/>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Develop a budget that includes putting a set amount from every paycheck directly into savings. Most online banking sites allow you to set up automatic transfers to savings accounts, making it easier than ever to guarantee that you put the money away. It can add up quickly!</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u="sng" dirty="0">
                <a:solidFill>
                  <a:srgbClr val="0C090A"/>
                </a:solidFill>
                <a:latin typeface="Gibson 2"/>
                <a:hlinkClick r:id="rId2" tooltip="https://srfs.upenn.edu/financial-wellness/browse-topics/budgeting"/>
              </a:rPr>
              <a:t>Financial Wellness @ Penn</a:t>
            </a:r>
            <a:r>
              <a:rPr lang="en-US" sz="3500" dirty="0">
                <a:solidFill>
                  <a:srgbClr val="0C090A"/>
                </a:solidFill>
                <a:latin typeface="Gibson 2"/>
              </a:rPr>
              <a:t> has budget resources, workshops, and more that can help you through this process! (</a:t>
            </a:r>
            <a:r>
              <a:rPr lang="en-US" sz="3500" dirty="0">
                <a:solidFill>
                  <a:srgbClr val="0C090A"/>
                </a:solidFill>
                <a:latin typeface="Gibson 2"/>
                <a:hlinkClick r:id="rId2"/>
              </a:rPr>
              <a:t>https://srfs.upenn.edu/financial-wellness/browse-topics/budgeting</a:t>
            </a:r>
            <a:r>
              <a:rPr lang="en-US" sz="3500" dirty="0">
                <a:solidFill>
                  <a:srgbClr val="0C090A"/>
                </a:solidFill>
                <a:latin typeface="Gibson 2"/>
              </a:rPr>
              <a:t>)</a:t>
            </a:r>
          </a:p>
        </p:txBody>
      </p:sp>
      <p:sp>
        <p:nvSpPr>
          <p:cNvPr id="3" name="TextBox 3"/>
          <p:cNvSpPr txBox="1"/>
          <p:nvPr/>
        </p:nvSpPr>
        <p:spPr>
          <a:xfrm>
            <a:off x="250499" y="615155"/>
            <a:ext cx="14073826" cy="993776"/>
          </a:xfrm>
          <a:prstGeom prst="rect">
            <a:avLst/>
          </a:prstGeom>
        </p:spPr>
        <p:txBody>
          <a:bodyPr lIns="0" tIns="0" rIns="0" bIns="0" rtlCol="0" anchor="t">
            <a:spAutoFit/>
          </a:bodyPr>
          <a:lstStyle/>
          <a:p>
            <a:pPr marL="0" lvl="0" indent="0">
              <a:lnSpc>
                <a:spcPts val="7475"/>
              </a:lnSpc>
              <a:spcBef>
                <a:spcPct val="0"/>
              </a:spcBef>
            </a:pPr>
            <a:r>
              <a:rPr lang="en-US" sz="6500" dirty="0">
                <a:solidFill>
                  <a:srgbClr val="0C090A"/>
                </a:solidFill>
                <a:latin typeface="Gibson 1"/>
              </a:rPr>
              <a:t> Pay Yourself First   Student Loans</a:t>
            </a:r>
          </a:p>
        </p:txBody>
      </p:sp>
      <p:sp>
        <p:nvSpPr>
          <p:cNvPr id="4" name="TextBox 4"/>
          <p:cNvSpPr txBox="1"/>
          <p:nvPr/>
        </p:nvSpPr>
        <p:spPr>
          <a:xfrm>
            <a:off x="7455916" y="1772725"/>
            <a:ext cx="7314832" cy="5578476"/>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Check the current rates. They usually change on July 1.</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The cap is the highest amount that you can accrue.</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Know what your grace period is - how long you have until your first payment is due after graduation.</a:t>
            </a:r>
          </a:p>
          <a:p>
            <a:pPr>
              <a:lnSpc>
                <a:spcPts val="3325"/>
              </a:lnSpc>
            </a:pPr>
            <a:endParaRPr lang="en-US" sz="3500" dirty="0">
              <a:solidFill>
                <a:srgbClr val="0C090A"/>
              </a:solidFill>
              <a:latin typeface="Gibson 2"/>
            </a:endParaRPr>
          </a:p>
          <a:p>
            <a:pPr marL="755659" lvl="1" indent="-377829" algn="l">
              <a:lnSpc>
                <a:spcPts val="3325"/>
              </a:lnSpc>
              <a:buFont typeface="Arial"/>
              <a:buChar char="•"/>
            </a:pPr>
            <a:r>
              <a:rPr lang="en-US" sz="3500" dirty="0">
                <a:solidFill>
                  <a:srgbClr val="0C090A"/>
                </a:solidFill>
                <a:latin typeface="Gibson 2"/>
              </a:rPr>
              <a:t>Consolidate your loans (</a:t>
            </a:r>
            <a:r>
              <a:rPr lang="en-US" sz="3500" dirty="0">
                <a:solidFill>
                  <a:srgbClr val="0C090A"/>
                </a:solidFill>
                <a:latin typeface="Gibson 2"/>
                <a:hlinkClick r:id="rId3"/>
              </a:rPr>
              <a:t>https://studentaid.gov/manage-loans/consolidation</a:t>
            </a:r>
            <a:r>
              <a:rPr lang="en-US" sz="3500" dirty="0">
                <a:solidFill>
                  <a:srgbClr val="0C090A"/>
                </a:solidFill>
                <a:latin typeface="Gibson 2"/>
              </a:rPr>
              <a:t>)</a:t>
            </a:r>
          </a:p>
        </p:txBody>
      </p:sp>
      <p:sp>
        <p:nvSpPr>
          <p:cNvPr id="7" name="Freeform 5">
            <a:extLst>
              <a:ext uri="{FF2B5EF4-FFF2-40B4-BE49-F238E27FC236}">
                <a16:creationId xmlns:a16="http://schemas.microsoft.com/office/drawing/2014/main" id="{B23F5BCB-51EE-DEDF-973A-FD20FD711547}"/>
              </a:ext>
            </a:extLst>
          </p:cNvPr>
          <p:cNvSpPr/>
          <p:nvPr/>
        </p:nvSpPr>
        <p:spPr>
          <a:xfrm>
            <a:off x="15255781" y="-1"/>
            <a:ext cx="3032219" cy="10287000"/>
          </a:xfrm>
          <a:custGeom>
            <a:avLst/>
            <a:gdLst/>
            <a:ahLst/>
            <a:cxnLst/>
            <a:rect l="l" t="t" r="r" b="b"/>
            <a:pathLst>
              <a:path w="12056461" h="12011249">
                <a:moveTo>
                  <a:pt x="0" y="0"/>
                </a:moveTo>
                <a:lnTo>
                  <a:pt x="12056461" y="0"/>
                </a:lnTo>
                <a:lnTo>
                  <a:pt x="12056461" y="12011249"/>
                </a:lnTo>
                <a:lnTo>
                  <a:pt x="0" y="12011249"/>
                </a:lnTo>
                <a:lnTo>
                  <a:pt x="0" y="0"/>
                </a:lnTo>
                <a:close/>
              </a:path>
            </a:pathLst>
          </a:custGeom>
          <a:blipFill>
            <a:blip r:embed="rId4">
              <a:extLst>
                <a:ext uri="{96DAC541-7B7A-43D3-8B79-37D633B846F1}">
                  <asvg:svgBlip xmlns:asvg="http://schemas.microsoft.com/office/drawing/2016/SVG/main" r:embed="rId5"/>
                </a:ext>
              </a:extLst>
            </a:blip>
            <a:stretch>
              <a:fillRect l="5" r="-297615" b="-16761"/>
            </a:stretch>
          </a:blipFill>
        </p:spPr>
        <p:txBody>
          <a:bodyPr/>
          <a:lstStyle/>
          <a:p>
            <a:endParaRPr lang="en-US" dirty="0"/>
          </a:p>
        </p:txBody>
      </p:sp>
      <p:sp>
        <p:nvSpPr>
          <p:cNvPr id="8" name="Freeform 6">
            <a:extLst>
              <a:ext uri="{FF2B5EF4-FFF2-40B4-BE49-F238E27FC236}">
                <a16:creationId xmlns:a16="http://schemas.microsoft.com/office/drawing/2014/main" id="{8EE22789-6D52-FEDD-E033-459F2B9C1B9A}"/>
              </a:ext>
            </a:extLst>
          </p:cNvPr>
          <p:cNvSpPr/>
          <p:nvPr/>
        </p:nvSpPr>
        <p:spPr>
          <a:xfrm>
            <a:off x="14972624" y="-1"/>
            <a:ext cx="1709545" cy="10287000"/>
          </a:xfrm>
          <a:custGeom>
            <a:avLst/>
            <a:gdLst/>
            <a:ahLst/>
            <a:cxnLst/>
            <a:rect l="l" t="t" r="r" b="b"/>
            <a:pathLst>
              <a:path w="9144000" h="11068980">
                <a:moveTo>
                  <a:pt x="0" y="0"/>
                </a:moveTo>
                <a:lnTo>
                  <a:pt x="9144000" y="0"/>
                </a:lnTo>
                <a:lnTo>
                  <a:pt x="9144000" y="11068980"/>
                </a:lnTo>
                <a:lnTo>
                  <a:pt x="0" y="11068980"/>
                </a:lnTo>
                <a:lnTo>
                  <a:pt x="0" y="0"/>
                </a:lnTo>
                <a:close/>
              </a:path>
            </a:pathLst>
          </a:custGeom>
          <a:blipFill>
            <a:blip r:embed="rId6">
              <a:extLst>
                <a:ext uri="{96DAC541-7B7A-43D3-8B79-37D633B846F1}">
                  <asvg:svgBlip xmlns:asvg="http://schemas.microsoft.com/office/drawing/2016/SVG/main" r:embed="rId7"/>
                </a:ext>
              </a:extLst>
            </a:blip>
            <a:stretch>
              <a:fillRect l="-106717" r="-434875" b="-7602"/>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TextBox 2"/>
          <p:cNvSpPr txBox="1"/>
          <p:nvPr/>
        </p:nvSpPr>
        <p:spPr>
          <a:xfrm>
            <a:off x="-75998" y="1774824"/>
            <a:ext cx="6690487" cy="8512176"/>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Allows you to save money for retirement without being taxed on those savings upfront. Money is taken from your salary and placed in mutual funds provided by your employer.</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Your money grows tax free, but it can't be taken out until age 59; withdrawing early will lead to penalties.</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If you work for the government, you may have a 457(b), and if you work in education you may have a 403(b).</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Read more information about 401(k), 403(b) and 457(b) on the IRS website.</a:t>
            </a:r>
          </a:p>
        </p:txBody>
      </p:sp>
      <p:sp>
        <p:nvSpPr>
          <p:cNvPr id="3" name="TextBox 3"/>
          <p:cNvSpPr txBox="1"/>
          <p:nvPr/>
        </p:nvSpPr>
        <p:spPr>
          <a:xfrm>
            <a:off x="221924" y="650398"/>
            <a:ext cx="16543365" cy="913765"/>
          </a:xfrm>
          <a:prstGeom prst="rect">
            <a:avLst/>
          </a:prstGeom>
        </p:spPr>
        <p:txBody>
          <a:bodyPr lIns="0" tIns="0" rIns="0" bIns="0" rtlCol="0" anchor="t">
            <a:spAutoFit/>
          </a:bodyPr>
          <a:lstStyle/>
          <a:p>
            <a:pPr marL="0" lvl="0" indent="0">
              <a:lnSpc>
                <a:spcPts val="6785"/>
              </a:lnSpc>
              <a:spcBef>
                <a:spcPct val="0"/>
              </a:spcBef>
            </a:pPr>
            <a:r>
              <a:rPr lang="en-US" sz="5900" dirty="0">
                <a:solidFill>
                  <a:srgbClr val="0C090A"/>
                </a:solidFill>
                <a:latin typeface="Gibson 1"/>
              </a:rPr>
              <a:t>401(k) &amp; 403(b)    Matched 401(k) &amp; 403(b)</a:t>
            </a:r>
          </a:p>
        </p:txBody>
      </p:sp>
      <p:sp>
        <p:nvSpPr>
          <p:cNvPr id="4" name="TextBox 4"/>
          <p:cNvSpPr txBox="1"/>
          <p:nvPr/>
        </p:nvSpPr>
        <p:spPr>
          <a:xfrm>
            <a:off x="6614489" y="1793874"/>
            <a:ext cx="7998299" cy="7178676"/>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Your employer often matches the amount of money you put in your 401(k) or 403(b), up to a limit. This information should be provided before you sign your offer letter; if not provided, ask for it. You can also ask about the retirement plan vesting policy (how long you must stay in a job to take some or all of the employer match).</a:t>
            </a:r>
          </a:p>
          <a:p>
            <a:pPr>
              <a:lnSpc>
                <a:spcPts val="3325"/>
              </a:lnSpc>
            </a:pPr>
            <a:endParaRPr lang="en-US" sz="3500" dirty="0">
              <a:solidFill>
                <a:srgbClr val="0C090A"/>
              </a:solidFill>
              <a:latin typeface="Gibson 2"/>
            </a:endParaRPr>
          </a:p>
          <a:p>
            <a:pPr marL="755659" lvl="1" indent="-377829" algn="l">
              <a:lnSpc>
                <a:spcPts val="3325"/>
              </a:lnSpc>
              <a:buFont typeface="Arial"/>
              <a:buChar char="•"/>
            </a:pPr>
            <a:r>
              <a:rPr lang="en-US" sz="3500" dirty="0">
                <a:solidFill>
                  <a:srgbClr val="0C090A"/>
                </a:solidFill>
                <a:latin typeface="Gibson 2"/>
              </a:rPr>
              <a:t>Be sure to max out the percentage matched because your employer is effectively offering you free money. When you leave your job, your contributions stay with you, as well as all or some of the employer match (depending on the vesting period).</a:t>
            </a:r>
          </a:p>
        </p:txBody>
      </p:sp>
      <p:sp>
        <p:nvSpPr>
          <p:cNvPr id="7" name="Freeform 5">
            <a:extLst>
              <a:ext uri="{FF2B5EF4-FFF2-40B4-BE49-F238E27FC236}">
                <a16:creationId xmlns:a16="http://schemas.microsoft.com/office/drawing/2014/main" id="{90D810FB-B694-DFBE-FDCF-95307EDD9A24}"/>
              </a:ext>
            </a:extLst>
          </p:cNvPr>
          <p:cNvSpPr/>
          <p:nvPr/>
        </p:nvSpPr>
        <p:spPr>
          <a:xfrm>
            <a:off x="15005282" y="1"/>
            <a:ext cx="3032219" cy="10287000"/>
          </a:xfrm>
          <a:custGeom>
            <a:avLst/>
            <a:gdLst/>
            <a:ahLst/>
            <a:cxnLst/>
            <a:rect l="l" t="t" r="r" b="b"/>
            <a:pathLst>
              <a:path w="12056461" h="12011249">
                <a:moveTo>
                  <a:pt x="0" y="0"/>
                </a:moveTo>
                <a:lnTo>
                  <a:pt x="12056461" y="0"/>
                </a:lnTo>
                <a:lnTo>
                  <a:pt x="12056461" y="12011249"/>
                </a:lnTo>
                <a:lnTo>
                  <a:pt x="0" y="12011249"/>
                </a:lnTo>
                <a:lnTo>
                  <a:pt x="0" y="0"/>
                </a:lnTo>
                <a:close/>
              </a:path>
            </a:pathLst>
          </a:custGeom>
          <a:blipFill>
            <a:blip r:embed="rId2">
              <a:extLst>
                <a:ext uri="{96DAC541-7B7A-43D3-8B79-37D633B846F1}">
                  <asvg:svgBlip xmlns:asvg="http://schemas.microsoft.com/office/drawing/2016/SVG/main" r:embed="rId3"/>
                </a:ext>
              </a:extLst>
            </a:blip>
            <a:stretch>
              <a:fillRect l="5" r="-297615" b="-16761"/>
            </a:stretch>
          </a:blipFill>
        </p:spPr>
      </p:sp>
      <p:sp>
        <p:nvSpPr>
          <p:cNvPr id="8" name="Freeform 6">
            <a:extLst>
              <a:ext uri="{FF2B5EF4-FFF2-40B4-BE49-F238E27FC236}">
                <a16:creationId xmlns:a16="http://schemas.microsoft.com/office/drawing/2014/main" id="{E476C453-7DD3-8CD0-A23A-4EFC8E2E9F3C}"/>
              </a:ext>
            </a:extLst>
          </p:cNvPr>
          <p:cNvSpPr/>
          <p:nvPr/>
        </p:nvSpPr>
        <p:spPr>
          <a:xfrm>
            <a:off x="16578455" y="0"/>
            <a:ext cx="1709545" cy="10287000"/>
          </a:xfrm>
          <a:custGeom>
            <a:avLst/>
            <a:gdLst/>
            <a:ahLst/>
            <a:cxnLst/>
            <a:rect l="l" t="t" r="r" b="b"/>
            <a:pathLst>
              <a:path w="9144000" h="11068980">
                <a:moveTo>
                  <a:pt x="0" y="0"/>
                </a:moveTo>
                <a:lnTo>
                  <a:pt x="9144000" y="0"/>
                </a:lnTo>
                <a:lnTo>
                  <a:pt x="9144000" y="11068980"/>
                </a:lnTo>
                <a:lnTo>
                  <a:pt x="0" y="11068980"/>
                </a:lnTo>
                <a:lnTo>
                  <a:pt x="0" y="0"/>
                </a:lnTo>
                <a:close/>
              </a:path>
            </a:pathLst>
          </a:custGeom>
          <a:blipFill>
            <a:blip r:embed="rId4">
              <a:extLst>
                <a:ext uri="{96DAC541-7B7A-43D3-8B79-37D633B846F1}">
                  <asvg:svgBlip xmlns:asvg="http://schemas.microsoft.com/office/drawing/2016/SVG/main" r:embed="rId5"/>
                </a:ext>
              </a:extLst>
            </a:blip>
            <a:stretch>
              <a:fillRect l="-106717" r="-434875" b="-7602"/>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TextBox 2"/>
          <p:cNvSpPr txBox="1"/>
          <p:nvPr/>
        </p:nvSpPr>
        <p:spPr>
          <a:xfrm>
            <a:off x="0" y="2335211"/>
            <a:ext cx="8150197" cy="7381877"/>
          </a:xfrm>
          <a:prstGeom prst="rect">
            <a:avLst/>
          </a:prstGeom>
        </p:spPr>
        <p:txBody>
          <a:bodyPr lIns="0" tIns="0" rIns="0" bIns="0" rtlCol="0" anchor="t">
            <a:spAutoFit/>
          </a:bodyPr>
          <a:lstStyle/>
          <a:p>
            <a:pPr marL="647711" lvl="1" indent="-323856">
              <a:lnSpc>
                <a:spcPts val="2850"/>
              </a:lnSpc>
              <a:buFont typeface="Arial"/>
              <a:buChar char="•"/>
            </a:pPr>
            <a:r>
              <a:rPr lang="en-US" sz="3000" dirty="0">
                <a:solidFill>
                  <a:srgbClr val="0C090A"/>
                </a:solidFill>
                <a:latin typeface="Gibson 2"/>
              </a:rPr>
              <a:t>Try to pay your balance every month. Credit card debt can affect your credit score (FICO score) and that number determines not only your credit limits and eligibility for a loan but may also be considered in your job application process.</a:t>
            </a:r>
          </a:p>
          <a:p>
            <a:pPr>
              <a:lnSpc>
                <a:spcPts val="2850"/>
              </a:lnSpc>
            </a:pPr>
            <a:endParaRPr lang="en-US" sz="3000" dirty="0">
              <a:solidFill>
                <a:srgbClr val="0C090A"/>
              </a:solidFill>
              <a:latin typeface="Gibson 2"/>
            </a:endParaRPr>
          </a:p>
          <a:p>
            <a:pPr marL="647711" lvl="1" indent="-323856">
              <a:lnSpc>
                <a:spcPts val="2850"/>
              </a:lnSpc>
              <a:buFont typeface="Arial"/>
              <a:buChar char="•"/>
            </a:pPr>
            <a:r>
              <a:rPr lang="en-US" sz="3000" dirty="0">
                <a:solidFill>
                  <a:srgbClr val="0C090A"/>
                </a:solidFill>
                <a:latin typeface="Gibson 2"/>
              </a:rPr>
              <a:t>Look for student focused cards and “secured” cards, which have lower limits, but often have less fees.</a:t>
            </a:r>
          </a:p>
          <a:p>
            <a:pPr>
              <a:lnSpc>
                <a:spcPts val="2850"/>
              </a:lnSpc>
            </a:pPr>
            <a:endParaRPr lang="en-US" sz="3000" dirty="0">
              <a:solidFill>
                <a:srgbClr val="0C090A"/>
              </a:solidFill>
              <a:latin typeface="Gibson 2"/>
            </a:endParaRPr>
          </a:p>
          <a:p>
            <a:pPr marL="647711" lvl="1" indent="-323856">
              <a:lnSpc>
                <a:spcPts val="2850"/>
              </a:lnSpc>
              <a:buFont typeface="Arial"/>
              <a:buChar char="•"/>
            </a:pPr>
            <a:r>
              <a:rPr lang="en-US" sz="3000" dirty="0">
                <a:solidFill>
                  <a:srgbClr val="0C090A"/>
                </a:solidFill>
                <a:latin typeface="Gibson 2"/>
              </a:rPr>
              <a:t>Get a card with rewards (cash back for purchases, miles, travel bonuses, etc.).</a:t>
            </a:r>
          </a:p>
          <a:p>
            <a:pPr>
              <a:lnSpc>
                <a:spcPts val="2850"/>
              </a:lnSpc>
            </a:pPr>
            <a:endParaRPr lang="en-US" sz="3000" dirty="0">
              <a:solidFill>
                <a:srgbClr val="0C090A"/>
              </a:solidFill>
              <a:latin typeface="Gibson 2"/>
            </a:endParaRPr>
          </a:p>
          <a:p>
            <a:pPr marL="647711" lvl="1" indent="-323856">
              <a:lnSpc>
                <a:spcPts val="2850"/>
              </a:lnSpc>
              <a:buFont typeface="Arial"/>
              <a:buChar char="•"/>
            </a:pPr>
            <a:r>
              <a:rPr lang="en-US" sz="3000" dirty="0">
                <a:solidFill>
                  <a:srgbClr val="0C090A"/>
                </a:solidFill>
                <a:latin typeface="Gibson 2"/>
              </a:rPr>
              <a:t>Know the terms of your card, the interest rates and penalties for late payments.</a:t>
            </a:r>
          </a:p>
          <a:p>
            <a:pPr>
              <a:lnSpc>
                <a:spcPts val="2850"/>
              </a:lnSpc>
            </a:pPr>
            <a:endParaRPr lang="en-US" sz="3000" dirty="0">
              <a:solidFill>
                <a:srgbClr val="0C090A"/>
              </a:solidFill>
              <a:latin typeface="Gibson 2"/>
            </a:endParaRPr>
          </a:p>
          <a:p>
            <a:pPr marL="647711" lvl="1" indent="-323856">
              <a:lnSpc>
                <a:spcPts val="2850"/>
              </a:lnSpc>
              <a:buFont typeface="Arial"/>
              <a:buChar char="•"/>
            </a:pPr>
            <a:r>
              <a:rPr lang="en-US" sz="3000" dirty="0">
                <a:solidFill>
                  <a:srgbClr val="0C090A"/>
                </a:solidFill>
                <a:latin typeface="Gibson 2"/>
              </a:rPr>
              <a:t>Having a joint credit card with your parents still builds your credit, so it’s a good idea to start using a credit card (even for small payments) as soon as you can.</a:t>
            </a:r>
          </a:p>
        </p:txBody>
      </p:sp>
      <p:sp>
        <p:nvSpPr>
          <p:cNvPr id="3" name="TextBox 3"/>
          <p:cNvSpPr txBox="1"/>
          <p:nvPr/>
        </p:nvSpPr>
        <p:spPr>
          <a:xfrm>
            <a:off x="338123" y="904670"/>
            <a:ext cx="17824132" cy="942976"/>
          </a:xfrm>
          <a:prstGeom prst="rect">
            <a:avLst/>
          </a:prstGeom>
        </p:spPr>
        <p:txBody>
          <a:bodyPr lIns="0" tIns="0" rIns="0" bIns="0" rtlCol="0" anchor="t">
            <a:spAutoFit/>
          </a:bodyPr>
          <a:lstStyle/>
          <a:p>
            <a:pPr marL="0" lvl="0" indent="0">
              <a:lnSpc>
                <a:spcPts val="6900"/>
              </a:lnSpc>
              <a:spcBef>
                <a:spcPct val="0"/>
              </a:spcBef>
            </a:pPr>
            <a:r>
              <a:rPr lang="en-US" sz="6000" dirty="0">
                <a:solidFill>
                  <a:srgbClr val="0C090A"/>
                </a:solidFill>
                <a:latin typeface="Gibson 1"/>
              </a:rPr>
              <a:t>Credit Cards       </a:t>
            </a:r>
          </a:p>
        </p:txBody>
      </p:sp>
      <p:sp>
        <p:nvSpPr>
          <p:cNvPr id="4" name="TextBox 4"/>
          <p:cNvSpPr txBox="1"/>
          <p:nvPr/>
        </p:nvSpPr>
        <p:spPr>
          <a:xfrm>
            <a:off x="8150197" y="2624682"/>
            <a:ext cx="6718989" cy="4283076"/>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If offered by your company, you can set a part of your salary aside through payroll deduction to purchase the company's stock at a discount, which can be almost 15% in some cases.</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DO NOT rely on this benefit as a retirement plan.</a:t>
            </a:r>
          </a:p>
          <a:p>
            <a:pPr algn="l">
              <a:lnSpc>
                <a:spcPts val="3325"/>
              </a:lnSpc>
            </a:pPr>
            <a:endParaRPr lang="en-US" sz="3500" dirty="0">
              <a:solidFill>
                <a:srgbClr val="0C090A"/>
              </a:solidFill>
              <a:latin typeface="Gibson 2"/>
            </a:endParaRPr>
          </a:p>
        </p:txBody>
      </p:sp>
      <p:sp>
        <p:nvSpPr>
          <p:cNvPr id="7" name="TextBox 7"/>
          <p:cNvSpPr txBox="1"/>
          <p:nvPr/>
        </p:nvSpPr>
        <p:spPr>
          <a:xfrm>
            <a:off x="7313158" y="228395"/>
            <a:ext cx="7989996" cy="2152650"/>
          </a:xfrm>
          <a:prstGeom prst="rect">
            <a:avLst/>
          </a:prstGeom>
        </p:spPr>
        <p:txBody>
          <a:bodyPr lIns="0" tIns="0" rIns="0" bIns="0" rtlCol="0" anchor="t">
            <a:spAutoFit/>
          </a:bodyPr>
          <a:lstStyle/>
          <a:p>
            <a:pPr algn="ctr">
              <a:lnSpc>
                <a:spcPts val="8400"/>
              </a:lnSpc>
            </a:pPr>
            <a:r>
              <a:rPr lang="en-US" sz="6000" dirty="0">
                <a:solidFill>
                  <a:srgbClr val="0C090A"/>
                </a:solidFill>
                <a:latin typeface="Gibson 1"/>
              </a:rPr>
              <a:t>Employee Stock Purchase Plan (ESPP)</a:t>
            </a:r>
          </a:p>
        </p:txBody>
      </p:sp>
      <p:sp>
        <p:nvSpPr>
          <p:cNvPr id="10" name="Freeform 5">
            <a:extLst>
              <a:ext uri="{FF2B5EF4-FFF2-40B4-BE49-F238E27FC236}">
                <a16:creationId xmlns:a16="http://schemas.microsoft.com/office/drawing/2014/main" id="{BE5A682D-A9A5-29B4-3F94-3FD1B550E613}"/>
              </a:ext>
            </a:extLst>
          </p:cNvPr>
          <p:cNvSpPr/>
          <p:nvPr/>
        </p:nvSpPr>
        <p:spPr>
          <a:xfrm>
            <a:off x="15334813" y="0"/>
            <a:ext cx="3032219" cy="10287000"/>
          </a:xfrm>
          <a:custGeom>
            <a:avLst/>
            <a:gdLst/>
            <a:ahLst/>
            <a:cxnLst/>
            <a:rect l="l" t="t" r="r" b="b"/>
            <a:pathLst>
              <a:path w="12056461" h="12011249">
                <a:moveTo>
                  <a:pt x="0" y="0"/>
                </a:moveTo>
                <a:lnTo>
                  <a:pt x="12056461" y="0"/>
                </a:lnTo>
                <a:lnTo>
                  <a:pt x="12056461" y="12011249"/>
                </a:lnTo>
                <a:lnTo>
                  <a:pt x="0" y="12011249"/>
                </a:lnTo>
                <a:lnTo>
                  <a:pt x="0" y="0"/>
                </a:lnTo>
                <a:close/>
              </a:path>
            </a:pathLst>
          </a:custGeom>
          <a:blipFill>
            <a:blip r:embed="rId2">
              <a:extLst>
                <a:ext uri="{96DAC541-7B7A-43D3-8B79-37D633B846F1}">
                  <asvg:svgBlip xmlns:asvg="http://schemas.microsoft.com/office/drawing/2016/SVG/main" r:embed="rId3"/>
                </a:ext>
              </a:extLst>
            </a:blip>
            <a:stretch>
              <a:fillRect l="5" r="-297615" b="-16761"/>
            </a:stretch>
          </a:blipFill>
        </p:spPr>
        <p:txBody>
          <a:bodyPr/>
          <a:lstStyle/>
          <a:p>
            <a:endParaRPr lang="en-US" dirty="0"/>
          </a:p>
        </p:txBody>
      </p:sp>
      <p:sp>
        <p:nvSpPr>
          <p:cNvPr id="11" name="Freeform 6">
            <a:extLst>
              <a:ext uri="{FF2B5EF4-FFF2-40B4-BE49-F238E27FC236}">
                <a16:creationId xmlns:a16="http://schemas.microsoft.com/office/drawing/2014/main" id="{27E9FDF5-2352-38EC-9541-6FE26DAC31EB}"/>
              </a:ext>
            </a:extLst>
          </p:cNvPr>
          <p:cNvSpPr/>
          <p:nvPr/>
        </p:nvSpPr>
        <p:spPr>
          <a:xfrm>
            <a:off x="15005282" y="0"/>
            <a:ext cx="1709545" cy="10287000"/>
          </a:xfrm>
          <a:custGeom>
            <a:avLst/>
            <a:gdLst/>
            <a:ahLst/>
            <a:cxnLst/>
            <a:rect l="l" t="t" r="r" b="b"/>
            <a:pathLst>
              <a:path w="9144000" h="11068980">
                <a:moveTo>
                  <a:pt x="0" y="0"/>
                </a:moveTo>
                <a:lnTo>
                  <a:pt x="9144000" y="0"/>
                </a:lnTo>
                <a:lnTo>
                  <a:pt x="9144000" y="11068980"/>
                </a:lnTo>
                <a:lnTo>
                  <a:pt x="0" y="11068980"/>
                </a:lnTo>
                <a:lnTo>
                  <a:pt x="0" y="0"/>
                </a:lnTo>
                <a:close/>
              </a:path>
            </a:pathLst>
          </a:custGeom>
          <a:blipFill>
            <a:blip r:embed="rId4">
              <a:extLst>
                <a:ext uri="{96DAC541-7B7A-43D3-8B79-37D633B846F1}">
                  <asvg:svgBlip xmlns:asvg="http://schemas.microsoft.com/office/drawing/2016/SVG/main" r:embed="rId5"/>
                </a:ext>
              </a:extLst>
            </a:blip>
            <a:stretch>
              <a:fillRect l="-106717" r="-434875" b="-7602"/>
            </a:stretch>
          </a:blipFill>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10476039" y="0"/>
            <a:ext cx="8714078" cy="10287000"/>
          </a:xfrm>
          <a:custGeom>
            <a:avLst/>
            <a:gdLst/>
            <a:ahLst/>
            <a:cxnLst/>
            <a:rect l="l" t="t" r="r" b="b"/>
            <a:pathLst>
              <a:path w="8714078" h="10287000">
                <a:moveTo>
                  <a:pt x="0" y="0"/>
                </a:moveTo>
                <a:lnTo>
                  <a:pt x="8714078" y="0"/>
                </a:lnTo>
                <a:lnTo>
                  <a:pt x="871407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r="-43012"/>
            </a:stretch>
          </a:blipFill>
        </p:spPr>
      </p:sp>
      <p:grpSp>
        <p:nvGrpSpPr>
          <p:cNvPr id="3" name="Group 3"/>
          <p:cNvGrpSpPr/>
          <p:nvPr/>
        </p:nvGrpSpPr>
        <p:grpSpPr>
          <a:xfrm>
            <a:off x="465196" y="1139568"/>
            <a:ext cx="10010843" cy="8459211"/>
            <a:chOff x="0" y="0"/>
            <a:chExt cx="13347791" cy="11278948"/>
          </a:xfrm>
        </p:grpSpPr>
        <p:sp>
          <p:nvSpPr>
            <p:cNvPr id="4" name="TextBox 4"/>
            <p:cNvSpPr txBox="1"/>
            <p:nvPr/>
          </p:nvSpPr>
          <p:spPr>
            <a:xfrm>
              <a:off x="498220" y="4578639"/>
              <a:ext cx="12351350" cy="6700309"/>
            </a:xfrm>
            <a:prstGeom prst="rect">
              <a:avLst/>
            </a:prstGeom>
          </p:spPr>
          <p:txBody>
            <a:bodyPr lIns="0" tIns="0" rIns="0" bIns="0" rtlCol="0" anchor="t">
              <a:spAutoFit/>
            </a:bodyPr>
            <a:lstStyle/>
            <a:p>
              <a:pPr marL="863595" lvl="1" indent="-431797">
                <a:lnSpc>
                  <a:spcPts val="5599"/>
                </a:lnSpc>
                <a:buFont typeface="Arial"/>
                <a:buChar char="•"/>
              </a:pPr>
              <a:r>
                <a:rPr lang="en-US" sz="3999" dirty="0">
                  <a:solidFill>
                    <a:srgbClr val="001F5B"/>
                  </a:solidFill>
                  <a:latin typeface="Gibson 2"/>
                </a:rPr>
                <a:t>NATIONAL HOUSING RESOURCES​</a:t>
              </a:r>
            </a:p>
            <a:p>
              <a:pPr marL="863595" lvl="1" indent="-431797">
                <a:lnSpc>
                  <a:spcPts val="5599"/>
                </a:lnSpc>
                <a:buFont typeface="Arial"/>
                <a:buChar char="•"/>
              </a:pPr>
              <a:r>
                <a:rPr lang="en-US" sz="3999" dirty="0">
                  <a:solidFill>
                    <a:srgbClr val="001F5B"/>
                  </a:solidFill>
                  <a:latin typeface="Gibson 2"/>
                </a:rPr>
                <a:t>HOUSING RESOURCES IN PHILADELPHIA​</a:t>
              </a:r>
            </a:p>
            <a:p>
              <a:pPr marL="863595" lvl="1" indent="-431797">
                <a:lnSpc>
                  <a:spcPts val="5599"/>
                </a:lnSpc>
                <a:buFont typeface="Arial"/>
                <a:buChar char="•"/>
              </a:pPr>
              <a:r>
                <a:rPr lang="en-US" sz="3999" dirty="0">
                  <a:solidFill>
                    <a:srgbClr val="001F5B"/>
                  </a:solidFill>
                  <a:latin typeface="Gibson 2"/>
                </a:rPr>
                <a:t>HOUSING RESOURCES IN OTHER CITIES​</a:t>
              </a:r>
            </a:p>
            <a:p>
              <a:pPr marL="863595" lvl="1" indent="-431797">
                <a:lnSpc>
                  <a:spcPts val="5599"/>
                </a:lnSpc>
                <a:buFont typeface="Arial"/>
                <a:buChar char="•"/>
              </a:pPr>
              <a:r>
                <a:rPr lang="en-US" sz="3999" dirty="0">
                  <a:solidFill>
                    <a:srgbClr val="001F5B"/>
                  </a:solidFill>
                  <a:latin typeface="Gibson 2"/>
                </a:rPr>
                <a:t>HOUSING RESOURCES ABROAD/LONDON​</a:t>
              </a:r>
            </a:p>
          </p:txBody>
        </p:sp>
        <p:sp>
          <p:nvSpPr>
            <p:cNvPr id="5" name="TextBox 5"/>
            <p:cNvSpPr txBox="1"/>
            <p:nvPr/>
          </p:nvSpPr>
          <p:spPr>
            <a:xfrm>
              <a:off x="0" y="-104775"/>
              <a:ext cx="13347791" cy="4194175"/>
            </a:xfrm>
            <a:prstGeom prst="rect">
              <a:avLst/>
            </a:prstGeom>
          </p:spPr>
          <p:txBody>
            <a:bodyPr lIns="0" tIns="0" rIns="0" bIns="0" rtlCol="0" anchor="t">
              <a:spAutoFit/>
            </a:bodyPr>
            <a:lstStyle/>
            <a:p>
              <a:pPr marL="0" lvl="0" indent="0" algn="just">
                <a:lnSpc>
                  <a:spcPts val="12299"/>
                </a:lnSpc>
                <a:spcBef>
                  <a:spcPct val="0"/>
                </a:spcBef>
              </a:pPr>
              <a:r>
                <a:rPr lang="en-US" sz="9999" dirty="0">
                  <a:solidFill>
                    <a:srgbClr val="0C090A"/>
                  </a:solidFill>
                  <a:latin typeface="Gibson 1"/>
                </a:rPr>
                <a:t>HOUSING RESOURCES</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TextBox 2"/>
          <p:cNvSpPr txBox="1"/>
          <p:nvPr/>
        </p:nvSpPr>
        <p:spPr>
          <a:xfrm>
            <a:off x="116775" y="1754187"/>
            <a:ext cx="13332384" cy="6835776"/>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You determine the amount to be deducted from each paycheck. There is usually a limit on the total amount that can be deducted. You can calculate how much you feel you will need for healthcare costs per year to determine this figure.</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Deductions are pre-tax, so your taxable income is reduced and you may pay lower taxes for the year.</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It can be used to pay medical expenses like deductibles, co-payments, prescriptions or for even over-the-counter items from pharmacies or healthcare stores.</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If you do not spend the entire balance, it will be lost at the end of each year. Sometimes an FSA will carry over a certain amount to the following year, so be sure to know the policies.</a:t>
            </a:r>
          </a:p>
          <a:p>
            <a:pPr>
              <a:lnSpc>
                <a:spcPts val="3325"/>
              </a:lnSpc>
            </a:pPr>
            <a:endParaRPr lang="en-US" sz="3500" dirty="0">
              <a:solidFill>
                <a:srgbClr val="0C090A"/>
              </a:solidFill>
              <a:latin typeface="Gibson 2"/>
            </a:endParaRPr>
          </a:p>
        </p:txBody>
      </p:sp>
      <p:sp>
        <p:nvSpPr>
          <p:cNvPr id="3" name="TextBox 3"/>
          <p:cNvSpPr txBox="1"/>
          <p:nvPr/>
        </p:nvSpPr>
        <p:spPr>
          <a:xfrm>
            <a:off x="449746" y="667923"/>
            <a:ext cx="16543365" cy="913765"/>
          </a:xfrm>
          <a:prstGeom prst="rect">
            <a:avLst/>
          </a:prstGeom>
        </p:spPr>
        <p:txBody>
          <a:bodyPr lIns="0" tIns="0" rIns="0" bIns="0" rtlCol="0" anchor="t">
            <a:spAutoFit/>
          </a:bodyPr>
          <a:lstStyle/>
          <a:p>
            <a:pPr marL="0" lvl="0" indent="0">
              <a:lnSpc>
                <a:spcPts val="6785"/>
              </a:lnSpc>
              <a:spcBef>
                <a:spcPct val="0"/>
              </a:spcBef>
            </a:pPr>
            <a:r>
              <a:rPr lang="en-US" sz="5900" dirty="0">
                <a:solidFill>
                  <a:srgbClr val="0C090A"/>
                </a:solidFill>
                <a:latin typeface="Gibson 1"/>
              </a:rPr>
              <a:t>Flexible Spending Accounts (FSAs)</a:t>
            </a:r>
          </a:p>
        </p:txBody>
      </p:sp>
      <p:sp>
        <p:nvSpPr>
          <p:cNvPr id="6" name="Freeform 5">
            <a:extLst>
              <a:ext uri="{FF2B5EF4-FFF2-40B4-BE49-F238E27FC236}">
                <a16:creationId xmlns:a16="http://schemas.microsoft.com/office/drawing/2014/main" id="{C9E292CC-7CD7-3761-9ADD-0A2F634B2E66}"/>
              </a:ext>
            </a:extLst>
          </p:cNvPr>
          <p:cNvSpPr/>
          <p:nvPr/>
        </p:nvSpPr>
        <p:spPr>
          <a:xfrm>
            <a:off x="15005282" y="1"/>
            <a:ext cx="3032219" cy="10287000"/>
          </a:xfrm>
          <a:custGeom>
            <a:avLst/>
            <a:gdLst/>
            <a:ahLst/>
            <a:cxnLst/>
            <a:rect l="l" t="t" r="r" b="b"/>
            <a:pathLst>
              <a:path w="12056461" h="12011249">
                <a:moveTo>
                  <a:pt x="0" y="0"/>
                </a:moveTo>
                <a:lnTo>
                  <a:pt x="12056461" y="0"/>
                </a:lnTo>
                <a:lnTo>
                  <a:pt x="12056461" y="12011249"/>
                </a:lnTo>
                <a:lnTo>
                  <a:pt x="0" y="12011249"/>
                </a:lnTo>
                <a:lnTo>
                  <a:pt x="0" y="0"/>
                </a:lnTo>
                <a:close/>
              </a:path>
            </a:pathLst>
          </a:custGeom>
          <a:blipFill>
            <a:blip r:embed="rId2">
              <a:extLst>
                <a:ext uri="{96DAC541-7B7A-43D3-8B79-37D633B846F1}">
                  <asvg:svgBlip xmlns:asvg="http://schemas.microsoft.com/office/drawing/2016/SVG/main" r:embed="rId3"/>
                </a:ext>
              </a:extLst>
            </a:blip>
            <a:stretch>
              <a:fillRect l="5" r="-297615" b="-16761"/>
            </a:stretch>
          </a:blipFill>
        </p:spPr>
      </p:sp>
      <p:sp>
        <p:nvSpPr>
          <p:cNvPr id="7" name="Freeform 6">
            <a:extLst>
              <a:ext uri="{FF2B5EF4-FFF2-40B4-BE49-F238E27FC236}">
                <a16:creationId xmlns:a16="http://schemas.microsoft.com/office/drawing/2014/main" id="{7555586F-1CB4-265C-3401-8DD0E6899AA3}"/>
              </a:ext>
            </a:extLst>
          </p:cNvPr>
          <p:cNvSpPr/>
          <p:nvPr/>
        </p:nvSpPr>
        <p:spPr>
          <a:xfrm>
            <a:off x="16578455" y="0"/>
            <a:ext cx="1709545" cy="10287000"/>
          </a:xfrm>
          <a:custGeom>
            <a:avLst/>
            <a:gdLst/>
            <a:ahLst/>
            <a:cxnLst/>
            <a:rect l="l" t="t" r="r" b="b"/>
            <a:pathLst>
              <a:path w="9144000" h="11068980">
                <a:moveTo>
                  <a:pt x="0" y="0"/>
                </a:moveTo>
                <a:lnTo>
                  <a:pt x="9144000" y="0"/>
                </a:lnTo>
                <a:lnTo>
                  <a:pt x="9144000" y="11068980"/>
                </a:lnTo>
                <a:lnTo>
                  <a:pt x="0" y="11068980"/>
                </a:lnTo>
                <a:lnTo>
                  <a:pt x="0" y="0"/>
                </a:lnTo>
                <a:close/>
              </a:path>
            </a:pathLst>
          </a:custGeom>
          <a:blipFill>
            <a:blip r:embed="rId4">
              <a:extLst>
                <a:ext uri="{96DAC541-7B7A-43D3-8B79-37D633B846F1}">
                  <asvg:svgBlip xmlns:asvg="http://schemas.microsoft.com/office/drawing/2016/SVG/main" r:embed="rId5"/>
                </a:ext>
              </a:extLst>
            </a:blip>
            <a:stretch>
              <a:fillRect l="-106717" r="-434875" b="-7602"/>
            </a:stretch>
          </a:blip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TextBox 2"/>
          <p:cNvSpPr txBox="1"/>
          <p:nvPr/>
        </p:nvSpPr>
        <p:spPr>
          <a:xfrm>
            <a:off x="0" y="3011487"/>
            <a:ext cx="14553786" cy="3399007"/>
          </a:xfrm>
          <a:prstGeom prst="rect">
            <a:avLst/>
          </a:prstGeom>
        </p:spPr>
        <p:txBody>
          <a:bodyPr lIns="0" tIns="0" rIns="0" bIns="0" rtlCol="0" anchor="t">
            <a:spAutoFit/>
          </a:bodyPr>
          <a:lstStyle/>
          <a:p>
            <a:pPr marL="755659" lvl="1" indent="-377829">
              <a:lnSpc>
                <a:spcPts val="3325"/>
              </a:lnSpc>
              <a:buFont typeface="Arial"/>
              <a:buChar char="•"/>
            </a:pPr>
            <a:r>
              <a:rPr lang="en-US" sz="3500" dirty="0">
                <a:solidFill>
                  <a:srgbClr val="0C090A"/>
                </a:solidFill>
                <a:latin typeface="Gibson 2"/>
              </a:rPr>
              <a:t>Make sure your internship falls within the limits of your visa. ISSS has a guide here: https://global.upenn.edu/isss/employment</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CIEE has resources around living in the US here: https://www.ciee.org/in-the-usa/research-training/intern-professional-training/resources</a:t>
            </a:r>
          </a:p>
          <a:p>
            <a:pPr>
              <a:lnSpc>
                <a:spcPts val="3325"/>
              </a:lnSpc>
            </a:pPr>
            <a:endParaRPr lang="en-US" sz="3500" dirty="0">
              <a:solidFill>
                <a:srgbClr val="0C090A"/>
              </a:solidFill>
              <a:latin typeface="Gibson 2"/>
            </a:endParaRPr>
          </a:p>
          <a:p>
            <a:pPr marL="755659" lvl="1" indent="-377829">
              <a:lnSpc>
                <a:spcPts val="3325"/>
              </a:lnSpc>
              <a:buFont typeface="Arial"/>
              <a:buChar char="•"/>
            </a:pPr>
            <a:r>
              <a:rPr lang="en-US" sz="3500" dirty="0">
                <a:solidFill>
                  <a:srgbClr val="0C090A"/>
                </a:solidFill>
                <a:latin typeface="Gibson 2"/>
              </a:rPr>
              <a:t>Have any questions about your visa, taxes, or anything else? Make an appointment with ISSS here: https://global.upenn.edu/isss</a:t>
            </a:r>
          </a:p>
        </p:txBody>
      </p:sp>
      <p:sp>
        <p:nvSpPr>
          <p:cNvPr id="3" name="TextBox 3"/>
          <p:cNvSpPr txBox="1"/>
          <p:nvPr/>
        </p:nvSpPr>
        <p:spPr>
          <a:xfrm>
            <a:off x="338123" y="466520"/>
            <a:ext cx="14215664" cy="1819276"/>
          </a:xfrm>
          <a:prstGeom prst="rect">
            <a:avLst/>
          </a:prstGeom>
        </p:spPr>
        <p:txBody>
          <a:bodyPr lIns="0" tIns="0" rIns="0" bIns="0" rtlCol="0" anchor="t">
            <a:spAutoFit/>
          </a:bodyPr>
          <a:lstStyle/>
          <a:p>
            <a:pPr marL="0" lvl="0" indent="0">
              <a:lnSpc>
                <a:spcPts val="6900"/>
              </a:lnSpc>
              <a:spcBef>
                <a:spcPct val="0"/>
              </a:spcBef>
            </a:pPr>
            <a:r>
              <a:rPr lang="en-US" sz="6000" dirty="0">
                <a:solidFill>
                  <a:srgbClr val="0C090A"/>
                </a:solidFill>
                <a:latin typeface="Gibson 1"/>
              </a:rPr>
              <a:t>International Students Working in America      </a:t>
            </a:r>
          </a:p>
        </p:txBody>
      </p:sp>
      <p:sp>
        <p:nvSpPr>
          <p:cNvPr id="6" name="Freeform 5">
            <a:extLst>
              <a:ext uri="{FF2B5EF4-FFF2-40B4-BE49-F238E27FC236}">
                <a16:creationId xmlns:a16="http://schemas.microsoft.com/office/drawing/2014/main" id="{E1E1D5EA-4F07-9753-5BAE-B9E9D9D94128}"/>
              </a:ext>
            </a:extLst>
          </p:cNvPr>
          <p:cNvSpPr/>
          <p:nvPr/>
        </p:nvSpPr>
        <p:spPr>
          <a:xfrm>
            <a:off x="15255781" y="-27215"/>
            <a:ext cx="3032219" cy="10287000"/>
          </a:xfrm>
          <a:custGeom>
            <a:avLst/>
            <a:gdLst/>
            <a:ahLst/>
            <a:cxnLst/>
            <a:rect l="l" t="t" r="r" b="b"/>
            <a:pathLst>
              <a:path w="12056461" h="12011249">
                <a:moveTo>
                  <a:pt x="0" y="0"/>
                </a:moveTo>
                <a:lnTo>
                  <a:pt x="12056461" y="0"/>
                </a:lnTo>
                <a:lnTo>
                  <a:pt x="12056461" y="12011249"/>
                </a:lnTo>
                <a:lnTo>
                  <a:pt x="0" y="12011249"/>
                </a:lnTo>
                <a:lnTo>
                  <a:pt x="0" y="0"/>
                </a:lnTo>
                <a:close/>
              </a:path>
            </a:pathLst>
          </a:custGeom>
          <a:blipFill>
            <a:blip r:embed="rId2">
              <a:extLst>
                <a:ext uri="{96DAC541-7B7A-43D3-8B79-37D633B846F1}">
                  <asvg:svgBlip xmlns:asvg="http://schemas.microsoft.com/office/drawing/2016/SVG/main" r:embed="rId3"/>
                </a:ext>
              </a:extLst>
            </a:blip>
            <a:stretch>
              <a:fillRect l="5" r="-297615" b="-16761"/>
            </a:stretch>
          </a:blipFill>
        </p:spPr>
      </p:sp>
      <p:sp>
        <p:nvSpPr>
          <p:cNvPr id="7" name="Freeform 6">
            <a:extLst>
              <a:ext uri="{FF2B5EF4-FFF2-40B4-BE49-F238E27FC236}">
                <a16:creationId xmlns:a16="http://schemas.microsoft.com/office/drawing/2014/main" id="{64B0239F-6453-3024-5D37-5B608770F992}"/>
              </a:ext>
            </a:extLst>
          </p:cNvPr>
          <p:cNvSpPr/>
          <p:nvPr/>
        </p:nvSpPr>
        <p:spPr>
          <a:xfrm>
            <a:off x="15005281" y="-1"/>
            <a:ext cx="1709545" cy="10287000"/>
          </a:xfrm>
          <a:custGeom>
            <a:avLst/>
            <a:gdLst/>
            <a:ahLst/>
            <a:cxnLst/>
            <a:rect l="l" t="t" r="r" b="b"/>
            <a:pathLst>
              <a:path w="9144000" h="11068980">
                <a:moveTo>
                  <a:pt x="0" y="0"/>
                </a:moveTo>
                <a:lnTo>
                  <a:pt x="9144000" y="0"/>
                </a:lnTo>
                <a:lnTo>
                  <a:pt x="9144000" y="11068980"/>
                </a:lnTo>
                <a:lnTo>
                  <a:pt x="0" y="11068980"/>
                </a:lnTo>
                <a:lnTo>
                  <a:pt x="0" y="0"/>
                </a:lnTo>
                <a:close/>
              </a:path>
            </a:pathLst>
          </a:custGeom>
          <a:blipFill>
            <a:blip r:embed="rId4">
              <a:extLst>
                <a:ext uri="{96DAC541-7B7A-43D3-8B79-37D633B846F1}">
                  <asvg:svgBlip xmlns:asvg="http://schemas.microsoft.com/office/drawing/2016/SVG/main" r:embed="rId5"/>
                </a:ext>
              </a:extLst>
            </a:blip>
            <a:stretch>
              <a:fillRect l="-106717" r="-434875" b="-7602"/>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grpSp>
        <p:nvGrpSpPr>
          <p:cNvPr id="2" name="Group 2"/>
          <p:cNvGrpSpPr/>
          <p:nvPr/>
        </p:nvGrpSpPr>
        <p:grpSpPr>
          <a:xfrm>
            <a:off x="5698906" y="3583926"/>
            <a:ext cx="6890188" cy="3119147"/>
            <a:chOff x="0" y="0"/>
            <a:chExt cx="9186918" cy="4158863"/>
          </a:xfrm>
        </p:grpSpPr>
        <p:sp>
          <p:nvSpPr>
            <p:cNvPr id="3" name="TextBox 3"/>
            <p:cNvSpPr txBox="1"/>
            <p:nvPr/>
          </p:nvSpPr>
          <p:spPr>
            <a:xfrm>
              <a:off x="0" y="-19050"/>
              <a:ext cx="9186918" cy="1318228"/>
            </a:xfrm>
            <a:prstGeom prst="rect">
              <a:avLst/>
            </a:prstGeom>
          </p:spPr>
          <p:txBody>
            <a:bodyPr lIns="0" tIns="0" rIns="0" bIns="0" rtlCol="0" anchor="t">
              <a:spAutoFit/>
            </a:bodyPr>
            <a:lstStyle/>
            <a:p>
              <a:pPr marL="0" lvl="0" indent="0" algn="ctr">
                <a:lnSpc>
                  <a:spcPts val="7413"/>
                </a:lnSpc>
                <a:spcBef>
                  <a:spcPct val="0"/>
                </a:spcBef>
              </a:pPr>
              <a:r>
                <a:rPr lang="en-US" sz="6446" dirty="0">
                  <a:solidFill>
                    <a:srgbClr val="0C090A"/>
                  </a:solidFill>
                  <a:latin typeface="Gibson 1"/>
                </a:rPr>
                <a:t>Health Insurance</a:t>
              </a:r>
            </a:p>
          </p:txBody>
        </p:sp>
        <p:sp>
          <p:nvSpPr>
            <p:cNvPr id="4" name="TextBox 4"/>
            <p:cNvSpPr txBox="1"/>
            <p:nvPr/>
          </p:nvSpPr>
          <p:spPr>
            <a:xfrm>
              <a:off x="680781" y="1787738"/>
              <a:ext cx="7825355" cy="2371125"/>
            </a:xfrm>
            <a:prstGeom prst="rect">
              <a:avLst/>
            </a:prstGeom>
          </p:spPr>
          <p:txBody>
            <a:bodyPr lIns="0" tIns="0" rIns="0" bIns="0" rtlCol="0" anchor="t">
              <a:spAutoFit/>
            </a:bodyPr>
            <a:lstStyle/>
            <a:p>
              <a:pPr algn="ctr">
                <a:lnSpc>
                  <a:spcPts val="4749"/>
                </a:lnSpc>
              </a:pPr>
              <a:r>
                <a:rPr lang="en-US" sz="3392" dirty="0">
                  <a:solidFill>
                    <a:srgbClr val="0C090A"/>
                  </a:solidFill>
                  <a:latin typeface="Gibson 2"/>
                </a:rPr>
                <a:t>Terminology</a:t>
              </a:r>
            </a:p>
            <a:p>
              <a:pPr algn="ctr">
                <a:lnSpc>
                  <a:spcPts val="4749"/>
                </a:lnSpc>
              </a:pPr>
              <a:r>
                <a:rPr lang="en-US" sz="3392" dirty="0">
                  <a:solidFill>
                    <a:srgbClr val="0C090A"/>
                  </a:solidFill>
                  <a:latin typeface="Gibson 2"/>
                </a:rPr>
                <a:t>Typical Policy Terms</a:t>
              </a:r>
            </a:p>
            <a:p>
              <a:pPr marL="0" lvl="0" indent="0" algn="ctr">
                <a:lnSpc>
                  <a:spcPts val="4749"/>
                </a:lnSpc>
                <a:spcBef>
                  <a:spcPct val="0"/>
                </a:spcBef>
              </a:pPr>
              <a:r>
                <a:rPr lang="en-US" sz="3392" dirty="0">
                  <a:solidFill>
                    <a:srgbClr val="0C090A"/>
                  </a:solidFill>
                  <a:latin typeface="Gibson 2"/>
                </a:rPr>
                <a:t>Advice</a:t>
              </a:r>
            </a:p>
          </p:txBody>
        </p:sp>
      </p:grpSp>
      <p:sp>
        <p:nvSpPr>
          <p:cNvPr id="5" name="Freeform 5"/>
          <p:cNvSpPr/>
          <p:nvPr/>
        </p:nvSpPr>
        <p:spPr>
          <a:xfrm>
            <a:off x="0" y="0"/>
            <a:ext cx="4378318" cy="10287000"/>
          </a:xfrm>
          <a:custGeom>
            <a:avLst/>
            <a:gdLst/>
            <a:ahLst/>
            <a:cxnLst/>
            <a:rect l="l" t="t" r="r" b="b"/>
            <a:pathLst>
              <a:path w="4378318" h="10287000">
                <a:moveTo>
                  <a:pt x="0" y="0"/>
                </a:moveTo>
                <a:lnTo>
                  <a:pt x="4378318" y="0"/>
                </a:lnTo>
                <a:lnTo>
                  <a:pt x="437831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37629" r="-125021"/>
            </a:stretch>
          </a:blipFill>
        </p:spPr>
      </p:sp>
      <p:sp>
        <p:nvSpPr>
          <p:cNvPr id="6" name="Freeform 6"/>
          <p:cNvSpPr/>
          <p:nvPr/>
        </p:nvSpPr>
        <p:spPr>
          <a:xfrm>
            <a:off x="13909682" y="0"/>
            <a:ext cx="4378318" cy="10287000"/>
          </a:xfrm>
          <a:custGeom>
            <a:avLst/>
            <a:gdLst/>
            <a:ahLst/>
            <a:cxnLst/>
            <a:rect l="l" t="t" r="r" b="b"/>
            <a:pathLst>
              <a:path w="4378318" h="10287000">
                <a:moveTo>
                  <a:pt x="0" y="0"/>
                </a:moveTo>
                <a:lnTo>
                  <a:pt x="4378318" y="0"/>
                </a:lnTo>
                <a:lnTo>
                  <a:pt x="437831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126711" r="-35939"/>
            </a:stretch>
          </a:blipFill>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TextBox 2"/>
          <p:cNvSpPr txBox="1"/>
          <p:nvPr/>
        </p:nvSpPr>
        <p:spPr>
          <a:xfrm>
            <a:off x="4724037" y="800324"/>
            <a:ext cx="12317441" cy="993433"/>
          </a:xfrm>
          <a:prstGeom prst="rect">
            <a:avLst/>
          </a:prstGeom>
        </p:spPr>
        <p:txBody>
          <a:bodyPr lIns="0" tIns="0" rIns="0" bIns="0" rtlCol="0" anchor="t">
            <a:spAutoFit/>
          </a:bodyPr>
          <a:lstStyle/>
          <a:p>
            <a:pPr marL="0" lvl="0" indent="0" algn="ctr">
              <a:lnSpc>
                <a:spcPts val="7413"/>
              </a:lnSpc>
              <a:spcBef>
                <a:spcPct val="0"/>
              </a:spcBef>
            </a:pPr>
            <a:r>
              <a:rPr lang="en-US" sz="6446" dirty="0">
                <a:solidFill>
                  <a:srgbClr val="0C090A"/>
                </a:solidFill>
                <a:latin typeface="Gibson 1"/>
              </a:rPr>
              <a:t>Health Insurance Terminology</a:t>
            </a:r>
          </a:p>
        </p:txBody>
      </p:sp>
      <p:sp>
        <p:nvSpPr>
          <p:cNvPr id="3" name="TextBox 3"/>
          <p:cNvSpPr txBox="1"/>
          <p:nvPr/>
        </p:nvSpPr>
        <p:spPr>
          <a:xfrm>
            <a:off x="5013742" y="1755657"/>
            <a:ext cx="12027737" cy="8010525"/>
          </a:xfrm>
          <a:prstGeom prst="rect">
            <a:avLst/>
          </a:prstGeom>
        </p:spPr>
        <p:txBody>
          <a:bodyPr lIns="0" tIns="0" rIns="0" bIns="0" rtlCol="0" anchor="t">
            <a:spAutoFit/>
          </a:bodyPr>
          <a:lstStyle/>
          <a:p>
            <a:pPr marL="647700" lvl="1" indent="-323850">
              <a:lnSpc>
                <a:spcPts val="4200"/>
              </a:lnSpc>
              <a:buFont typeface="Arial"/>
              <a:buChar char="•"/>
            </a:pPr>
            <a:r>
              <a:rPr lang="en-US" sz="3000" dirty="0">
                <a:solidFill>
                  <a:srgbClr val="0C090A"/>
                </a:solidFill>
                <a:latin typeface="Gibson 2"/>
              </a:rPr>
              <a:t>Deductible - Pay a set amount before insurance kicks in to pay the rest.</a:t>
            </a:r>
          </a:p>
          <a:p>
            <a:pPr>
              <a:lnSpc>
                <a:spcPts val="4200"/>
              </a:lnSpc>
            </a:pPr>
            <a:endParaRPr lang="en-US" sz="3000" dirty="0">
              <a:solidFill>
                <a:srgbClr val="0C090A"/>
              </a:solidFill>
              <a:latin typeface="Gibson 2"/>
            </a:endParaRPr>
          </a:p>
          <a:p>
            <a:pPr marL="647700" lvl="1" indent="-323850">
              <a:lnSpc>
                <a:spcPts val="4200"/>
              </a:lnSpc>
              <a:buFont typeface="Arial"/>
              <a:buChar char="•"/>
            </a:pPr>
            <a:r>
              <a:rPr lang="en-US" sz="3000" dirty="0">
                <a:solidFill>
                  <a:srgbClr val="0C090A"/>
                </a:solidFill>
                <a:latin typeface="Gibson 2"/>
              </a:rPr>
              <a:t>Co-payment (co-pay) - The fee you pay for every doctor's visit or when you have a prescription filled. (FYI - You may be charged less for generic brand of drugs, so be sure to shop for pricing at different pharmacies.)</a:t>
            </a:r>
          </a:p>
          <a:p>
            <a:pPr>
              <a:lnSpc>
                <a:spcPts val="4200"/>
              </a:lnSpc>
            </a:pPr>
            <a:endParaRPr lang="en-US" sz="3000" dirty="0">
              <a:solidFill>
                <a:srgbClr val="0C090A"/>
              </a:solidFill>
              <a:latin typeface="Gibson 2"/>
            </a:endParaRPr>
          </a:p>
          <a:p>
            <a:pPr marL="647700" lvl="1" indent="-323850">
              <a:lnSpc>
                <a:spcPts val="4200"/>
              </a:lnSpc>
              <a:buFont typeface="Arial"/>
              <a:buChar char="•"/>
            </a:pPr>
            <a:r>
              <a:rPr lang="en-US" sz="3000" dirty="0">
                <a:solidFill>
                  <a:srgbClr val="0C090A"/>
                </a:solidFill>
                <a:latin typeface="Gibson 2"/>
              </a:rPr>
              <a:t>Premium - Monthly payment for insurance, typically deducted from your paycheck pre-tax.</a:t>
            </a:r>
          </a:p>
          <a:p>
            <a:pPr>
              <a:lnSpc>
                <a:spcPts val="4200"/>
              </a:lnSpc>
            </a:pPr>
            <a:endParaRPr lang="en-US" sz="3000" dirty="0">
              <a:solidFill>
                <a:srgbClr val="0C090A"/>
              </a:solidFill>
              <a:latin typeface="Gibson 2"/>
            </a:endParaRPr>
          </a:p>
          <a:p>
            <a:pPr marL="647700" lvl="1" indent="-323850">
              <a:lnSpc>
                <a:spcPts val="4200"/>
              </a:lnSpc>
              <a:buFont typeface="Arial"/>
              <a:buChar char="•"/>
            </a:pPr>
            <a:r>
              <a:rPr lang="en-US" sz="3000" dirty="0">
                <a:solidFill>
                  <a:srgbClr val="0C090A"/>
                </a:solidFill>
                <a:latin typeface="Gibson 2"/>
              </a:rPr>
              <a:t>PCP (Primary Care Physician) - The family doctor you must see before you see a specialist (typically if you are on an HMO – PPOs and POS may offer more flexibility and not require a PCP referral).</a:t>
            </a:r>
          </a:p>
          <a:p>
            <a:pPr>
              <a:lnSpc>
                <a:spcPts val="4200"/>
              </a:lnSpc>
            </a:pPr>
            <a:endParaRPr lang="en-US" sz="3000" dirty="0">
              <a:solidFill>
                <a:srgbClr val="0C090A"/>
              </a:solidFill>
              <a:latin typeface="Gibson 2"/>
            </a:endParaRPr>
          </a:p>
          <a:p>
            <a:pPr marL="647700" lvl="1" indent="-323850">
              <a:lnSpc>
                <a:spcPts val="4200"/>
              </a:lnSpc>
              <a:buFont typeface="Arial"/>
              <a:buChar char="•"/>
            </a:pPr>
            <a:r>
              <a:rPr lang="en-US" sz="3000" dirty="0">
                <a:solidFill>
                  <a:srgbClr val="0C090A"/>
                </a:solidFill>
                <a:latin typeface="Gibson 2"/>
              </a:rPr>
              <a:t>PCP provides medical services and referrals to specialists if you are on an HMO plan.</a:t>
            </a:r>
          </a:p>
        </p:txBody>
      </p:sp>
      <p:sp>
        <p:nvSpPr>
          <p:cNvPr id="4" name="Freeform 4"/>
          <p:cNvSpPr/>
          <p:nvPr/>
        </p:nvSpPr>
        <p:spPr>
          <a:xfrm>
            <a:off x="0" y="0"/>
            <a:ext cx="4378318" cy="10287000"/>
          </a:xfrm>
          <a:custGeom>
            <a:avLst/>
            <a:gdLst/>
            <a:ahLst/>
            <a:cxnLst/>
            <a:rect l="l" t="t" r="r" b="b"/>
            <a:pathLst>
              <a:path w="4378318" h="10287000">
                <a:moveTo>
                  <a:pt x="0" y="0"/>
                </a:moveTo>
                <a:lnTo>
                  <a:pt x="4378318" y="0"/>
                </a:lnTo>
                <a:lnTo>
                  <a:pt x="437831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37629" r="-125021"/>
            </a:stretch>
          </a:blip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TextBox 2"/>
          <p:cNvSpPr txBox="1"/>
          <p:nvPr/>
        </p:nvSpPr>
        <p:spPr>
          <a:xfrm>
            <a:off x="388055" y="160508"/>
            <a:ext cx="13306860" cy="1926883"/>
          </a:xfrm>
          <a:prstGeom prst="rect">
            <a:avLst/>
          </a:prstGeom>
        </p:spPr>
        <p:txBody>
          <a:bodyPr lIns="0" tIns="0" rIns="0" bIns="0" rtlCol="0" anchor="t">
            <a:spAutoFit/>
          </a:bodyPr>
          <a:lstStyle/>
          <a:p>
            <a:pPr marL="0" lvl="0" indent="0" algn="ctr">
              <a:lnSpc>
                <a:spcPts val="7413"/>
              </a:lnSpc>
              <a:spcBef>
                <a:spcPct val="0"/>
              </a:spcBef>
            </a:pPr>
            <a:r>
              <a:rPr lang="en-US" sz="6446" dirty="0">
                <a:solidFill>
                  <a:srgbClr val="0C090A"/>
                </a:solidFill>
                <a:latin typeface="Gibson 1"/>
              </a:rPr>
              <a:t>Typical Policy Terms (Always Review your Policy!)</a:t>
            </a:r>
          </a:p>
        </p:txBody>
      </p:sp>
      <p:sp>
        <p:nvSpPr>
          <p:cNvPr id="3" name="TextBox 3"/>
          <p:cNvSpPr txBox="1"/>
          <p:nvPr/>
        </p:nvSpPr>
        <p:spPr>
          <a:xfrm>
            <a:off x="612934" y="2194269"/>
            <a:ext cx="12857103" cy="7562850"/>
          </a:xfrm>
          <a:prstGeom prst="rect">
            <a:avLst/>
          </a:prstGeom>
        </p:spPr>
        <p:txBody>
          <a:bodyPr lIns="0" tIns="0" rIns="0" bIns="0" rtlCol="0" anchor="t">
            <a:spAutoFit/>
          </a:bodyPr>
          <a:lstStyle/>
          <a:p>
            <a:pPr>
              <a:lnSpc>
                <a:spcPts val="4200"/>
              </a:lnSpc>
            </a:pPr>
            <a:r>
              <a:rPr lang="en-US" sz="3000" dirty="0">
                <a:solidFill>
                  <a:srgbClr val="0C090A"/>
                </a:solidFill>
                <a:latin typeface="Gibson 1"/>
              </a:rPr>
              <a:t>HMO - Least expensive, least flexible.</a:t>
            </a:r>
          </a:p>
          <a:p>
            <a:pPr marL="647700" lvl="1" indent="-323850">
              <a:lnSpc>
                <a:spcPts val="4200"/>
              </a:lnSpc>
              <a:buFont typeface="Arial"/>
              <a:buChar char="•"/>
            </a:pPr>
            <a:r>
              <a:rPr lang="en-US" sz="3000" dirty="0">
                <a:solidFill>
                  <a:srgbClr val="0C090A"/>
                </a:solidFill>
                <a:latin typeface="Gibson 2"/>
              </a:rPr>
              <a:t>You need to contact your PCP, then use the doctors in the HMO network.</a:t>
            </a:r>
          </a:p>
          <a:p>
            <a:pPr marL="647700" lvl="1" indent="-323850">
              <a:lnSpc>
                <a:spcPts val="4200"/>
              </a:lnSpc>
              <a:buFont typeface="Arial"/>
              <a:buChar char="•"/>
            </a:pPr>
            <a:r>
              <a:rPr lang="en-US" sz="3000" dirty="0">
                <a:solidFill>
                  <a:srgbClr val="0C090A"/>
                </a:solidFill>
                <a:latin typeface="Gibson 2"/>
              </a:rPr>
              <a:t>Outside of the HMO network, you’re you may not receive insurance coverage, so it’s important to know what doctors are in your network.</a:t>
            </a:r>
          </a:p>
          <a:p>
            <a:pPr>
              <a:lnSpc>
                <a:spcPts val="4200"/>
              </a:lnSpc>
            </a:pPr>
            <a:endParaRPr lang="en-US" sz="3000" dirty="0">
              <a:solidFill>
                <a:srgbClr val="0C090A"/>
              </a:solidFill>
              <a:latin typeface="Gibson 2"/>
            </a:endParaRPr>
          </a:p>
          <a:p>
            <a:pPr>
              <a:lnSpc>
                <a:spcPts val="4200"/>
              </a:lnSpc>
            </a:pPr>
            <a:r>
              <a:rPr lang="en-US" sz="3000" dirty="0">
                <a:solidFill>
                  <a:srgbClr val="0C090A"/>
                </a:solidFill>
                <a:latin typeface="Gibson 1"/>
              </a:rPr>
              <a:t>PPO - most flexible, most expensive.</a:t>
            </a:r>
          </a:p>
          <a:p>
            <a:pPr marL="647700" lvl="1" indent="-323850">
              <a:lnSpc>
                <a:spcPts val="4200"/>
              </a:lnSpc>
              <a:buFont typeface="Arial"/>
              <a:buChar char="•"/>
            </a:pPr>
            <a:r>
              <a:rPr lang="en-US" sz="3000" dirty="0">
                <a:solidFill>
                  <a:srgbClr val="0C090A"/>
                </a:solidFill>
                <a:latin typeface="Gibson 2"/>
              </a:rPr>
              <a:t>You don't have to specify a main doctor, but you’ll have a list of preferred providers that you can go to. You may pay more outside of the list of preferred providers, but your insurance company may cover some of the costs.</a:t>
            </a:r>
          </a:p>
          <a:p>
            <a:pPr>
              <a:lnSpc>
                <a:spcPts val="4200"/>
              </a:lnSpc>
            </a:pPr>
            <a:endParaRPr lang="en-US" sz="3000" dirty="0">
              <a:solidFill>
                <a:srgbClr val="0C090A"/>
              </a:solidFill>
              <a:latin typeface="Gibson 2"/>
            </a:endParaRPr>
          </a:p>
          <a:p>
            <a:pPr>
              <a:lnSpc>
                <a:spcPts val="4200"/>
              </a:lnSpc>
            </a:pPr>
            <a:r>
              <a:rPr lang="en-US" sz="3000" dirty="0">
                <a:solidFill>
                  <a:srgbClr val="0C090A"/>
                </a:solidFill>
                <a:latin typeface="Gibson 1"/>
              </a:rPr>
              <a:t>POS (Point of Service plan) - Part HMO, part PPO.</a:t>
            </a:r>
          </a:p>
          <a:p>
            <a:pPr marL="647700" lvl="1" indent="-323850">
              <a:lnSpc>
                <a:spcPts val="4200"/>
              </a:lnSpc>
              <a:buFont typeface="Arial"/>
              <a:buChar char="•"/>
            </a:pPr>
            <a:r>
              <a:rPr lang="en-US" sz="3000" dirty="0">
                <a:solidFill>
                  <a:srgbClr val="0C090A"/>
                </a:solidFill>
                <a:latin typeface="Gibson 2"/>
              </a:rPr>
              <a:t>You may need to contact your PCP first, but then you can go to any doctor in the network. You typically have the flexibility to go to any doctor outside of the network for an added cost.</a:t>
            </a:r>
          </a:p>
        </p:txBody>
      </p:sp>
      <p:sp>
        <p:nvSpPr>
          <p:cNvPr id="4" name="Freeform 4"/>
          <p:cNvSpPr/>
          <p:nvPr/>
        </p:nvSpPr>
        <p:spPr>
          <a:xfrm>
            <a:off x="13909682" y="0"/>
            <a:ext cx="4378318" cy="10287000"/>
          </a:xfrm>
          <a:custGeom>
            <a:avLst/>
            <a:gdLst/>
            <a:ahLst/>
            <a:cxnLst/>
            <a:rect l="l" t="t" r="r" b="b"/>
            <a:pathLst>
              <a:path w="4378318" h="10287000">
                <a:moveTo>
                  <a:pt x="0" y="0"/>
                </a:moveTo>
                <a:lnTo>
                  <a:pt x="4378318" y="0"/>
                </a:lnTo>
                <a:lnTo>
                  <a:pt x="437831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37629" r="-125021"/>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TextBox 2"/>
          <p:cNvSpPr txBox="1"/>
          <p:nvPr/>
        </p:nvSpPr>
        <p:spPr>
          <a:xfrm>
            <a:off x="4724037" y="800324"/>
            <a:ext cx="12317441" cy="993433"/>
          </a:xfrm>
          <a:prstGeom prst="rect">
            <a:avLst/>
          </a:prstGeom>
        </p:spPr>
        <p:txBody>
          <a:bodyPr lIns="0" tIns="0" rIns="0" bIns="0" rtlCol="0" anchor="t">
            <a:spAutoFit/>
          </a:bodyPr>
          <a:lstStyle/>
          <a:p>
            <a:pPr marL="0" lvl="0" indent="0" algn="ctr">
              <a:lnSpc>
                <a:spcPts val="7413"/>
              </a:lnSpc>
              <a:spcBef>
                <a:spcPct val="0"/>
              </a:spcBef>
            </a:pPr>
            <a:r>
              <a:rPr lang="en-US" sz="6446" dirty="0">
                <a:solidFill>
                  <a:srgbClr val="0C090A"/>
                </a:solidFill>
                <a:latin typeface="Gibson 1"/>
              </a:rPr>
              <a:t>Health Insurance Advice</a:t>
            </a:r>
          </a:p>
        </p:txBody>
      </p:sp>
      <p:sp>
        <p:nvSpPr>
          <p:cNvPr id="3" name="TextBox 3"/>
          <p:cNvSpPr txBox="1"/>
          <p:nvPr/>
        </p:nvSpPr>
        <p:spPr>
          <a:xfrm>
            <a:off x="5013742" y="2250957"/>
            <a:ext cx="12027737" cy="7019925"/>
          </a:xfrm>
          <a:prstGeom prst="rect">
            <a:avLst/>
          </a:prstGeom>
        </p:spPr>
        <p:txBody>
          <a:bodyPr lIns="0" tIns="0" rIns="0" bIns="0" rtlCol="0" anchor="t">
            <a:spAutoFit/>
          </a:bodyPr>
          <a:lstStyle/>
          <a:p>
            <a:pPr marL="647700" lvl="1" indent="-323850">
              <a:lnSpc>
                <a:spcPts val="4200"/>
              </a:lnSpc>
              <a:buFont typeface="Arial"/>
              <a:buChar char="•"/>
            </a:pPr>
            <a:r>
              <a:rPr lang="en-US" sz="3000" dirty="0">
                <a:solidFill>
                  <a:srgbClr val="0C090A"/>
                </a:solidFill>
                <a:latin typeface="Gibson 2"/>
              </a:rPr>
              <a:t>Choose a health insurance plan based on your medical needs – if you need to go to the doctor often or have high medical expenses, paying a higher premium (PPO) upfront may be financially wise. If you don’t go to the doctor often, an HMO may make more sense for the time being.</a:t>
            </a:r>
          </a:p>
          <a:p>
            <a:pPr>
              <a:lnSpc>
                <a:spcPts val="4200"/>
              </a:lnSpc>
            </a:pPr>
            <a:endParaRPr lang="en-US" sz="3000" dirty="0">
              <a:solidFill>
                <a:srgbClr val="0C090A"/>
              </a:solidFill>
              <a:latin typeface="Gibson 2"/>
            </a:endParaRPr>
          </a:p>
          <a:p>
            <a:pPr marL="647700" lvl="1" indent="-323850">
              <a:lnSpc>
                <a:spcPts val="4200"/>
              </a:lnSpc>
              <a:buFont typeface="Arial"/>
              <a:buChar char="•"/>
            </a:pPr>
            <a:r>
              <a:rPr lang="en-US" sz="3000" dirty="0">
                <a:solidFill>
                  <a:srgbClr val="0C090A"/>
                </a:solidFill>
                <a:latin typeface="Gibson 2"/>
              </a:rPr>
              <a:t>Get to know a new doctor early. Do this when you feel healthy, not when you're sick, especially if moving to a new city.</a:t>
            </a:r>
          </a:p>
          <a:p>
            <a:pPr>
              <a:lnSpc>
                <a:spcPts val="4200"/>
              </a:lnSpc>
            </a:pPr>
            <a:endParaRPr lang="en-US" sz="3000" dirty="0">
              <a:solidFill>
                <a:srgbClr val="0C090A"/>
              </a:solidFill>
              <a:latin typeface="Gibson 2"/>
            </a:endParaRPr>
          </a:p>
          <a:p>
            <a:pPr marL="647700" lvl="1" indent="-323850">
              <a:lnSpc>
                <a:spcPts val="4200"/>
              </a:lnSpc>
              <a:buFont typeface="Arial"/>
              <a:buChar char="•"/>
            </a:pPr>
            <a:r>
              <a:rPr lang="en-US" sz="3000" dirty="0">
                <a:solidFill>
                  <a:srgbClr val="0C090A"/>
                </a:solidFill>
                <a:latin typeface="Gibson 2"/>
              </a:rPr>
              <a:t>Forward your medical records to your new doctor proactively.</a:t>
            </a:r>
          </a:p>
          <a:p>
            <a:pPr>
              <a:lnSpc>
                <a:spcPts val="4200"/>
              </a:lnSpc>
            </a:pPr>
            <a:endParaRPr lang="en-US" sz="3000" dirty="0">
              <a:solidFill>
                <a:srgbClr val="0C090A"/>
              </a:solidFill>
              <a:latin typeface="Gibson 2"/>
            </a:endParaRPr>
          </a:p>
          <a:p>
            <a:pPr marL="647700" lvl="1" indent="-323850">
              <a:lnSpc>
                <a:spcPts val="4200"/>
              </a:lnSpc>
              <a:buFont typeface="Arial"/>
              <a:buChar char="•"/>
            </a:pPr>
            <a:r>
              <a:rPr lang="en-US" sz="3000" dirty="0">
                <a:solidFill>
                  <a:srgbClr val="0C090A"/>
                </a:solidFill>
                <a:latin typeface="Gibson 2"/>
              </a:rPr>
              <a:t>Get the number for the nearest pharmacy. Remember that different prescriptions can have very different costs depending on the pharmacy, so remember to shop around!</a:t>
            </a:r>
          </a:p>
        </p:txBody>
      </p:sp>
      <p:sp>
        <p:nvSpPr>
          <p:cNvPr id="4" name="Freeform 4"/>
          <p:cNvSpPr/>
          <p:nvPr/>
        </p:nvSpPr>
        <p:spPr>
          <a:xfrm>
            <a:off x="0" y="0"/>
            <a:ext cx="4378318" cy="10287000"/>
          </a:xfrm>
          <a:custGeom>
            <a:avLst/>
            <a:gdLst/>
            <a:ahLst/>
            <a:cxnLst/>
            <a:rect l="l" t="t" r="r" b="b"/>
            <a:pathLst>
              <a:path w="4378318" h="10287000">
                <a:moveTo>
                  <a:pt x="0" y="0"/>
                </a:moveTo>
                <a:lnTo>
                  <a:pt x="4378318" y="0"/>
                </a:lnTo>
                <a:lnTo>
                  <a:pt x="437831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37629" r="-125021"/>
            </a:stretch>
          </a:blipFill>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11581212" y="0"/>
            <a:ext cx="7986098" cy="10287000"/>
          </a:xfrm>
          <a:custGeom>
            <a:avLst/>
            <a:gdLst/>
            <a:ahLst/>
            <a:cxnLst/>
            <a:rect l="l" t="t" r="r" b="b"/>
            <a:pathLst>
              <a:path w="7986098" h="10287000">
                <a:moveTo>
                  <a:pt x="0" y="0"/>
                </a:moveTo>
                <a:lnTo>
                  <a:pt x="7986098" y="0"/>
                </a:lnTo>
                <a:lnTo>
                  <a:pt x="798609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33169"/>
            </a:stretch>
          </a:blipFill>
        </p:spPr>
      </p:sp>
      <p:sp>
        <p:nvSpPr>
          <p:cNvPr id="3" name="TextBox 3"/>
          <p:cNvSpPr txBox="1"/>
          <p:nvPr/>
        </p:nvSpPr>
        <p:spPr>
          <a:xfrm>
            <a:off x="450382" y="2607905"/>
            <a:ext cx="10868725" cy="7191375"/>
          </a:xfrm>
          <a:prstGeom prst="rect">
            <a:avLst/>
          </a:prstGeom>
        </p:spPr>
        <p:txBody>
          <a:bodyPr lIns="0" tIns="0" rIns="0" bIns="0" rtlCol="0" anchor="t">
            <a:spAutoFit/>
          </a:bodyPr>
          <a:lstStyle/>
          <a:p>
            <a:pPr>
              <a:lnSpc>
                <a:spcPts val="4200"/>
              </a:lnSpc>
            </a:pPr>
            <a:r>
              <a:rPr lang="en-US" sz="3000" u="sng" dirty="0">
                <a:solidFill>
                  <a:srgbClr val="0C090A"/>
                </a:solidFill>
                <a:latin typeface="Gibson 2"/>
              </a:rPr>
              <a:t>PROFESSIONAL CLOTHING</a:t>
            </a:r>
          </a:p>
          <a:p>
            <a:pPr marL="647700" lvl="1" indent="-323850">
              <a:lnSpc>
                <a:spcPts val="4200"/>
              </a:lnSpc>
              <a:buFont typeface="Arial"/>
              <a:buChar char="•"/>
            </a:pPr>
            <a:r>
              <a:rPr lang="en-US" sz="3000" dirty="0">
                <a:solidFill>
                  <a:srgbClr val="0C090A"/>
                </a:solidFill>
                <a:latin typeface="Gibson 2"/>
              </a:rPr>
              <a:t>Know the dress code before your first day of work.</a:t>
            </a:r>
          </a:p>
          <a:p>
            <a:pPr>
              <a:lnSpc>
                <a:spcPts val="1400"/>
              </a:lnSpc>
            </a:pPr>
            <a:endParaRPr lang="en-US" sz="3000" dirty="0">
              <a:solidFill>
                <a:srgbClr val="0C090A"/>
              </a:solidFill>
              <a:latin typeface="Gibson 2"/>
            </a:endParaRPr>
          </a:p>
          <a:p>
            <a:pPr marL="647700" lvl="1" indent="-323850">
              <a:lnSpc>
                <a:spcPts val="4200"/>
              </a:lnSpc>
              <a:buFont typeface="Arial"/>
              <a:buChar char="•"/>
            </a:pPr>
            <a:r>
              <a:rPr lang="en-US" sz="3000" dirty="0">
                <a:solidFill>
                  <a:srgbClr val="0C090A"/>
                </a:solidFill>
                <a:latin typeface="Gibson 2"/>
              </a:rPr>
              <a:t>Have 2-3 work outfits you can mix and match when you start your job, but buy most of your wardrobe after your week of work once you get a good sense of what is appropriate for your new workplace.</a:t>
            </a:r>
          </a:p>
          <a:p>
            <a:pPr>
              <a:lnSpc>
                <a:spcPts val="1400"/>
              </a:lnSpc>
            </a:pPr>
            <a:endParaRPr lang="en-US" sz="3000" dirty="0">
              <a:solidFill>
                <a:srgbClr val="0C090A"/>
              </a:solidFill>
              <a:latin typeface="Gibson 2"/>
            </a:endParaRPr>
          </a:p>
          <a:p>
            <a:pPr>
              <a:lnSpc>
                <a:spcPts val="4200"/>
              </a:lnSpc>
            </a:pPr>
            <a:r>
              <a:rPr lang="en-US" sz="3000" u="sng" dirty="0">
                <a:solidFill>
                  <a:srgbClr val="0C090A"/>
                </a:solidFill>
                <a:latin typeface="Gibson 2"/>
              </a:rPr>
              <a:t>NETWORKING IN NEW CITIES</a:t>
            </a:r>
          </a:p>
          <a:p>
            <a:pPr marL="647700" lvl="1" indent="-323850">
              <a:lnSpc>
                <a:spcPts val="4200"/>
              </a:lnSpc>
              <a:buFont typeface="Arial"/>
              <a:buChar char="•"/>
            </a:pPr>
            <a:r>
              <a:rPr lang="en-US" sz="3000" dirty="0">
                <a:solidFill>
                  <a:srgbClr val="0C090A"/>
                </a:solidFill>
                <a:latin typeface="Gibson 2"/>
              </a:rPr>
              <a:t>Penn alumni association with chapters around the world.</a:t>
            </a:r>
          </a:p>
          <a:p>
            <a:pPr>
              <a:lnSpc>
                <a:spcPts val="1400"/>
              </a:lnSpc>
            </a:pPr>
            <a:endParaRPr lang="en-US" sz="3000" dirty="0">
              <a:solidFill>
                <a:srgbClr val="0C090A"/>
              </a:solidFill>
              <a:latin typeface="Gibson 2"/>
            </a:endParaRPr>
          </a:p>
          <a:p>
            <a:pPr marL="647700" lvl="1" indent="-323850">
              <a:lnSpc>
                <a:spcPts val="4200"/>
              </a:lnSpc>
              <a:buFont typeface="Arial"/>
              <a:buChar char="•"/>
            </a:pPr>
            <a:r>
              <a:rPr lang="en-US" sz="3000" dirty="0">
                <a:solidFill>
                  <a:srgbClr val="0C090A"/>
                </a:solidFill>
                <a:latin typeface="Gibson 2"/>
              </a:rPr>
              <a:t>Just like in college, you can meet people by doing things you like! Find an intramural sports league, volunteer or join civic associations</a:t>
            </a:r>
          </a:p>
          <a:p>
            <a:pPr>
              <a:lnSpc>
                <a:spcPts val="1400"/>
              </a:lnSpc>
            </a:pPr>
            <a:endParaRPr lang="en-US" sz="3000" dirty="0">
              <a:solidFill>
                <a:srgbClr val="0C090A"/>
              </a:solidFill>
              <a:latin typeface="Gibson 2"/>
            </a:endParaRPr>
          </a:p>
          <a:p>
            <a:pPr>
              <a:lnSpc>
                <a:spcPts val="4200"/>
              </a:lnSpc>
            </a:pPr>
            <a:r>
              <a:rPr lang="en-US" sz="3000" u="sng" dirty="0">
                <a:solidFill>
                  <a:srgbClr val="0C090A"/>
                </a:solidFill>
                <a:latin typeface="Gibson 2"/>
              </a:rPr>
              <a:t>REGISTER TO VOTE!</a:t>
            </a:r>
          </a:p>
          <a:p>
            <a:pPr marL="647700" lvl="1" indent="-323850">
              <a:lnSpc>
                <a:spcPts val="4200"/>
              </a:lnSpc>
              <a:spcBef>
                <a:spcPct val="0"/>
              </a:spcBef>
              <a:buFont typeface="Arial"/>
              <a:buChar char="•"/>
            </a:pPr>
            <a:r>
              <a:rPr lang="en-US" sz="3000" dirty="0">
                <a:solidFill>
                  <a:srgbClr val="0C090A"/>
                </a:solidFill>
                <a:latin typeface="Gibson 2"/>
              </a:rPr>
              <a:t>https://www.usa.gov/register-to-vote</a:t>
            </a:r>
          </a:p>
        </p:txBody>
      </p:sp>
      <p:sp>
        <p:nvSpPr>
          <p:cNvPr id="4" name="TextBox 4"/>
          <p:cNvSpPr txBox="1"/>
          <p:nvPr/>
        </p:nvSpPr>
        <p:spPr>
          <a:xfrm>
            <a:off x="175248" y="294282"/>
            <a:ext cx="11020419" cy="1819275"/>
          </a:xfrm>
          <a:prstGeom prst="rect">
            <a:avLst/>
          </a:prstGeom>
        </p:spPr>
        <p:txBody>
          <a:bodyPr lIns="0" tIns="0" rIns="0" bIns="0" rtlCol="0" anchor="t">
            <a:spAutoFit/>
          </a:bodyPr>
          <a:lstStyle/>
          <a:p>
            <a:pPr marL="0" lvl="0" indent="0" algn="ctr">
              <a:lnSpc>
                <a:spcPts val="6900"/>
              </a:lnSpc>
              <a:spcBef>
                <a:spcPct val="0"/>
              </a:spcBef>
            </a:pPr>
            <a:r>
              <a:rPr lang="en-US" sz="6000" dirty="0">
                <a:solidFill>
                  <a:srgbClr val="0C090A"/>
                </a:solidFill>
                <a:latin typeface="Gibson 1"/>
              </a:rPr>
              <a:t>FINAL THINGS TO REMEMBER!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5631062"/>
          </a:xfrm>
          <a:custGeom>
            <a:avLst/>
            <a:gdLst/>
            <a:ahLst/>
            <a:cxnLst/>
            <a:rect l="l" t="t" r="r" b="b"/>
            <a:pathLst>
              <a:path w="18288000" h="5631062">
                <a:moveTo>
                  <a:pt x="0" y="0"/>
                </a:moveTo>
                <a:lnTo>
                  <a:pt x="18288000" y="0"/>
                </a:lnTo>
                <a:lnTo>
                  <a:pt x="18288000" y="5631062"/>
                </a:lnTo>
                <a:lnTo>
                  <a:pt x="0" y="5631062"/>
                </a:lnTo>
                <a:lnTo>
                  <a:pt x="0" y="0"/>
                </a:lnTo>
                <a:close/>
              </a:path>
            </a:pathLst>
          </a:custGeom>
          <a:blipFill>
            <a:blip r:embed="rId2">
              <a:extLst>
                <a:ext uri="{96DAC541-7B7A-43D3-8B79-37D633B846F1}">
                  <asvg:svgBlip xmlns:asvg="http://schemas.microsoft.com/office/drawing/2016/SVG/main" r:embed="rId3"/>
                </a:ext>
              </a:extLst>
            </a:blip>
            <a:stretch>
              <a:fillRect b="-172806"/>
            </a:stretch>
          </a:blipFill>
        </p:spPr>
      </p:sp>
      <p:grpSp>
        <p:nvGrpSpPr>
          <p:cNvPr id="3" name="Group 3"/>
          <p:cNvGrpSpPr/>
          <p:nvPr/>
        </p:nvGrpSpPr>
        <p:grpSpPr>
          <a:xfrm>
            <a:off x="2508353" y="654994"/>
            <a:ext cx="12660182" cy="2969698"/>
            <a:chOff x="0" y="0"/>
            <a:chExt cx="3334369" cy="782143"/>
          </a:xfrm>
        </p:grpSpPr>
        <p:sp>
          <p:nvSpPr>
            <p:cNvPr id="4" name="Freeform 4"/>
            <p:cNvSpPr/>
            <p:nvPr/>
          </p:nvSpPr>
          <p:spPr>
            <a:xfrm>
              <a:off x="0" y="0"/>
              <a:ext cx="3334369" cy="782143"/>
            </a:xfrm>
            <a:custGeom>
              <a:avLst/>
              <a:gdLst/>
              <a:ahLst/>
              <a:cxnLst/>
              <a:rect l="l" t="t" r="r" b="b"/>
              <a:pathLst>
                <a:path w="3334369" h="782143">
                  <a:moveTo>
                    <a:pt x="31187" y="0"/>
                  </a:moveTo>
                  <a:lnTo>
                    <a:pt x="3303182" y="0"/>
                  </a:lnTo>
                  <a:cubicBezTo>
                    <a:pt x="3320406" y="0"/>
                    <a:pt x="3334369" y="13963"/>
                    <a:pt x="3334369" y="31187"/>
                  </a:cubicBezTo>
                  <a:lnTo>
                    <a:pt x="3334369" y="750955"/>
                  </a:lnTo>
                  <a:cubicBezTo>
                    <a:pt x="3334369" y="759227"/>
                    <a:pt x="3331083" y="767159"/>
                    <a:pt x="3325234" y="773008"/>
                  </a:cubicBezTo>
                  <a:cubicBezTo>
                    <a:pt x="3319386" y="778857"/>
                    <a:pt x="3311453" y="782143"/>
                    <a:pt x="3303182" y="782143"/>
                  </a:cubicBezTo>
                  <a:lnTo>
                    <a:pt x="31187" y="782143"/>
                  </a:lnTo>
                  <a:cubicBezTo>
                    <a:pt x="13963" y="782143"/>
                    <a:pt x="0" y="768180"/>
                    <a:pt x="0" y="750955"/>
                  </a:cubicBezTo>
                  <a:lnTo>
                    <a:pt x="0" y="31187"/>
                  </a:lnTo>
                  <a:cubicBezTo>
                    <a:pt x="0" y="22916"/>
                    <a:pt x="3286" y="14983"/>
                    <a:pt x="9135" y="9135"/>
                  </a:cubicBezTo>
                  <a:cubicBezTo>
                    <a:pt x="14983" y="3286"/>
                    <a:pt x="22916" y="0"/>
                    <a:pt x="31187" y="0"/>
                  </a:cubicBezTo>
                  <a:close/>
                </a:path>
              </a:pathLst>
            </a:custGeom>
            <a:solidFill>
              <a:srgbClr val="FFFFFF"/>
            </a:solidFill>
          </p:spPr>
        </p:sp>
        <p:sp>
          <p:nvSpPr>
            <p:cNvPr id="5" name="TextBox 5"/>
            <p:cNvSpPr txBox="1"/>
            <p:nvPr/>
          </p:nvSpPr>
          <p:spPr>
            <a:xfrm>
              <a:off x="0" y="-38100"/>
              <a:ext cx="3334369" cy="820243"/>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5262546" y="1413910"/>
            <a:ext cx="9905989" cy="1539693"/>
          </a:xfrm>
          <a:prstGeom prst="rect">
            <a:avLst/>
          </a:prstGeom>
        </p:spPr>
        <p:txBody>
          <a:bodyPr lIns="0" tIns="0" rIns="0" bIns="0" rtlCol="0" anchor="t">
            <a:spAutoFit/>
          </a:bodyPr>
          <a:lstStyle/>
          <a:p>
            <a:pPr marL="0" lvl="0" indent="0" algn="ctr">
              <a:lnSpc>
                <a:spcPts val="11467"/>
              </a:lnSpc>
              <a:spcBef>
                <a:spcPct val="0"/>
              </a:spcBef>
            </a:pPr>
            <a:r>
              <a:rPr lang="en-US" sz="9971" dirty="0">
                <a:solidFill>
                  <a:srgbClr val="0C090A"/>
                </a:solidFill>
                <a:latin typeface="Gibson 1"/>
              </a:rPr>
              <a:t>Penn Resources</a:t>
            </a:r>
          </a:p>
        </p:txBody>
      </p:sp>
      <p:sp>
        <p:nvSpPr>
          <p:cNvPr id="7" name="Freeform 7"/>
          <p:cNvSpPr/>
          <p:nvPr/>
        </p:nvSpPr>
        <p:spPr>
          <a:xfrm>
            <a:off x="2901211" y="889471"/>
            <a:ext cx="2793653" cy="2617146"/>
          </a:xfrm>
          <a:custGeom>
            <a:avLst/>
            <a:gdLst/>
            <a:ahLst/>
            <a:cxnLst/>
            <a:rect l="l" t="t" r="r" b="b"/>
            <a:pathLst>
              <a:path w="2793653" h="2617146">
                <a:moveTo>
                  <a:pt x="0" y="0"/>
                </a:moveTo>
                <a:lnTo>
                  <a:pt x="2793653" y="0"/>
                </a:lnTo>
                <a:lnTo>
                  <a:pt x="2793653" y="2617146"/>
                </a:lnTo>
                <a:lnTo>
                  <a:pt x="0" y="2617146"/>
                </a:lnTo>
                <a:lnTo>
                  <a:pt x="0" y="0"/>
                </a:lnTo>
                <a:close/>
              </a:path>
            </a:pathLst>
          </a:custGeom>
          <a:blipFill>
            <a:blip r:embed="rId4"/>
            <a:stretch>
              <a:fillRect l="-47866" r="-45253" b="-131142"/>
            </a:stretch>
          </a:blipFill>
        </p:spPr>
      </p:sp>
      <p:sp>
        <p:nvSpPr>
          <p:cNvPr id="8" name="TextBox 8"/>
          <p:cNvSpPr txBox="1"/>
          <p:nvPr/>
        </p:nvSpPr>
        <p:spPr>
          <a:xfrm>
            <a:off x="143217" y="5852952"/>
            <a:ext cx="8581826" cy="2844800"/>
          </a:xfrm>
          <a:prstGeom prst="rect">
            <a:avLst/>
          </a:prstGeom>
        </p:spPr>
        <p:txBody>
          <a:bodyPr lIns="0" tIns="0" rIns="0" bIns="0" rtlCol="0" anchor="t">
            <a:spAutoFit/>
          </a:bodyPr>
          <a:lstStyle/>
          <a:p>
            <a:pPr algn="ctr">
              <a:lnSpc>
                <a:spcPts val="4200"/>
              </a:lnSpc>
            </a:pPr>
            <a:r>
              <a:rPr lang="en-US" sz="3000" dirty="0">
                <a:solidFill>
                  <a:srgbClr val="0C090A"/>
                </a:solidFill>
                <a:latin typeface="Gibson 1"/>
              </a:rPr>
              <a:t>Career Services:</a:t>
            </a:r>
          </a:p>
          <a:p>
            <a:pPr algn="ctr">
              <a:lnSpc>
                <a:spcPts val="4200"/>
              </a:lnSpc>
            </a:pPr>
            <a:r>
              <a:rPr lang="en-US" sz="3000" u="sng" dirty="0">
                <a:solidFill>
                  <a:srgbClr val="0C090A"/>
                </a:solidFill>
                <a:latin typeface="Gibson 2"/>
                <a:hlinkClick r:id="rId5" tooltip="mailto:careerservices@vpul.upenn.edu"/>
              </a:rPr>
              <a:t>careerservices@vpul.upenn.edu</a:t>
            </a:r>
          </a:p>
          <a:p>
            <a:pPr algn="ctr">
              <a:lnSpc>
                <a:spcPts val="3500"/>
              </a:lnSpc>
            </a:pPr>
            <a:r>
              <a:rPr lang="en-US" sz="2500" dirty="0">
                <a:solidFill>
                  <a:srgbClr val="0C090A"/>
                </a:solidFill>
                <a:latin typeface="Gibson 2"/>
              </a:rPr>
              <a:t>FAQ: https://careerservices.upenn.edu/career-services-summer-funding-program-faqs/</a:t>
            </a:r>
          </a:p>
          <a:p>
            <a:pPr marL="0" lvl="0" indent="0" algn="ctr">
              <a:lnSpc>
                <a:spcPts val="3500"/>
              </a:lnSpc>
              <a:spcBef>
                <a:spcPct val="0"/>
              </a:spcBef>
            </a:pPr>
            <a:r>
              <a:rPr lang="en-US" sz="2500" dirty="0">
                <a:solidFill>
                  <a:srgbClr val="0C090A"/>
                </a:solidFill>
                <a:latin typeface="Gibson 2"/>
              </a:rPr>
              <a:t>Guidelines: https://careerservices.upenn.edu/career-services-summer-funding-program/</a:t>
            </a:r>
          </a:p>
        </p:txBody>
      </p:sp>
      <p:sp>
        <p:nvSpPr>
          <p:cNvPr id="9" name="TextBox 9"/>
          <p:cNvSpPr txBox="1"/>
          <p:nvPr/>
        </p:nvSpPr>
        <p:spPr>
          <a:xfrm>
            <a:off x="9144000" y="5852952"/>
            <a:ext cx="8581826" cy="1085850"/>
          </a:xfrm>
          <a:prstGeom prst="rect">
            <a:avLst/>
          </a:prstGeom>
        </p:spPr>
        <p:txBody>
          <a:bodyPr lIns="0" tIns="0" rIns="0" bIns="0" rtlCol="0" anchor="t">
            <a:spAutoFit/>
          </a:bodyPr>
          <a:lstStyle/>
          <a:p>
            <a:pPr algn="ctr">
              <a:lnSpc>
                <a:spcPts val="4200"/>
              </a:lnSpc>
            </a:pPr>
            <a:r>
              <a:rPr lang="en-US" sz="3000" dirty="0">
                <a:solidFill>
                  <a:srgbClr val="0C090A"/>
                </a:solidFill>
                <a:latin typeface="Gibson 1"/>
              </a:rPr>
              <a:t>Financial Wellness @ Penn</a:t>
            </a:r>
          </a:p>
          <a:p>
            <a:pPr marL="0" lvl="0" indent="0" algn="ctr">
              <a:lnSpc>
                <a:spcPts val="4200"/>
              </a:lnSpc>
              <a:spcBef>
                <a:spcPct val="0"/>
              </a:spcBef>
            </a:pPr>
            <a:r>
              <a:rPr lang="en-US" sz="3000" dirty="0">
                <a:solidFill>
                  <a:srgbClr val="0C090A"/>
                </a:solidFill>
                <a:latin typeface="Gibson 2"/>
              </a:rPr>
              <a:t>https://srfs.upenn.edu/financial-wellness</a:t>
            </a:r>
          </a:p>
        </p:txBody>
      </p:sp>
      <p:sp>
        <p:nvSpPr>
          <p:cNvPr id="10" name="TextBox 10"/>
          <p:cNvSpPr txBox="1"/>
          <p:nvPr/>
        </p:nvSpPr>
        <p:spPr>
          <a:xfrm>
            <a:off x="9325501" y="7157877"/>
            <a:ext cx="8581826" cy="1085850"/>
          </a:xfrm>
          <a:prstGeom prst="rect">
            <a:avLst/>
          </a:prstGeom>
        </p:spPr>
        <p:txBody>
          <a:bodyPr lIns="0" tIns="0" rIns="0" bIns="0" rtlCol="0" anchor="t">
            <a:spAutoFit/>
          </a:bodyPr>
          <a:lstStyle/>
          <a:p>
            <a:pPr algn="ctr">
              <a:lnSpc>
                <a:spcPts val="4200"/>
              </a:lnSpc>
            </a:pPr>
            <a:r>
              <a:rPr lang="en-US" sz="3000" dirty="0">
                <a:solidFill>
                  <a:srgbClr val="0C090A"/>
                </a:solidFill>
                <a:latin typeface="Gibson 1"/>
              </a:rPr>
              <a:t>International Student &amp; Scholar Services</a:t>
            </a:r>
          </a:p>
          <a:p>
            <a:pPr marL="0" lvl="0" indent="0" algn="ctr">
              <a:lnSpc>
                <a:spcPts val="4200"/>
              </a:lnSpc>
              <a:spcBef>
                <a:spcPct val="0"/>
              </a:spcBef>
            </a:pPr>
            <a:r>
              <a:rPr lang="en-US" sz="3000" dirty="0">
                <a:solidFill>
                  <a:srgbClr val="0C090A"/>
                </a:solidFill>
                <a:latin typeface="Gibson 2"/>
              </a:rPr>
              <a:t>https://global.upenn.edu/isss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8794202" cy="6603048"/>
          </a:xfrm>
          <a:prstGeom prst="rect">
            <a:avLst/>
          </a:prstGeom>
          <a:blipFill>
            <a:blip r:embed="rId2">
              <a:extLst>
                <a:ext uri="{96DAC541-7B7A-43D3-8B79-37D633B846F1}">
                  <asvg:svgBlip xmlns:asvg="http://schemas.microsoft.com/office/drawing/2016/SVG/main" r:embed="rId3"/>
                </a:ext>
              </a:extLst>
            </a:blip>
            <a:stretch>
              <a:fillRect l="-41852" t="-61340" b="-27587"/>
            </a:stretch>
          </a:blipFill>
        </p:spPr>
      </p:sp>
      <p:sp>
        <p:nvSpPr>
          <p:cNvPr id="3" name="Freeform 3"/>
          <p:cNvSpPr/>
          <p:nvPr/>
        </p:nvSpPr>
        <p:spPr>
          <a:xfrm>
            <a:off x="8945085" y="4513034"/>
            <a:ext cx="9342915" cy="5773966"/>
          </a:xfrm>
          <a:custGeom>
            <a:avLst/>
            <a:gdLst/>
            <a:ahLst/>
            <a:cxnLst/>
            <a:rect l="l" t="t" r="r" b="b"/>
            <a:pathLst>
              <a:path w="15094278" h="15094278">
                <a:moveTo>
                  <a:pt x="0" y="0"/>
                </a:moveTo>
                <a:lnTo>
                  <a:pt x="15094278" y="0"/>
                </a:lnTo>
                <a:lnTo>
                  <a:pt x="15094278" y="15094278"/>
                </a:lnTo>
                <a:lnTo>
                  <a:pt x="0" y="15094278"/>
                </a:lnTo>
                <a:lnTo>
                  <a:pt x="0" y="0"/>
                </a:lnTo>
                <a:close/>
              </a:path>
            </a:pathLst>
          </a:custGeom>
          <a:blipFill>
            <a:blip r:embed="rId2">
              <a:extLst>
                <a:ext uri="{96DAC541-7B7A-43D3-8B79-37D633B846F1}">
                  <asvg:svgBlip xmlns:asvg="http://schemas.microsoft.com/office/drawing/2016/SVG/main" r:embed="rId3"/>
                </a:ext>
              </a:extLst>
            </a:blip>
            <a:stretch>
              <a:fillRect t="1" r="-61559" b="-161419"/>
            </a:stretch>
          </a:blipFill>
        </p:spPr>
      </p:sp>
      <p:sp>
        <p:nvSpPr>
          <p:cNvPr id="4" name="TextBox 4"/>
          <p:cNvSpPr txBox="1"/>
          <p:nvPr/>
        </p:nvSpPr>
        <p:spPr>
          <a:xfrm>
            <a:off x="4578176" y="3938775"/>
            <a:ext cx="14256072" cy="3006725"/>
          </a:xfrm>
          <a:prstGeom prst="rect">
            <a:avLst/>
          </a:prstGeom>
        </p:spPr>
        <p:txBody>
          <a:bodyPr lIns="0" tIns="0" rIns="0" bIns="0" rtlCol="0" anchor="t">
            <a:spAutoFit/>
          </a:bodyPr>
          <a:lstStyle/>
          <a:p>
            <a:pPr marL="0" lvl="0" indent="0" algn="ctr">
              <a:lnSpc>
                <a:spcPts val="11499"/>
              </a:lnSpc>
              <a:spcBef>
                <a:spcPct val="0"/>
              </a:spcBef>
            </a:pPr>
            <a:r>
              <a:rPr lang="en-US" sz="9999" dirty="0">
                <a:solidFill>
                  <a:srgbClr val="0C090A"/>
                </a:solidFill>
                <a:latin typeface="Gibson 1"/>
              </a:rPr>
              <a:t>National Housing Resources</a:t>
            </a:r>
          </a:p>
        </p:txBody>
      </p:sp>
      <p:sp>
        <p:nvSpPr>
          <p:cNvPr id="5" name="Freeform 5"/>
          <p:cNvSpPr/>
          <p:nvPr/>
        </p:nvSpPr>
        <p:spPr>
          <a:xfrm>
            <a:off x="8854959" y="0"/>
            <a:ext cx="9424076" cy="5075749"/>
          </a:xfrm>
          <a:custGeom>
            <a:avLst/>
            <a:gdLst/>
            <a:ahLst/>
            <a:cxnLst/>
            <a:rect l="l" t="t" r="r" b="b"/>
            <a:pathLst>
              <a:path w="9424076" h="9424076">
                <a:moveTo>
                  <a:pt x="0" y="0"/>
                </a:moveTo>
                <a:lnTo>
                  <a:pt x="9424076" y="0"/>
                </a:lnTo>
                <a:lnTo>
                  <a:pt x="9424076" y="9424076"/>
                </a:lnTo>
                <a:lnTo>
                  <a:pt x="0" y="9424076"/>
                </a:lnTo>
                <a:lnTo>
                  <a:pt x="0" y="0"/>
                </a:lnTo>
                <a:close/>
              </a:path>
            </a:pathLst>
          </a:custGeom>
          <a:blipFill>
            <a:blip r:embed="rId2">
              <a:extLst>
                <a:ext uri="{96DAC541-7B7A-43D3-8B79-37D633B846F1}">
                  <asvg:svgBlip xmlns:asvg="http://schemas.microsoft.com/office/drawing/2016/SVG/main" r:embed="rId3"/>
                </a:ext>
              </a:extLst>
            </a:blip>
            <a:stretch>
              <a:fillRect l="50095" t="-85668" r="-50095" b="-1"/>
            </a:stretch>
          </a:blipFill>
        </p:spPr>
      </p:sp>
      <p:grpSp>
        <p:nvGrpSpPr>
          <p:cNvPr id="6" name="Group 6"/>
          <p:cNvGrpSpPr/>
          <p:nvPr/>
        </p:nvGrpSpPr>
        <p:grpSpPr>
          <a:xfrm>
            <a:off x="1782859" y="5456424"/>
            <a:ext cx="4668525" cy="4667250"/>
            <a:chOff x="0" y="0"/>
            <a:chExt cx="6224701" cy="6223000"/>
          </a:xfrm>
        </p:grpSpPr>
        <p:sp>
          <p:nvSpPr>
            <p:cNvPr id="7" name="Freeform 7"/>
            <p:cNvSpPr/>
            <p:nvPr/>
          </p:nvSpPr>
          <p:spPr>
            <a:xfrm>
              <a:off x="0" y="0"/>
              <a:ext cx="4960625" cy="4960625"/>
            </a:xfrm>
            <a:custGeom>
              <a:avLst/>
              <a:gdLst/>
              <a:ahLst/>
              <a:cxnLst/>
              <a:rect l="l" t="t" r="r" b="b"/>
              <a:pathLst>
                <a:path w="4960625" h="4960625">
                  <a:moveTo>
                    <a:pt x="0" y="0"/>
                  </a:moveTo>
                  <a:lnTo>
                    <a:pt x="4960625" y="0"/>
                  </a:lnTo>
                  <a:lnTo>
                    <a:pt x="4960625" y="4960625"/>
                  </a:lnTo>
                  <a:lnTo>
                    <a:pt x="0" y="4960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687967" y="736600"/>
              <a:ext cx="5536734" cy="5486400"/>
            </a:xfrm>
            <a:custGeom>
              <a:avLst/>
              <a:gdLst/>
              <a:ahLst/>
              <a:cxnLst/>
              <a:rect l="l" t="t" r="r" b="b"/>
              <a:pathLst>
                <a:path w="5536734" h="5486400">
                  <a:moveTo>
                    <a:pt x="0" y="0"/>
                  </a:moveTo>
                  <a:lnTo>
                    <a:pt x="5536734" y="0"/>
                  </a:lnTo>
                  <a:lnTo>
                    <a:pt x="5536734" y="5486400"/>
                  </a:lnTo>
                  <a:lnTo>
                    <a:pt x="0" y="5486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1"/>
            <a:ext cx="18288000" cy="10287001"/>
          </a:xfrm>
          <a:custGeom>
            <a:avLst/>
            <a:gdLst/>
            <a:ahLst/>
            <a:cxnLst/>
            <a:rect l="l" t="t" r="r" b="b"/>
            <a:pathLst>
              <a:path w="18288000" h="21589049">
                <a:moveTo>
                  <a:pt x="0" y="0"/>
                </a:moveTo>
                <a:lnTo>
                  <a:pt x="18288000" y="0"/>
                </a:lnTo>
                <a:lnTo>
                  <a:pt x="18288000" y="21589050"/>
                </a:lnTo>
                <a:lnTo>
                  <a:pt x="0" y="21589050"/>
                </a:lnTo>
                <a:lnTo>
                  <a:pt x="0" y="0"/>
                </a:lnTo>
                <a:close/>
              </a:path>
            </a:pathLst>
          </a:custGeom>
          <a:blipFill>
            <a:blip r:embed="rId2">
              <a:extLst>
                <a:ext uri="{96DAC541-7B7A-43D3-8B79-37D633B846F1}">
                  <asvg:svgBlip xmlns:asvg="http://schemas.microsoft.com/office/drawing/2016/SVG/main" r:embed="rId3"/>
                </a:ext>
              </a:extLst>
            </a:blip>
            <a:stretch>
              <a:fillRect l="-43012" t="-1406" b="-108460"/>
            </a:stretch>
          </a:blipFill>
        </p:spPr>
      </p:sp>
      <p:grpSp>
        <p:nvGrpSpPr>
          <p:cNvPr id="3" name="Group 3"/>
          <p:cNvGrpSpPr/>
          <p:nvPr/>
        </p:nvGrpSpPr>
        <p:grpSpPr>
          <a:xfrm>
            <a:off x="1028700" y="584947"/>
            <a:ext cx="16230600" cy="9318812"/>
            <a:chOff x="0" y="0"/>
            <a:chExt cx="4274726" cy="2454337"/>
          </a:xfrm>
        </p:grpSpPr>
        <p:sp>
          <p:nvSpPr>
            <p:cNvPr id="4" name="Freeform 4"/>
            <p:cNvSpPr/>
            <p:nvPr/>
          </p:nvSpPr>
          <p:spPr>
            <a:xfrm>
              <a:off x="0" y="0"/>
              <a:ext cx="4274726" cy="2454337"/>
            </a:xfrm>
            <a:custGeom>
              <a:avLst/>
              <a:gdLst/>
              <a:ahLst/>
              <a:cxnLst/>
              <a:rect l="l" t="t" r="r" b="b"/>
              <a:pathLst>
                <a:path w="4274726" h="2454337">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p:spPr>
        </p:sp>
        <p:sp>
          <p:nvSpPr>
            <p:cNvPr id="5" name="TextBox 5"/>
            <p:cNvSpPr txBox="1"/>
            <p:nvPr/>
          </p:nvSpPr>
          <p:spPr>
            <a:xfrm>
              <a:off x="0" y="-38100"/>
              <a:ext cx="4274726" cy="2492437"/>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1479176" y="2112125"/>
            <a:ext cx="7342094" cy="7430135"/>
          </a:xfrm>
          <a:prstGeom prst="rect">
            <a:avLst/>
          </a:prstGeom>
        </p:spPr>
        <p:txBody>
          <a:bodyPr lIns="0" tIns="0" rIns="0" bIns="0" rtlCol="0" anchor="t">
            <a:spAutoFit/>
          </a:bodyPr>
          <a:lstStyle/>
          <a:p>
            <a:pPr marL="561342" lvl="1" indent="-280671">
              <a:lnSpc>
                <a:spcPts val="3640"/>
              </a:lnSpc>
              <a:buFont typeface="Arial"/>
              <a:buChar char="•"/>
            </a:pPr>
            <a:r>
              <a:rPr lang="en-US" sz="2600" dirty="0">
                <a:solidFill>
                  <a:srgbClr val="000000"/>
                </a:solidFill>
                <a:latin typeface="Gibson 2"/>
              </a:rPr>
              <a:t>Most colleges offer either summer housing in dorms or have off-campus living guides/offices to start your search in that city. Examples include:</a:t>
            </a:r>
          </a:p>
          <a:p>
            <a:pPr>
              <a:lnSpc>
                <a:spcPts val="3640"/>
              </a:lnSpc>
            </a:pPr>
            <a:r>
              <a:rPr lang="en-US" sz="2600" dirty="0">
                <a:solidFill>
                  <a:srgbClr val="000000"/>
                </a:solidFill>
                <a:latin typeface="Gibson 2"/>
              </a:rPr>
              <a:t>       </a:t>
            </a:r>
            <a:r>
              <a:rPr lang="en-US" sz="2600" u="sng" dirty="0">
                <a:solidFill>
                  <a:srgbClr val="000000"/>
                </a:solidFill>
                <a:latin typeface="Gibson 2"/>
              </a:rPr>
              <a:t>Off-Campus:</a:t>
            </a:r>
          </a:p>
          <a:p>
            <a:pPr marL="863611" lvl="2" indent="-287870">
              <a:lnSpc>
                <a:spcPts val="2800"/>
              </a:lnSpc>
              <a:buFont typeface="Arial"/>
              <a:buChar char="⚬"/>
            </a:pPr>
            <a:r>
              <a:rPr lang="en-US" sz="2000" dirty="0">
                <a:solidFill>
                  <a:srgbClr val="000000"/>
                </a:solidFill>
                <a:latin typeface="Gibson 2"/>
              </a:rPr>
              <a:t>UPenn (Philadelphia) -  https://offcampushousing.upenn.edu/</a:t>
            </a:r>
          </a:p>
          <a:p>
            <a:pPr marL="863611" lvl="2" indent="-287870">
              <a:lnSpc>
                <a:spcPts val="2800"/>
              </a:lnSpc>
              <a:buFont typeface="Arial"/>
              <a:buChar char="⚬"/>
            </a:pPr>
            <a:r>
              <a:rPr lang="en-US" sz="2000" dirty="0">
                <a:solidFill>
                  <a:srgbClr val="000000"/>
                </a:solidFill>
                <a:latin typeface="Gibson 2"/>
              </a:rPr>
              <a:t>SAIC (Chicago) - https://www.saic.edu/where-live/campus-housing</a:t>
            </a:r>
          </a:p>
          <a:p>
            <a:pPr marL="863611" lvl="2" indent="-287870">
              <a:lnSpc>
                <a:spcPts val="2800"/>
              </a:lnSpc>
              <a:buFont typeface="Arial"/>
              <a:buChar char="⚬"/>
            </a:pPr>
            <a:r>
              <a:rPr lang="en-US" sz="2000" dirty="0">
                <a:solidFill>
                  <a:srgbClr val="000000"/>
                </a:solidFill>
                <a:latin typeface="Gibson 2"/>
              </a:rPr>
              <a:t>NYU (New York) - https://offcampushousing.nyu.edu/</a:t>
            </a:r>
          </a:p>
          <a:p>
            <a:pPr marL="863611" lvl="2" indent="-287870">
              <a:lnSpc>
                <a:spcPts val="2800"/>
              </a:lnSpc>
              <a:buFont typeface="Arial"/>
              <a:buChar char="⚬"/>
            </a:pPr>
            <a:r>
              <a:rPr lang="en-US" sz="2000" dirty="0">
                <a:solidFill>
                  <a:srgbClr val="000000"/>
                </a:solidFill>
                <a:latin typeface="Gibson 2"/>
              </a:rPr>
              <a:t>American (DC) - https://www.american.edu/student-affairs/housing/off-campus-housing-services.cfm</a:t>
            </a:r>
          </a:p>
          <a:p>
            <a:pPr>
              <a:lnSpc>
                <a:spcPts val="3640"/>
              </a:lnSpc>
            </a:pPr>
            <a:endParaRPr lang="en-US" sz="2000" dirty="0">
              <a:solidFill>
                <a:srgbClr val="000000"/>
              </a:solidFill>
              <a:latin typeface="Gibson 2"/>
            </a:endParaRPr>
          </a:p>
          <a:p>
            <a:pPr>
              <a:lnSpc>
                <a:spcPts val="3640"/>
              </a:lnSpc>
            </a:pPr>
            <a:r>
              <a:rPr lang="en-US" sz="2600" dirty="0">
                <a:solidFill>
                  <a:srgbClr val="000000"/>
                </a:solidFill>
                <a:latin typeface="Gibson 2"/>
              </a:rPr>
              <a:t>       </a:t>
            </a:r>
            <a:r>
              <a:rPr lang="en-US" sz="2600" u="sng" dirty="0">
                <a:solidFill>
                  <a:srgbClr val="000000"/>
                </a:solidFill>
                <a:latin typeface="Gibson 2"/>
              </a:rPr>
              <a:t>Summer Dorms:</a:t>
            </a:r>
          </a:p>
          <a:p>
            <a:pPr marL="863611" lvl="2" indent="-287870">
              <a:lnSpc>
                <a:spcPts val="2800"/>
              </a:lnSpc>
              <a:buFont typeface="Arial"/>
              <a:buChar char="⚬"/>
            </a:pPr>
            <a:r>
              <a:rPr lang="en-US" sz="2000" dirty="0">
                <a:solidFill>
                  <a:srgbClr val="000000"/>
                </a:solidFill>
                <a:latin typeface="Gibson 2"/>
              </a:rPr>
              <a:t>NYU (New York) - https://housing.nyu.edu/summer/</a:t>
            </a:r>
          </a:p>
          <a:p>
            <a:pPr marL="863611" lvl="2" indent="-287870">
              <a:lnSpc>
                <a:spcPts val="2800"/>
              </a:lnSpc>
              <a:buFont typeface="Arial"/>
              <a:buChar char="⚬"/>
            </a:pPr>
            <a:r>
              <a:rPr lang="en-US" sz="2000" dirty="0">
                <a:solidFill>
                  <a:srgbClr val="000000"/>
                </a:solidFill>
                <a:latin typeface="Gibson 2"/>
              </a:rPr>
              <a:t>SAIC (Chicago) - https://www.saic.edu/summer-housing\</a:t>
            </a:r>
          </a:p>
          <a:p>
            <a:pPr marL="863611" lvl="2" indent="-287870">
              <a:lnSpc>
                <a:spcPts val="2800"/>
              </a:lnSpc>
              <a:buFont typeface="Arial"/>
              <a:buChar char="⚬"/>
            </a:pPr>
            <a:r>
              <a:rPr lang="en-US" sz="2000" dirty="0">
                <a:solidFill>
                  <a:srgbClr val="000000"/>
                </a:solidFill>
                <a:latin typeface="Gibson 2"/>
              </a:rPr>
              <a:t>American (DC) - https://www.american.edu/student-affairs/conferences/intern-housing.cfm</a:t>
            </a:r>
          </a:p>
          <a:p>
            <a:pPr marL="863611" lvl="2" indent="-287870">
              <a:lnSpc>
                <a:spcPts val="2800"/>
              </a:lnSpc>
              <a:buFont typeface="Arial"/>
              <a:buChar char="⚬"/>
            </a:pPr>
            <a:r>
              <a:rPr lang="en-US" sz="2000" dirty="0">
                <a:solidFill>
                  <a:srgbClr val="000000"/>
                </a:solidFill>
                <a:latin typeface="Gibson 2"/>
              </a:rPr>
              <a:t>UPenn (Philadelphia) - https://residential-services.business-services.upenn.edu/summer-housing</a:t>
            </a:r>
          </a:p>
          <a:p>
            <a:pPr>
              <a:lnSpc>
                <a:spcPts val="3640"/>
              </a:lnSpc>
            </a:pPr>
            <a:endParaRPr lang="en-US" sz="2000" dirty="0">
              <a:solidFill>
                <a:srgbClr val="000000"/>
              </a:solidFill>
              <a:latin typeface="Gibson 2"/>
            </a:endParaRPr>
          </a:p>
        </p:txBody>
      </p:sp>
      <p:sp>
        <p:nvSpPr>
          <p:cNvPr id="7" name="TextBox 7"/>
          <p:cNvSpPr txBox="1"/>
          <p:nvPr/>
        </p:nvSpPr>
        <p:spPr>
          <a:xfrm>
            <a:off x="1479176" y="962025"/>
            <a:ext cx="11076701" cy="1023647"/>
          </a:xfrm>
          <a:prstGeom prst="rect">
            <a:avLst/>
          </a:prstGeom>
        </p:spPr>
        <p:txBody>
          <a:bodyPr lIns="0" tIns="0" rIns="0" bIns="0" rtlCol="0" anchor="t">
            <a:spAutoFit/>
          </a:bodyPr>
          <a:lstStyle/>
          <a:p>
            <a:pPr marL="0" lvl="0" indent="0" algn="just">
              <a:lnSpc>
                <a:spcPts val="7781"/>
              </a:lnSpc>
              <a:spcBef>
                <a:spcPct val="0"/>
              </a:spcBef>
            </a:pPr>
            <a:r>
              <a:rPr lang="en-US" sz="6326" dirty="0">
                <a:solidFill>
                  <a:srgbClr val="0C090A"/>
                </a:solidFill>
                <a:latin typeface="Gibson 1"/>
              </a:rPr>
              <a:t>TIPS FOR SEARCHING</a:t>
            </a:r>
          </a:p>
        </p:txBody>
      </p:sp>
      <p:sp>
        <p:nvSpPr>
          <p:cNvPr id="8" name="TextBox 8"/>
          <p:cNvSpPr txBox="1"/>
          <p:nvPr/>
        </p:nvSpPr>
        <p:spPr>
          <a:xfrm>
            <a:off x="8821271" y="2064500"/>
            <a:ext cx="8115300" cy="4591685"/>
          </a:xfrm>
          <a:prstGeom prst="rect">
            <a:avLst/>
          </a:prstGeom>
        </p:spPr>
        <p:txBody>
          <a:bodyPr lIns="0" tIns="0" rIns="0" bIns="0" rtlCol="0" anchor="t">
            <a:spAutoFit/>
          </a:bodyPr>
          <a:lstStyle/>
          <a:p>
            <a:pPr marL="561342" lvl="1" indent="-280671">
              <a:lnSpc>
                <a:spcPts val="3640"/>
              </a:lnSpc>
              <a:buFont typeface="Arial"/>
              <a:buChar char="•"/>
            </a:pPr>
            <a:r>
              <a:rPr lang="en-US" sz="2600" dirty="0">
                <a:solidFill>
                  <a:srgbClr val="000000"/>
                </a:solidFill>
                <a:latin typeface="Gibson 2"/>
              </a:rPr>
              <a:t>If you need to look beyond college housing, use public transportation maps to guide which neighborhoods you are looking at. In the absence of public transportation, start with the neighborhoods closest to your opportunity. UPenn has a great Getting Started resource to help to plan and visualize your search: https://cms.business-services.upenn.edu/offcampusservices/getting-started.html</a:t>
            </a:r>
          </a:p>
          <a:p>
            <a:pPr>
              <a:lnSpc>
                <a:spcPts val="3640"/>
              </a:lnSpc>
            </a:pPr>
            <a:endParaRPr lang="en-US" sz="2600" dirty="0">
              <a:solidFill>
                <a:srgbClr val="000000"/>
              </a:solidFill>
              <a:latin typeface="Gibson 2"/>
            </a:endParaRPr>
          </a:p>
          <a:p>
            <a:pPr>
              <a:lnSpc>
                <a:spcPts val="3640"/>
              </a:lnSpc>
            </a:pPr>
            <a:endParaRPr lang="en-US" sz="2600" dirty="0">
              <a:solidFill>
                <a:srgbClr val="000000"/>
              </a:solidFill>
              <a:latin typeface="Gibson 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3162300"/>
            <a:ext cx="18288000" cy="13449300"/>
          </a:xfrm>
          <a:custGeom>
            <a:avLst/>
            <a:gdLst/>
            <a:ahLst/>
            <a:cxnLst/>
            <a:rect l="l" t="t" r="r" b="b"/>
            <a:pathLst>
              <a:path w="18288000" h="21589049">
                <a:moveTo>
                  <a:pt x="0" y="0"/>
                </a:moveTo>
                <a:lnTo>
                  <a:pt x="18288000" y="0"/>
                </a:lnTo>
                <a:lnTo>
                  <a:pt x="18288000" y="21589050"/>
                </a:lnTo>
                <a:lnTo>
                  <a:pt x="0" y="21589050"/>
                </a:lnTo>
                <a:lnTo>
                  <a:pt x="0" y="0"/>
                </a:lnTo>
                <a:close/>
              </a:path>
            </a:pathLst>
          </a:custGeom>
          <a:blipFill>
            <a:blip r:embed="rId2">
              <a:extLst>
                <a:ext uri="{96DAC541-7B7A-43D3-8B79-37D633B846F1}">
                  <asvg:svgBlip xmlns:asvg="http://schemas.microsoft.com/office/drawing/2016/SVG/main" r:embed="rId3"/>
                </a:ext>
              </a:extLst>
            </a:blip>
            <a:stretch>
              <a:fillRect t="23231" r="-43012" b="-83753"/>
            </a:stretch>
          </a:blipFill>
        </p:spPr>
      </p:sp>
      <p:grpSp>
        <p:nvGrpSpPr>
          <p:cNvPr id="3" name="Group 3"/>
          <p:cNvGrpSpPr/>
          <p:nvPr/>
        </p:nvGrpSpPr>
        <p:grpSpPr>
          <a:xfrm>
            <a:off x="1028700" y="584947"/>
            <a:ext cx="16230600" cy="9318812"/>
            <a:chOff x="0" y="0"/>
            <a:chExt cx="4274726" cy="2454337"/>
          </a:xfrm>
        </p:grpSpPr>
        <p:sp>
          <p:nvSpPr>
            <p:cNvPr id="4" name="Freeform 4"/>
            <p:cNvSpPr/>
            <p:nvPr/>
          </p:nvSpPr>
          <p:spPr>
            <a:xfrm>
              <a:off x="0" y="0"/>
              <a:ext cx="4274726" cy="2454337"/>
            </a:xfrm>
            <a:custGeom>
              <a:avLst/>
              <a:gdLst/>
              <a:ahLst/>
              <a:cxnLst/>
              <a:rect l="l" t="t" r="r" b="b"/>
              <a:pathLst>
                <a:path w="4274726" h="2454337">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p:spPr>
        </p:sp>
        <p:sp>
          <p:nvSpPr>
            <p:cNvPr id="5" name="TextBox 5"/>
            <p:cNvSpPr txBox="1"/>
            <p:nvPr/>
          </p:nvSpPr>
          <p:spPr>
            <a:xfrm>
              <a:off x="0" y="-38100"/>
              <a:ext cx="4274726" cy="2492437"/>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1479176" y="2130333"/>
            <a:ext cx="7342094" cy="5051511"/>
          </a:xfrm>
          <a:prstGeom prst="rect">
            <a:avLst/>
          </a:prstGeom>
        </p:spPr>
        <p:txBody>
          <a:bodyPr lIns="0" tIns="0" rIns="0" bIns="0" rtlCol="0" anchor="t">
            <a:spAutoFit/>
          </a:bodyPr>
          <a:lstStyle/>
          <a:p>
            <a:pPr marL="561342" lvl="1" indent="-280671">
              <a:lnSpc>
                <a:spcPts val="3640"/>
              </a:lnSpc>
              <a:buFont typeface="Arial"/>
              <a:buChar char="•"/>
            </a:pPr>
            <a:r>
              <a:rPr lang="en-US" sz="2600" u="sng" dirty="0">
                <a:solidFill>
                  <a:srgbClr val="000000"/>
                </a:solidFill>
                <a:latin typeface="Gibson 2"/>
                <a:hlinkClick r:id="rId4" tooltip="https://sublet.com"/>
              </a:rPr>
              <a:t>Sublet.com</a:t>
            </a:r>
            <a:r>
              <a:rPr lang="en-US" sz="2600" u="sng" dirty="0">
                <a:solidFill>
                  <a:srgbClr val="000000"/>
                </a:solidFill>
                <a:latin typeface="Gibson 2"/>
              </a:rPr>
              <a:t> </a:t>
            </a:r>
            <a:r>
              <a:rPr lang="en-US" sz="2600" dirty="0">
                <a:solidFill>
                  <a:srgbClr val="000000"/>
                </a:solidFill>
                <a:latin typeface="Gibson 2"/>
              </a:rPr>
              <a:t>- This apartment rental service serves as a venue to list apartments, sublets, roommates &amp; houses for rent directly from the owners. You can learn about renter’s insurance, find moving companies and sublets for the summer.​</a:t>
            </a:r>
          </a:p>
          <a:p>
            <a:pPr>
              <a:lnSpc>
                <a:spcPts val="3640"/>
              </a:lnSpc>
            </a:pPr>
            <a:endParaRPr lang="en-US" sz="2600" dirty="0">
              <a:solidFill>
                <a:srgbClr val="000000"/>
              </a:solidFill>
              <a:latin typeface="Gibson 2"/>
            </a:endParaRPr>
          </a:p>
          <a:p>
            <a:pPr>
              <a:lnSpc>
                <a:spcPts val="3640"/>
              </a:lnSpc>
            </a:pPr>
            <a:endParaRPr lang="en-US" sz="2600" dirty="0">
              <a:solidFill>
                <a:srgbClr val="F2543B"/>
              </a:solidFill>
              <a:latin typeface="Gibson 2"/>
            </a:endParaRPr>
          </a:p>
          <a:p>
            <a:pPr marL="561342" lvl="1" indent="-280671">
              <a:lnSpc>
                <a:spcPts val="3640"/>
              </a:lnSpc>
              <a:buFont typeface="Arial"/>
              <a:buChar char="•"/>
            </a:pPr>
            <a:r>
              <a:rPr lang="en-US" sz="2600" u="sng" dirty="0">
                <a:solidFill>
                  <a:srgbClr val="000000"/>
                </a:solidFill>
                <a:latin typeface="Gibson 2"/>
                <a:hlinkClick r:id="rId5" tooltip="https://philadelphia.craigslist.org"/>
              </a:rPr>
              <a:t>Craig'sList</a:t>
            </a:r>
            <a:r>
              <a:rPr lang="en-US" sz="2600" u="sng" dirty="0">
                <a:solidFill>
                  <a:srgbClr val="000000"/>
                </a:solidFill>
                <a:latin typeface="Gibson 2"/>
              </a:rPr>
              <a:t> </a:t>
            </a:r>
            <a:r>
              <a:rPr lang="en-US" sz="2600" dirty="0">
                <a:solidFill>
                  <a:srgbClr val="000000"/>
                </a:solidFill>
                <a:latin typeface="Gibson 2"/>
              </a:rPr>
              <a:t>- Available in many metropolitan areas, the housing section of Craig’s List allows you to see a list of sublets and temporary housing.​ https://philadelphia.craigslist.org/</a:t>
            </a:r>
          </a:p>
        </p:txBody>
      </p:sp>
      <p:sp>
        <p:nvSpPr>
          <p:cNvPr id="7" name="TextBox 7"/>
          <p:cNvSpPr txBox="1"/>
          <p:nvPr/>
        </p:nvSpPr>
        <p:spPr>
          <a:xfrm>
            <a:off x="1479176" y="962025"/>
            <a:ext cx="11076701" cy="1023647"/>
          </a:xfrm>
          <a:prstGeom prst="rect">
            <a:avLst/>
          </a:prstGeom>
        </p:spPr>
        <p:txBody>
          <a:bodyPr lIns="0" tIns="0" rIns="0" bIns="0" rtlCol="0" anchor="t">
            <a:spAutoFit/>
          </a:bodyPr>
          <a:lstStyle/>
          <a:p>
            <a:pPr marL="0" lvl="0" indent="0" algn="just">
              <a:lnSpc>
                <a:spcPts val="7781"/>
              </a:lnSpc>
              <a:spcBef>
                <a:spcPct val="0"/>
              </a:spcBef>
            </a:pPr>
            <a:r>
              <a:rPr lang="en-US" sz="6326" dirty="0">
                <a:solidFill>
                  <a:srgbClr val="0C090A"/>
                </a:solidFill>
                <a:latin typeface="Gibson 1"/>
              </a:rPr>
              <a:t>NATIONAL RESOURCES</a:t>
            </a:r>
          </a:p>
        </p:txBody>
      </p:sp>
      <p:sp>
        <p:nvSpPr>
          <p:cNvPr id="8" name="TextBox 8"/>
          <p:cNvSpPr txBox="1"/>
          <p:nvPr/>
        </p:nvSpPr>
        <p:spPr>
          <a:xfrm>
            <a:off x="8821271" y="2097405"/>
            <a:ext cx="8115300" cy="5051511"/>
          </a:xfrm>
          <a:prstGeom prst="rect">
            <a:avLst/>
          </a:prstGeom>
        </p:spPr>
        <p:txBody>
          <a:bodyPr lIns="0" tIns="0" rIns="0" bIns="0" rtlCol="0" anchor="t">
            <a:spAutoFit/>
          </a:bodyPr>
          <a:lstStyle/>
          <a:p>
            <a:pPr marL="561342" lvl="1" indent="-280671">
              <a:lnSpc>
                <a:spcPts val="3640"/>
              </a:lnSpc>
              <a:buFont typeface="Arial"/>
              <a:buChar char="•"/>
            </a:pPr>
            <a:r>
              <a:rPr lang="en-US" sz="2600" u="sng" dirty="0">
                <a:solidFill>
                  <a:srgbClr val="000000"/>
                </a:solidFill>
                <a:latin typeface="Gibson 2"/>
                <a:hlinkClick r:id="rId6" action="ppaction://hlinkfile"/>
              </a:rPr>
              <a:t>ApartmentGuide.com</a:t>
            </a:r>
            <a:r>
              <a:rPr lang="en-US" sz="2600" dirty="0">
                <a:solidFill>
                  <a:srgbClr val="000000"/>
                </a:solidFill>
                <a:latin typeface="Gibson 2"/>
                <a:hlinkClick r:id="rId6" action="ppaction://hlinkfile"/>
              </a:rPr>
              <a:t> </a:t>
            </a:r>
            <a:r>
              <a:rPr lang="en-US" sz="2600" dirty="0">
                <a:solidFill>
                  <a:srgbClr val="000000"/>
                </a:solidFill>
                <a:latin typeface="Gibson 2"/>
              </a:rPr>
              <a:t>- Search thousands of apartments, photos, and floorplans from communities nationwide.</a:t>
            </a:r>
          </a:p>
          <a:p>
            <a:pPr>
              <a:lnSpc>
                <a:spcPts val="3640"/>
              </a:lnSpc>
            </a:pPr>
            <a:r>
              <a:rPr lang="en-US" sz="2600" dirty="0">
                <a:solidFill>
                  <a:srgbClr val="000000"/>
                </a:solidFill>
                <a:latin typeface="Gibson 2"/>
              </a:rPr>
              <a:t>​</a:t>
            </a:r>
          </a:p>
          <a:p>
            <a:pPr marL="561342" lvl="1" indent="-280671">
              <a:lnSpc>
                <a:spcPts val="3640"/>
              </a:lnSpc>
              <a:buFont typeface="Arial"/>
              <a:buChar char="•"/>
            </a:pPr>
            <a:r>
              <a:rPr lang="en-US" sz="2600" u="sng" dirty="0">
                <a:solidFill>
                  <a:srgbClr val="000000"/>
                </a:solidFill>
                <a:latin typeface="Gibson 2"/>
                <a:hlinkClick r:id="rId7" action="ppaction://hlinkfile"/>
              </a:rPr>
              <a:t>ApartmentList.com</a:t>
            </a:r>
            <a:r>
              <a:rPr lang="en-US" sz="2600" dirty="0">
                <a:solidFill>
                  <a:srgbClr val="000000"/>
                </a:solidFill>
                <a:latin typeface="Gibson 2"/>
                <a:hlinkClick r:id="rId7" action="ppaction://hlinkfile"/>
              </a:rPr>
              <a:t> </a:t>
            </a:r>
            <a:r>
              <a:rPr lang="en-US" sz="2600" dirty="0">
                <a:solidFill>
                  <a:srgbClr val="000000"/>
                </a:solidFill>
                <a:latin typeface="Gibson 2"/>
              </a:rPr>
              <a:t>- Search apartments using a detailed map.​</a:t>
            </a:r>
          </a:p>
          <a:p>
            <a:pPr>
              <a:lnSpc>
                <a:spcPts val="3640"/>
              </a:lnSpc>
            </a:pPr>
            <a:endParaRPr lang="en-US" sz="2600" dirty="0">
              <a:solidFill>
                <a:srgbClr val="000000"/>
              </a:solidFill>
              <a:latin typeface="Gibson 2"/>
            </a:endParaRPr>
          </a:p>
          <a:p>
            <a:pPr marL="561342" lvl="1" indent="-280671">
              <a:lnSpc>
                <a:spcPts val="3640"/>
              </a:lnSpc>
              <a:buFont typeface="Arial"/>
              <a:buChar char="•"/>
            </a:pPr>
            <a:r>
              <a:rPr lang="en-US" sz="2600" u="sng" dirty="0">
                <a:solidFill>
                  <a:srgbClr val="000000"/>
                </a:solidFill>
                <a:latin typeface="Gibson 2"/>
                <a:hlinkClick r:id="rId8" tooltip="https://www.apartments.com"/>
              </a:rPr>
              <a:t>Apartments.com</a:t>
            </a:r>
            <a:r>
              <a:rPr lang="en-US" sz="2600" dirty="0">
                <a:solidFill>
                  <a:srgbClr val="000000"/>
                </a:solidFill>
                <a:latin typeface="Gibson 2"/>
              </a:rPr>
              <a:t> - Free search for apartments across the country.​</a:t>
            </a:r>
          </a:p>
          <a:p>
            <a:pPr>
              <a:lnSpc>
                <a:spcPts val="3640"/>
              </a:lnSpc>
            </a:pPr>
            <a:endParaRPr lang="en-US" sz="2600" dirty="0">
              <a:solidFill>
                <a:srgbClr val="000000"/>
              </a:solidFill>
              <a:latin typeface="Gibson 2"/>
            </a:endParaRPr>
          </a:p>
          <a:p>
            <a:pPr marL="561342" lvl="1" indent="-280671">
              <a:lnSpc>
                <a:spcPts val="3640"/>
              </a:lnSpc>
              <a:buFont typeface="Arial"/>
              <a:buChar char="•"/>
            </a:pPr>
            <a:r>
              <a:rPr lang="en-US" sz="2600" u="sng" dirty="0">
                <a:solidFill>
                  <a:srgbClr val="000000"/>
                </a:solidFill>
                <a:latin typeface="Gibson 2"/>
                <a:hlinkClick r:id="rId9" action="ppaction://hlinkfile"/>
              </a:rPr>
              <a:t>ApartmentRatings.com</a:t>
            </a:r>
            <a:r>
              <a:rPr lang="en-US" sz="2600" dirty="0">
                <a:solidFill>
                  <a:srgbClr val="000000"/>
                </a:solidFill>
                <a:latin typeface="Gibson 2"/>
                <a:hlinkClick r:id="rId9" action="ppaction://hlinkfile"/>
              </a:rPr>
              <a:t> </a:t>
            </a:r>
            <a:r>
              <a:rPr lang="en-US" sz="2600" dirty="0">
                <a:solidFill>
                  <a:srgbClr val="000000"/>
                </a:solidFill>
                <a:latin typeface="Gibson 2"/>
              </a:rPr>
              <a:t>- Listing ratings of apartments across the country.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21589049">
                <a:moveTo>
                  <a:pt x="0" y="0"/>
                </a:moveTo>
                <a:lnTo>
                  <a:pt x="18288000" y="0"/>
                </a:lnTo>
                <a:lnTo>
                  <a:pt x="18288000" y="21589049"/>
                </a:lnTo>
                <a:lnTo>
                  <a:pt x="0" y="21589049"/>
                </a:lnTo>
                <a:lnTo>
                  <a:pt x="0" y="0"/>
                </a:lnTo>
                <a:close/>
              </a:path>
            </a:pathLst>
          </a:custGeom>
          <a:blipFill>
            <a:blip r:embed="rId2">
              <a:extLst>
                <a:ext uri="{96DAC541-7B7A-43D3-8B79-37D633B846F1}">
                  <asvg:svgBlip xmlns:asvg="http://schemas.microsoft.com/office/drawing/2016/SVG/main" r:embed="rId3"/>
                </a:ext>
              </a:extLst>
            </a:blip>
            <a:stretch>
              <a:fillRect t="-91931" r="-43012" b="-17937"/>
            </a:stretch>
          </a:blipFill>
        </p:spPr>
      </p:sp>
      <p:grpSp>
        <p:nvGrpSpPr>
          <p:cNvPr id="3" name="Group 3"/>
          <p:cNvGrpSpPr/>
          <p:nvPr/>
        </p:nvGrpSpPr>
        <p:grpSpPr>
          <a:xfrm>
            <a:off x="1028700" y="584947"/>
            <a:ext cx="16230600" cy="9318812"/>
            <a:chOff x="0" y="0"/>
            <a:chExt cx="4274726" cy="2454337"/>
          </a:xfrm>
        </p:grpSpPr>
        <p:sp>
          <p:nvSpPr>
            <p:cNvPr id="4" name="Freeform 4"/>
            <p:cNvSpPr/>
            <p:nvPr/>
          </p:nvSpPr>
          <p:spPr>
            <a:xfrm>
              <a:off x="0" y="0"/>
              <a:ext cx="4274726" cy="2454337"/>
            </a:xfrm>
            <a:custGeom>
              <a:avLst/>
              <a:gdLst/>
              <a:ahLst/>
              <a:cxnLst/>
              <a:rect l="l" t="t" r="r" b="b"/>
              <a:pathLst>
                <a:path w="4274726" h="2454337">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p:spPr>
        </p:sp>
        <p:sp>
          <p:nvSpPr>
            <p:cNvPr id="5" name="TextBox 5"/>
            <p:cNvSpPr txBox="1"/>
            <p:nvPr/>
          </p:nvSpPr>
          <p:spPr>
            <a:xfrm>
              <a:off x="0" y="-38100"/>
              <a:ext cx="4274726" cy="2492437"/>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1479176" y="1852930"/>
            <a:ext cx="7342094" cy="5817875"/>
          </a:xfrm>
          <a:prstGeom prst="rect">
            <a:avLst/>
          </a:prstGeom>
        </p:spPr>
        <p:txBody>
          <a:bodyPr lIns="0" tIns="0" rIns="0" bIns="0" rtlCol="0" anchor="t">
            <a:spAutoFit/>
          </a:bodyPr>
          <a:lstStyle/>
          <a:p>
            <a:pPr marL="582932" lvl="1" indent="-291466">
              <a:lnSpc>
                <a:spcPts val="3780"/>
              </a:lnSpc>
              <a:buFont typeface="Arial"/>
              <a:buChar char="•"/>
            </a:pPr>
            <a:r>
              <a:rPr lang="en-US" sz="2700" u="sng" dirty="0">
                <a:solidFill>
                  <a:srgbClr val="000000"/>
                </a:solidFill>
                <a:latin typeface="Gibson 2"/>
                <a:hlinkClick r:id="rId4" tooltip="https://www.padmapper.com"/>
              </a:rPr>
              <a:t>Padmapper.com </a:t>
            </a:r>
            <a:r>
              <a:rPr lang="en-US" sz="2700" dirty="0">
                <a:solidFill>
                  <a:srgbClr val="000000"/>
                </a:solidFill>
                <a:latin typeface="Gibson 2"/>
              </a:rPr>
              <a:t>- Compiles apartment listings from many websites and displays them on an interactive map.​</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5" tooltip="https://rentspeed.com"/>
              </a:rPr>
              <a:t>Rentspeed.com</a:t>
            </a:r>
            <a:r>
              <a:rPr lang="en-US" sz="2700" dirty="0">
                <a:solidFill>
                  <a:srgbClr val="000000"/>
                </a:solidFill>
                <a:latin typeface="Gibson 2"/>
              </a:rPr>
              <a:t> - Free leading national rental site for finding houses for rent, condos, townhouses, and apartment rentals.​</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6" tooltip="https://www.zumper.com"/>
              </a:rPr>
              <a:t> Zumper</a:t>
            </a:r>
            <a:r>
              <a:rPr lang="en-US" sz="2700" dirty="0">
                <a:solidFill>
                  <a:srgbClr val="000000"/>
                </a:solidFill>
                <a:latin typeface="Gibson 2"/>
              </a:rPr>
              <a:t> - Free map-based search for home &amp; apartment rentals, with real-time updates. Also available on iOS &amp; Android.​ https://www.zumper.com/ </a:t>
            </a:r>
          </a:p>
        </p:txBody>
      </p:sp>
      <p:sp>
        <p:nvSpPr>
          <p:cNvPr id="7" name="TextBox 7"/>
          <p:cNvSpPr txBox="1"/>
          <p:nvPr/>
        </p:nvSpPr>
        <p:spPr>
          <a:xfrm>
            <a:off x="1479176" y="962025"/>
            <a:ext cx="11076701" cy="1023647"/>
          </a:xfrm>
          <a:prstGeom prst="rect">
            <a:avLst/>
          </a:prstGeom>
        </p:spPr>
        <p:txBody>
          <a:bodyPr lIns="0" tIns="0" rIns="0" bIns="0" rtlCol="0" anchor="t">
            <a:spAutoFit/>
          </a:bodyPr>
          <a:lstStyle/>
          <a:p>
            <a:pPr marL="0" lvl="0" indent="0" algn="just">
              <a:lnSpc>
                <a:spcPts val="7781"/>
              </a:lnSpc>
              <a:spcBef>
                <a:spcPct val="0"/>
              </a:spcBef>
            </a:pPr>
            <a:r>
              <a:rPr lang="en-US" sz="6326" dirty="0">
                <a:solidFill>
                  <a:srgbClr val="0C090A"/>
                </a:solidFill>
                <a:latin typeface="Gibson 1"/>
              </a:rPr>
              <a:t>NATIONAL RESOURCES</a:t>
            </a:r>
          </a:p>
        </p:txBody>
      </p:sp>
      <p:sp>
        <p:nvSpPr>
          <p:cNvPr id="8" name="TextBox 8"/>
          <p:cNvSpPr txBox="1"/>
          <p:nvPr/>
        </p:nvSpPr>
        <p:spPr>
          <a:xfrm>
            <a:off x="8821271" y="2072005"/>
            <a:ext cx="8231702" cy="5817875"/>
          </a:xfrm>
          <a:prstGeom prst="rect">
            <a:avLst/>
          </a:prstGeom>
        </p:spPr>
        <p:txBody>
          <a:bodyPr lIns="0" tIns="0" rIns="0" bIns="0" rtlCol="0" anchor="t">
            <a:spAutoFit/>
          </a:bodyPr>
          <a:lstStyle/>
          <a:p>
            <a:pPr marL="582932" lvl="1" indent="-291466">
              <a:lnSpc>
                <a:spcPts val="3780"/>
              </a:lnSpc>
              <a:buFont typeface="Arial"/>
              <a:buChar char="•"/>
            </a:pPr>
            <a:r>
              <a:rPr lang="en-US" sz="2700" u="sng" dirty="0">
                <a:solidFill>
                  <a:srgbClr val="000000"/>
                </a:solidFill>
                <a:latin typeface="Gibson 2"/>
                <a:hlinkClick r:id="rId7" action="ppaction://hlinkfile"/>
              </a:rPr>
              <a:t>Trulia.com</a:t>
            </a:r>
            <a:r>
              <a:rPr lang="en-US" sz="2700" dirty="0">
                <a:solidFill>
                  <a:srgbClr val="000000"/>
                </a:solidFill>
                <a:latin typeface="Gibson 2"/>
                <a:hlinkClick r:id="rId7" action="ppaction://hlinkfile"/>
              </a:rPr>
              <a:t> </a:t>
            </a:r>
            <a:r>
              <a:rPr lang="en-US" sz="2700" dirty="0">
                <a:solidFill>
                  <a:srgbClr val="000000"/>
                </a:solidFill>
                <a:latin typeface="Gibson 2"/>
              </a:rPr>
              <a:t>- Provides national real estate information with detailed graphical neighborhood data.​</a:t>
            </a:r>
          </a:p>
          <a:p>
            <a:pPr marL="1165863" lvl="2" indent="-388621">
              <a:lnSpc>
                <a:spcPts val="3780"/>
              </a:lnSpc>
              <a:buFont typeface="Arial"/>
              <a:buChar char="⚬"/>
            </a:pPr>
            <a:r>
              <a:rPr lang="en-US" sz="2700" dirty="0">
                <a:solidFill>
                  <a:srgbClr val="000000"/>
                </a:solidFill>
                <a:latin typeface="Gibson 2"/>
              </a:rPr>
              <a:t> </a:t>
            </a:r>
            <a:r>
              <a:rPr lang="en-US" sz="2700" u="sng" dirty="0">
                <a:solidFill>
                  <a:srgbClr val="000000"/>
                </a:solidFill>
                <a:latin typeface="Gibson 2"/>
                <a:hlinkClick r:id="rId8" tooltip="https://www.trulia.com/rooms-for-rent-near-me/"/>
              </a:rPr>
              <a:t>Trulia's Rooms for Rent</a:t>
            </a:r>
            <a:r>
              <a:rPr lang="en-US" sz="2700" dirty="0">
                <a:solidFill>
                  <a:srgbClr val="000000"/>
                </a:solidFill>
                <a:latin typeface="Gibson 2"/>
              </a:rPr>
              <a:t> - national listings of rooms for rent in shared spaces, broken out by city.​ https://www.trulia.com/rooms-for-rent-near-me/</a:t>
            </a:r>
          </a:p>
          <a:p>
            <a:pPr>
              <a:lnSpc>
                <a:spcPts val="3780"/>
              </a:lnSpc>
            </a:pPr>
            <a:endParaRPr lang="en-US" sz="2700" dirty="0">
              <a:solidFill>
                <a:srgbClr val="000000"/>
              </a:solidFill>
              <a:latin typeface="Gibson 2"/>
            </a:endParaRPr>
          </a:p>
          <a:p>
            <a:pPr>
              <a:lnSpc>
                <a:spcPts val="3780"/>
              </a:lnSpc>
            </a:pPr>
            <a:endParaRPr lang="en-US" sz="2700" dirty="0">
              <a:solidFill>
                <a:srgbClr val="F2543B"/>
              </a:solidFill>
              <a:latin typeface="Gibson 2"/>
            </a:endParaRPr>
          </a:p>
          <a:p>
            <a:pPr marL="582932" lvl="1" indent="-291466">
              <a:lnSpc>
                <a:spcPts val="3780"/>
              </a:lnSpc>
              <a:buFont typeface="Arial"/>
              <a:buChar char="•"/>
            </a:pPr>
            <a:r>
              <a:rPr lang="en-US" sz="2700" u="sng" dirty="0">
                <a:solidFill>
                  <a:srgbClr val="000000"/>
                </a:solidFill>
                <a:latin typeface="Gibson 2"/>
                <a:hlinkClick r:id="rId9" tooltip="https://www.zillow.com"/>
              </a:rPr>
              <a:t> Zillow</a:t>
            </a:r>
            <a:r>
              <a:rPr lang="en-US" sz="2700" dirty="0">
                <a:solidFill>
                  <a:srgbClr val="000000"/>
                </a:solidFill>
                <a:latin typeface="Gibson 2"/>
              </a:rPr>
              <a:t> - Rental and sales​ typically longer stay https://www.zillow.com/</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10" tooltip="https://www.veryapt.com"/>
              </a:rPr>
              <a:t>VeryApt</a:t>
            </a:r>
            <a:r>
              <a:rPr lang="en-US" sz="2700" dirty="0">
                <a:solidFill>
                  <a:srgbClr val="000000"/>
                </a:solidFill>
                <a:latin typeface="Gibson 2"/>
              </a:rPr>
              <a:t> - National​ database that allows searching by city: https://www.veryapt.com/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10837249" y="0"/>
            <a:ext cx="7450752" cy="8561518"/>
          </a:xfrm>
          <a:custGeom>
            <a:avLst/>
            <a:gdLst/>
            <a:ahLst/>
            <a:cxnLst/>
            <a:rect l="l" t="t" r="r" b="b"/>
            <a:pathLst>
              <a:path w="14901505" h="13275886">
                <a:moveTo>
                  <a:pt x="0" y="0"/>
                </a:moveTo>
                <a:lnTo>
                  <a:pt x="14901504" y="0"/>
                </a:lnTo>
                <a:lnTo>
                  <a:pt x="14901504" y="13275886"/>
                </a:lnTo>
                <a:lnTo>
                  <a:pt x="0" y="13275886"/>
                </a:lnTo>
                <a:lnTo>
                  <a:pt x="0" y="0"/>
                </a:lnTo>
                <a:close/>
              </a:path>
            </a:pathLst>
          </a:custGeom>
          <a:blipFill>
            <a:blip r:embed="rId2">
              <a:extLst>
                <a:ext uri="{96DAC541-7B7A-43D3-8B79-37D633B846F1}">
                  <asvg:svgBlip xmlns:asvg="http://schemas.microsoft.com/office/drawing/2016/SVG/main" r:embed="rId3"/>
                </a:ext>
              </a:extLst>
            </a:blip>
            <a:stretch>
              <a:fillRect t="-55064" r="-100000" b="-1"/>
            </a:stretch>
          </a:blipFill>
        </p:spPr>
      </p:sp>
      <p:sp>
        <p:nvSpPr>
          <p:cNvPr id="3" name="TextBox 3"/>
          <p:cNvSpPr txBox="1"/>
          <p:nvPr/>
        </p:nvSpPr>
        <p:spPr>
          <a:xfrm>
            <a:off x="0" y="5013801"/>
            <a:ext cx="14256072" cy="3006725"/>
          </a:xfrm>
          <a:prstGeom prst="rect">
            <a:avLst/>
          </a:prstGeom>
        </p:spPr>
        <p:txBody>
          <a:bodyPr lIns="0" tIns="0" rIns="0" bIns="0" rtlCol="0" anchor="t">
            <a:spAutoFit/>
          </a:bodyPr>
          <a:lstStyle/>
          <a:p>
            <a:pPr marL="0" lvl="0" indent="0" algn="ctr">
              <a:lnSpc>
                <a:spcPts val="11499"/>
              </a:lnSpc>
              <a:spcBef>
                <a:spcPct val="0"/>
              </a:spcBef>
            </a:pPr>
            <a:r>
              <a:rPr lang="en-US" sz="9999" dirty="0">
                <a:solidFill>
                  <a:srgbClr val="0C090A"/>
                </a:solidFill>
                <a:latin typeface="Gibson 1"/>
              </a:rPr>
              <a:t>Philadelphia Housing Resources</a:t>
            </a:r>
          </a:p>
        </p:txBody>
      </p:sp>
      <p:sp>
        <p:nvSpPr>
          <p:cNvPr id="4" name="Freeform 4"/>
          <p:cNvSpPr/>
          <p:nvPr/>
        </p:nvSpPr>
        <p:spPr>
          <a:xfrm rot="5400000">
            <a:off x="1290899" y="-1290897"/>
            <a:ext cx="4008714" cy="6590512"/>
          </a:xfrm>
          <a:custGeom>
            <a:avLst/>
            <a:gdLst/>
            <a:ahLst/>
            <a:cxnLst/>
            <a:rect l="l" t="t" r="r" b="b"/>
            <a:pathLst>
              <a:path w="14901505" h="13275886">
                <a:moveTo>
                  <a:pt x="0" y="0"/>
                </a:moveTo>
                <a:lnTo>
                  <a:pt x="14901505" y="0"/>
                </a:lnTo>
                <a:lnTo>
                  <a:pt x="14901505" y="13275886"/>
                </a:lnTo>
                <a:lnTo>
                  <a:pt x="0" y="13275886"/>
                </a:lnTo>
                <a:lnTo>
                  <a:pt x="0" y="0"/>
                </a:lnTo>
                <a:close/>
              </a:path>
            </a:pathLst>
          </a:custGeom>
          <a:blipFill>
            <a:blip r:embed="rId2">
              <a:extLst>
                <a:ext uri="{96DAC541-7B7A-43D3-8B79-37D633B846F1}">
                  <asvg:svgBlip xmlns:asvg="http://schemas.microsoft.com/office/drawing/2016/SVG/main" r:embed="rId3"/>
                </a:ext>
              </a:extLst>
            </a:blip>
            <a:stretch>
              <a:fillRect l="-271728" t="1" b="-101440"/>
            </a:stretch>
          </a:blipFill>
        </p:spPr>
      </p:sp>
      <p:sp>
        <p:nvSpPr>
          <p:cNvPr id="5" name="Freeform 5"/>
          <p:cNvSpPr/>
          <p:nvPr/>
        </p:nvSpPr>
        <p:spPr>
          <a:xfrm rot="-108022">
            <a:off x="11790220" y="7340594"/>
            <a:ext cx="2429388" cy="2359477"/>
          </a:xfrm>
          <a:prstGeom prst="ellipse">
            <a:avLst/>
          </a:prstGeom>
          <a:blipFill>
            <a:blip r:embed="rId2">
              <a:extLst>
                <a:ext uri="{96DAC541-7B7A-43D3-8B79-37D633B846F1}">
                  <asvg:svgBlip xmlns:asvg="http://schemas.microsoft.com/office/drawing/2016/SVG/main" r:embed="rId3"/>
                </a:ext>
              </a:extLst>
            </a:blip>
            <a:stretch>
              <a:fillRect l="-44829" t="-41789" r="-46823" b="-34016"/>
            </a:stretch>
          </a:blipFill>
        </p:spPr>
      </p:sp>
      <p:sp>
        <p:nvSpPr>
          <p:cNvPr id="6" name="Freeform 6"/>
          <p:cNvSpPr/>
          <p:nvPr/>
        </p:nvSpPr>
        <p:spPr>
          <a:xfrm rot="2239891" flipH="1">
            <a:off x="9956178" y="6630918"/>
            <a:ext cx="4101360" cy="4064075"/>
          </a:xfrm>
          <a:custGeom>
            <a:avLst/>
            <a:gdLst/>
            <a:ahLst/>
            <a:cxnLst/>
            <a:rect l="l" t="t" r="r" b="b"/>
            <a:pathLst>
              <a:path w="4101360" h="4064075">
                <a:moveTo>
                  <a:pt x="4101359" y="0"/>
                </a:moveTo>
                <a:lnTo>
                  <a:pt x="0" y="0"/>
                </a:lnTo>
                <a:lnTo>
                  <a:pt x="0" y="4064075"/>
                </a:lnTo>
                <a:lnTo>
                  <a:pt x="4101359" y="4064075"/>
                </a:lnTo>
                <a:lnTo>
                  <a:pt x="4101359"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7693640">
                <a:moveTo>
                  <a:pt x="0" y="0"/>
                </a:moveTo>
                <a:lnTo>
                  <a:pt x="18288000" y="0"/>
                </a:lnTo>
                <a:lnTo>
                  <a:pt x="18288000" y="17693640"/>
                </a:lnTo>
                <a:lnTo>
                  <a:pt x="0" y="17693640"/>
                </a:lnTo>
                <a:lnTo>
                  <a:pt x="0" y="0"/>
                </a:lnTo>
                <a:close/>
              </a:path>
            </a:pathLst>
          </a:custGeom>
          <a:blipFill>
            <a:blip r:embed="rId2">
              <a:extLst>
                <a:ext uri="{96DAC541-7B7A-43D3-8B79-37D633B846F1}">
                  <asvg:svgBlip xmlns:asvg="http://schemas.microsoft.com/office/drawing/2016/SVG/main" r:embed="rId3"/>
                </a:ext>
              </a:extLst>
            </a:blip>
            <a:stretch>
              <a:fillRect t="-36001" b="-36001"/>
            </a:stretch>
          </a:blipFill>
        </p:spPr>
      </p:sp>
      <p:grpSp>
        <p:nvGrpSpPr>
          <p:cNvPr id="3" name="Group 3"/>
          <p:cNvGrpSpPr/>
          <p:nvPr/>
        </p:nvGrpSpPr>
        <p:grpSpPr>
          <a:xfrm>
            <a:off x="1028700" y="584947"/>
            <a:ext cx="16230600" cy="9318812"/>
            <a:chOff x="0" y="0"/>
            <a:chExt cx="4274726" cy="2454337"/>
          </a:xfrm>
        </p:grpSpPr>
        <p:sp>
          <p:nvSpPr>
            <p:cNvPr id="4" name="Freeform 4"/>
            <p:cNvSpPr/>
            <p:nvPr/>
          </p:nvSpPr>
          <p:spPr>
            <a:xfrm>
              <a:off x="0" y="0"/>
              <a:ext cx="4274726" cy="2454337"/>
            </a:xfrm>
            <a:custGeom>
              <a:avLst/>
              <a:gdLst/>
              <a:ahLst/>
              <a:cxnLst/>
              <a:rect l="l" t="t" r="r" b="b"/>
              <a:pathLst>
                <a:path w="4274726" h="2454337">
                  <a:moveTo>
                    <a:pt x="24327" y="0"/>
                  </a:moveTo>
                  <a:lnTo>
                    <a:pt x="4250399" y="0"/>
                  </a:lnTo>
                  <a:cubicBezTo>
                    <a:pt x="4263834" y="0"/>
                    <a:pt x="4274726" y="10891"/>
                    <a:pt x="4274726" y="24327"/>
                  </a:cubicBezTo>
                  <a:lnTo>
                    <a:pt x="4274726" y="2430010"/>
                  </a:lnTo>
                  <a:cubicBezTo>
                    <a:pt x="4274726" y="2443446"/>
                    <a:pt x="4263834" y="2454337"/>
                    <a:pt x="4250399" y="2454337"/>
                  </a:cubicBezTo>
                  <a:lnTo>
                    <a:pt x="24327" y="2454337"/>
                  </a:lnTo>
                  <a:cubicBezTo>
                    <a:pt x="10891" y="2454337"/>
                    <a:pt x="0" y="2443446"/>
                    <a:pt x="0" y="2430010"/>
                  </a:cubicBezTo>
                  <a:lnTo>
                    <a:pt x="0" y="24327"/>
                  </a:lnTo>
                  <a:cubicBezTo>
                    <a:pt x="0" y="10891"/>
                    <a:pt x="10891" y="0"/>
                    <a:pt x="24327" y="0"/>
                  </a:cubicBezTo>
                  <a:close/>
                </a:path>
              </a:pathLst>
            </a:custGeom>
            <a:solidFill>
              <a:srgbClr val="FFFFFF"/>
            </a:solidFill>
          </p:spPr>
        </p:sp>
        <p:sp>
          <p:nvSpPr>
            <p:cNvPr id="5" name="TextBox 5"/>
            <p:cNvSpPr txBox="1"/>
            <p:nvPr/>
          </p:nvSpPr>
          <p:spPr>
            <a:xfrm>
              <a:off x="0" y="-38100"/>
              <a:ext cx="4274726" cy="2492437"/>
            </a:xfrm>
            <a:prstGeom prst="rect">
              <a:avLst/>
            </a:prstGeom>
          </p:spPr>
          <p:txBody>
            <a:bodyPr lIns="50800" tIns="50800" rIns="50800" bIns="50800" rtlCol="0" anchor="ctr"/>
            <a:lstStyle/>
            <a:p>
              <a:pPr algn="ctr">
                <a:lnSpc>
                  <a:spcPts val="2659"/>
                </a:lnSpc>
              </a:pPr>
              <a:endParaRPr dirty="0"/>
            </a:p>
          </p:txBody>
        </p:sp>
      </p:grpSp>
      <p:sp>
        <p:nvSpPr>
          <p:cNvPr id="6" name="TextBox 6"/>
          <p:cNvSpPr txBox="1"/>
          <p:nvPr/>
        </p:nvSpPr>
        <p:spPr>
          <a:xfrm>
            <a:off x="1479176" y="2433440"/>
            <a:ext cx="7342094" cy="6227445"/>
          </a:xfrm>
          <a:prstGeom prst="rect">
            <a:avLst/>
          </a:prstGeom>
        </p:spPr>
        <p:txBody>
          <a:bodyPr lIns="0" tIns="0" rIns="0" bIns="0" rtlCol="0" anchor="t">
            <a:spAutoFit/>
          </a:bodyPr>
          <a:lstStyle/>
          <a:p>
            <a:pPr marL="582932" lvl="1" indent="-291466">
              <a:lnSpc>
                <a:spcPts val="3780"/>
              </a:lnSpc>
              <a:buFont typeface="Arial"/>
              <a:buChar char="•"/>
            </a:pPr>
            <a:r>
              <a:rPr lang="en-US" sz="2700" u="sng" dirty="0">
                <a:solidFill>
                  <a:srgbClr val="000000"/>
                </a:solidFill>
                <a:latin typeface="Gibson 2"/>
                <a:hlinkClick r:id="rId4" tooltip="https://cms.business-services.upenn.edu/offcampusservices/"/>
              </a:rPr>
              <a:t>Office of Off-Campus Living </a:t>
            </a:r>
            <a:r>
              <a:rPr lang="en-US" sz="2700" dirty="0">
                <a:solidFill>
                  <a:srgbClr val="000000"/>
                </a:solidFill>
                <a:latin typeface="Gibson 2"/>
              </a:rPr>
              <a:t>- The Office of Off-Campus Services at the University of Pennsylvania assists students, faculty and staff at all stages of their off-campus living experience.​ https://cms.business-services.upenn.edu/offcampusservices/</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5" tooltip="https://www1.villanova.edu/villanova/services/conferenceservices/internhousing.html"/>
              </a:rPr>
              <a:t>Villanova Summer Intern Housing Program</a:t>
            </a:r>
            <a:r>
              <a:rPr lang="en-US" sz="2700" dirty="0">
                <a:solidFill>
                  <a:srgbClr val="000000"/>
                </a:solidFill>
                <a:latin typeface="Gibson 2"/>
              </a:rPr>
              <a:t> - Housing available at Villanova University during the summer.​ https://www1.villanova.edu/villanova/services/conferenceservices/internhousing.html </a:t>
            </a:r>
          </a:p>
          <a:p>
            <a:pPr>
              <a:lnSpc>
                <a:spcPts val="3780"/>
              </a:lnSpc>
            </a:pPr>
            <a:endParaRPr lang="en-US" sz="2700" dirty="0">
              <a:solidFill>
                <a:srgbClr val="000000"/>
              </a:solidFill>
              <a:latin typeface="Gibson 2"/>
            </a:endParaRPr>
          </a:p>
        </p:txBody>
      </p:sp>
      <p:sp>
        <p:nvSpPr>
          <p:cNvPr id="7" name="TextBox 7"/>
          <p:cNvSpPr txBox="1"/>
          <p:nvPr/>
        </p:nvSpPr>
        <p:spPr>
          <a:xfrm>
            <a:off x="1479176" y="962025"/>
            <a:ext cx="11076701" cy="1023647"/>
          </a:xfrm>
          <a:prstGeom prst="rect">
            <a:avLst/>
          </a:prstGeom>
        </p:spPr>
        <p:txBody>
          <a:bodyPr lIns="0" tIns="0" rIns="0" bIns="0" rtlCol="0" anchor="t">
            <a:spAutoFit/>
          </a:bodyPr>
          <a:lstStyle/>
          <a:p>
            <a:pPr marL="0" lvl="0" indent="0" algn="just">
              <a:lnSpc>
                <a:spcPts val="7781"/>
              </a:lnSpc>
              <a:spcBef>
                <a:spcPct val="0"/>
              </a:spcBef>
            </a:pPr>
            <a:r>
              <a:rPr lang="en-US" sz="6326" dirty="0">
                <a:solidFill>
                  <a:srgbClr val="0C090A"/>
                </a:solidFill>
                <a:latin typeface="Gibson 1"/>
              </a:rPr>
              <a:t>PHILADELPHIA RESOURCES</a:t>
            </a:r>
          </a:p>
        </p:txBody>
      </p:sp>
      <p:sp>
        <p:nvSpPr>
          <p:cNvPr id="8" name="TextBox 8"/>
          <p:cNvSpPr txBox="1"/>
          <p:nvPr/>
        </p:nvSpPr>
        <p:spPr>
          <a:xfrm>
            <a:off x="8821271" y="2513330"/>
            <a:ext cx="8115300" cy="4322445"/>
          </a:xfrm>
          <a:prstGeom prst="rect">
            <a:avLst/>
          </a:prstGeom>
        </p:spPr>
        <p:txBody>
          <a:bodyPr lIns="0" tIns="0" rIns="0" bIns="0" rtlCol="0" anchor="t">
            <a:spAutoFit/>
          </a:bodyPr>
          <a:lstStyle/>
          <a:p>
            <a:pPr marL="582932" lvl="1" indent="-291466">
              <a:lnSpc>
                <a:spcPts val="3780"/>
              </a:lnSpc>
              <a:buFont typeface="Arial"/>
              <a:buChar char="•"/>
            </a:pPr>
            <a:r>
              <a:rPr lang="en-US" sz="2700" u="sng" dirty="0">
                <a:solidFill>
                  <a:srgbClr val="000000"/>
                </a:solidFill>
                <a:latin typeface="Gibson 2"/>
                <a:hlinkClick r:id="rId6" tooltip="https://phillyapartmentco.com"/>
              </a:rPr>
              <a:t>Philly Apartment Company</a:t>
            </a:r>
            <a:r>
              <a:rPr lang="en-US" sz="2700" dirty="0">
                <a:solidFill>
                  <a:srgbClr val="000000"/>
                </a:solidFill>
                <a:latin typeface="Gibson 2"/>
              </a:rPr>
              <a:t> - “Work with a Leasing Consultant to find your ideal neighborhood and apartment quickly. It's free!​” https://phillyapartmentco.com/ </a:t>
            </a:r>
          </a:p>
          <a:p>
            <a:pPr>
              <a:lnSpc>
                <a:spcPts val="3780"/>
              </a:lnSpc>
            </a:pPr>
            <a:endParaRPr lang="en-US" sz="2700" dirty="0">
              <a:solidFill>
                <a:srgbClr val="000000"/>
              </a:solidFill>
              <a:latin typeface="Gibson 2"/>
            </a:endParaRPr>
          </a:p>
          <a:p>
            <a:pPr marL="582932" lvl="1" indent="-291466">
              <a:lnSpc>
                <a:spcPts val="3780"/>
              </a:lnSpc>
              <a:buFont typeface="Arial"/>
              <a:buChar char="•"/>
            </a:pPr>
            <a:r>
              <a:rPr lang="en-US" sz="2700" u="sng" dirty="0">
                <a:solidFill>
                  <a:srgbClr val="000000"/>
                </a:solidFill>
                <a:latin typeface="Gibson 2"/>
                <a:hlinkClick r:id="rId7" tooltip="https://www.4wallsinphilly.com/studenthousing.htm"/>
              </a:rPr>
              <a:t>4wallsinPhilly</a:t>
            </a:r>
            <a:r>
              <a:rPr lang="en-US" sz="2700" dirty="0">
                <a:solidFill>
                  <a:srgbClr val="000000"/>
                </a:solidFill>
                <a:latin typeface="Gibson 2"/>
              </a:rPr>
              <a:t> - offers student housing near universities and colleges in the area https://www.4wallsinphilly.com/studenthousing.htm </a:t>
            </a:r>
          </a:p>
          <a:p>
            <a:pPr>
              <a:lnSpc>
                <a:spcPts val="3780"/>
              </a:lnSpc>
            </a:pPr>
            <a:endParaRPr lang="en-US" sz="2700" dirty="0">
              <a:solidFill>
                <a:srgbClr val="000000"/>
              </a:solidFill>
              <a:latin typeface="Gibson 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4174</Words>
  <Application>Microsoft Office PowerPoint</Application>
  <PresentationFormat>Custom</PresentationFormat>
  <Paragraphs>351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Gibson 1</vt:lpstr>
      <vt:lpstr>Calibri</vt:lpstr>
      <vt:lpstr>Gibson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Housing+ Resources 2023</dc:title>
  <dc:creator>Barbara Hewitt</dc:creator>
  <cp:lastModifiedBy>Hewitt, Barbara L</cp:lastModifiedBy>
  <cp:revision>9</cp:revision>
  <dcterms:created xsi:type="dcterms:W3CDTF">2006-08-16T00:00:00Z</dcterms:created>
  <dcterms:modified xsi:type="dcterms:W3CDTF">2024-01-22T21:50:23Z</dcterms:modified>
  <dc:identifier>DAFzyieKDsQ</dc:identifier>
</cp:coreProperties>
</file>