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Lst>
  <p:sldSz cx="18288000" cy="10287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3" roundtripDataSignature="AMtx7mikSvUFFFdDnUfUk4ZtBOBiMVyb6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3C9C10-6C8D-4691-B5A5-F1B2F378EFA6}" v="34" dt="2025-12-18T14:33:47.882"/>
    <p1510:client id="{BD8C3232-EA13-4F04-9F32-92788EC0250E}" v="4" dt="2025-12-19T18:06:28.29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774"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customschemas.google.com/relationships/presentationmetadata" Target="metadata"/><Relationship Id="rId48"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areth Bohn" userId="SXa4Do9q7Fx/z5kNaccqieSPB966Y6LFw1ZYxVEejFg=" providerId="None" clId="Web-{063C9C10-6C8D-4691-B5A5-F1B2F378EFA6}"/>
    <pc:docChg chg="modSld">
      <pc:chgData name="Gareth Bohn" userId="SXa4Do9q7Fx/z5kNaccqieSPB966Y6LFw1ZYxVEejFg=" providerId="None" clId="Web-{063C9C10-6C8D-4691-B5A5-F1B2F378EFA6}" dt="2025-12-18T14:33:45.225" v="25" actId="20577"/>
      <pc:docMkLst>
        <pc:docMk/>
      </pc:docMkLst>
      <pc:sldChg chg="modSp">
        <pc:chgData name="Gareth Bohn" userId="SXa4Do9q7Fx/z5kNaccqieSPB966Y6LFw1ZYxVEejFg=" providerId="None" clId="Web-{063C9C10-6C8D-4691-B5A5-F1B2F378EFA6}" dt="2025-12-18T14:32:23.364" v="10" actId="20577"/>
        <pc:sldMkLst>
          <pc:docMk/>
          <pc:sldMk cId="0" sldId="257"/>
        </pc:sldMkLst>
        <pc:spChg chg="mod">
          <ac:chgData name="Gareth Bohn" userId="SXa4Do9q7Fx/z5kNaccqieSPB966Y6LFw1ZYxVEejFg=" providerId="None" clId="Web-{063C9C10-6C8D-4691-B5A5-F1B2F378EFA6}" dt="2025-12-18T14:32:23.364" v="10" actId="20577"/>
          <ac:spMkLst>
            <pc:docMk/>
            <pc:sldMk cId="0" sldId="257"/>
            <ac:spMk id="97" creationId="{00000000-0000-0000-0000-000000000000}"/>
          </ac:spMkLst>
        </pc:spChg>
        <pc:spChg chg="mod">
          <ac:chgData name="Gareth Bohn" userId="SXa4Do9q7Fx/z5kNaccqieSPB966Y6LFw1ZYxVEejFg=" providerId="None" clId="Web-{063C9C10-6C8D-4691-B5A5-F1B2F378EFA6}" dt="2025-12-18T14:32:14.411" v="4" actId="20577"/>
          <ac:spMkLst>
            <pc:docMk/>
            <pc:sldMk cId="0" sldId="257"/>
            <ac:spMk id="98" creationId="{00000000-0000-0000-0000-000000000000}"/>
          </ac:spMkLst>
        </pc:spChg>
      </pc:sldChg>
      <pc:sldChg chg="modSp">
        <pc:chgData name="Gareth Bohn" userId="SXa4Do9q7Fx/z5kNaccqieSPB966Y6LFw1ZYxVEejFg=" providerId="None" clId="Web-{063C9C10-6C8D-4691-B5A5-F1B2F378EFA6}" dt="2025-12-18T14:32:56.709" v="18" actId="20577"/>
        <pc:sldMkLst>
          <pc:docMk/>
          <pc:sldMk cId="0" sldId="265"/>
        </pc:sldMkLst>
        <pc:spChg chg="mod">
          <ac:chgData name="Gareth Bohn" userId="SXa4Do9q7Fx/z5kNaccqieSPB966Y6LFw1ZYxVEejFg=" providerId="None" clId="Web-{063C9C10-6C8D-4691-B5A5-F1B2F378EFA6}" dt="2025-12-18T14:32:56.709" v="18" actId="20577"/>
          <ac:spMkLst>
            <pc:docMk/>
            <pc:sldMk cId="0" sldId="265"/>
            <ac:spMk id="176" creationId="{00000000-0000-0000-0000-000000000000}"/>
          </ac:spMkLst>
        </pc:spChg>
        <pc:spChg chg="mod">
          <ac:chgData name="Gareth Bohn" userId="SXa4Do9q7Fx/z5kNaccqieSPB966Y6LFw1ZYxVEejFg=" providerId="None" clId="Web-{063C9C10-6C8D-4691-B5A5-F1B2F378EFA6}" dt="2025-12-18T14:32:52.443" v="16" actId="20577"/>
          <ac:spMkLst>
            <pc:docMk/>
            <pc:sldMk cId="0" sldId="265"/>
            <ac:spMk id="178" creationId="{00000000-0000-0000-0000-000000000000}"/>
          </ac:spMkLst>
        </pc:spChg>
      </pc:sldChg>
      <pc:sldChg chg="modSp">
        <pc:chgData name="Gareth Bohn" userId="SXa4Do9q7Fx/z5kNaccqieSPB966Y6LFw1ZYxVEejFg=" providerId="None" clId="Web-{063C9C10-6C8D-4691-B5A5-F1B2F378EFA6}" dt="2025-12-18T14:33:22.256" v="21" actId="14100"/>
        <pc:sldMkLst>
          <pc:docMk/>
          <pc:sldMk cId="0" sldId="271"/>
        </pc:sldMkLst>
        <pc:spChg chg="mod">
          <ac:chgData name="Gareth Bohn" userId="SXa4Do9q7Fx/z5kNaccqieSPB966Y6LFw1ZYxVEejFg=" providerId="None" clId="Web-{063C9C10-6C8D-4691-B5A5-F1B2F378EFA6}" dt="2025-12-18T14:33:22.256" v="21" actId="14100"/>
          <ac:spMkLst>
            <pc:docMk/>
            <pc:sldMk cId="0" sldId="271"/>
            <ac:spMk id="241" creationId="{00000000-0000-0000-0000-000000000000}"/>
          </ac:spMkLst>
        </pc:spChg>
      </pc:sldChg>
      <pc:sldChg chg="modSp">
        <pc:chgData name="Gareth Bohn" userId="SXa4Do9q7Fx/z5kNaccqieSPB966Y6LFw1ZYxVEejFg=" providerId="None" clId="Web-{063C9C10-6C8D-4691-B5A5-F1B2F378EFA6}" dt="2025-12-18T14:33:45.225" v="25" actId="20577"/>
        <pc:sldMkLst>
          <pc:docMk/>
          <pc:sldMk cId="0" sldId="278"/>
        </pc:sldMkLst>
        <pc:spChg chg="mod">
          <ac:chgData name="Gareth Bohn" userId="SXa4Do9q7Fx/z5kNaccqieSPB966Y6LFw1ZYxVEejFg=" providerId="None" clId="Web-{063C9C10-6C8D-4691-B5A5-F1B2F378EFA6}" dt="2025-12-18T14:33:45.225" v="25" actId="20577"/>
          <ac:spMkLst>
            <pc:docMk/>
            <pc:sldMk cId="0" sldId="278"/>
            <ac:spMk id="299" creationId="{00000000-0000-0000-0000-000000000000}"/>
          </ac:spMkLst>
        </pc:spChg>
      </pc:sldChg>
    </pc:docChg>
  </pc:docChgLst>
  <pc:docChgLst>
    <pc:chgData name="BARBARA HEWITT" userId="4HEdiSEhveUaqRWixqpjKp98fKwOrmR1hK9ChEEK7Vs=" providerId="None" clId="Web-{BD8C3232-EA13-4F04-9F32-92788EC0250E}"/>
    <pc:docChg chg="modSld">
      <pc:chgData name="BARBARA HEWITT" userId="4HEdiSEhveUaqRWixqpjKp98fKwOrmR1hK9ChEEK7Vs=" providerId="None" clId="Web-{BD8C3232-EA13-4F04-9F32-92788EC0250E}" dt="2025-12-19T18:06:28.295" v="1" actId="20577"/>
      <pc:docMkLst>
        <pc:docMk/>
      </pc:docMkLst>
      <pc:sldChg chg="modSp">
        <pc:chgData name="BARBARA HEWITT" userId="4HEdiSEhveUaqRWixqpjKp98fKwOrmR1hK9ChEEK7Vs=" providerId="None" clId="Web-{BD8C3232-EA13-4F04-9F32-92788EC0250E}" dt="2025-12-19T18:06:28.295" v="1" actId="20577"/>
        <pc:sldMkLst>
          <pc:docMk/>
          <pc:sldMk cId="0" sldId="289"/>
        </pc:sldMkLst>
        <pc:spChg chg="mod">
          <ac:chgData name="BARBARA HEWITT" userId="4HEdiSEhveUaqRWixqpjKp98fKwOrmR1hK9ChEEK7Vs=" providerId="None" clId="Web-{BD8C3232-EA13-4F04-9F32-92788EC0250E}" dt="2025-12-19T18:06:28.295" v="1" actId="20577"/>
          <ac:spMkLst>
            <pc:docMk/>
            <pc:sldMk cId="0" sldId="289"/>
            <ac:spMk id="400"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3" name="Google Shape;173;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1" name="Google Shape;181;p1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2" name="Google Shape;192;p1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3" name="Google Shape;203;p1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4" name="Google Shape;214;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4" name="Google Shape;224;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5" name="Google Shape;235;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5" name="Google Shape;245;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2" name="Google Shape;252;p1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9" name="Google Shape;259;p1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0" name="Google Shape;9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8" name="Google Shape;268;p2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0" name="Google Shape;280;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8" name="Google Shape;288;p2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6" name="Google Shape;296;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3" name="Google Shape;303;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3" name="Google Shape;313;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8" name="Google Shape;328;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7" name="Google Shape;337;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6" name="Google Shape;346;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p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5" name="Google Shape;355;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1" name="Google Shape;10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5" name="Google Shape;365;p3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3" name="Google Shape;373;p3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p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1" name="Google Shape;381;p3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p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0" name="Google Shape;390;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p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7" name="Google Shape;397;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4" name="Google Shape;404;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p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1" name="Google Shape;411;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p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8" name="Google Shape;418;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9" name="Google Shape;109;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0" name="Google Shape;12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1" name="Google Shape;131;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2" name="Google Shape;142;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3" name="Google Shape;153;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2" name="Google Shape;162;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3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3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3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4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48"/>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4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4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4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49"/>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49"/>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4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4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4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40"/>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40"/>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4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4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4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4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4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4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4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2"/>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2"/>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4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4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43"/>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43"/>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4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4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4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4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44"/>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44"/>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44"/>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44"/>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4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4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4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4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4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4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4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46"/>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46"/>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7" name="Google Shape;57;p46"/>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8" name="Google Shape;58;p4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4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4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47"/>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47"/>
          <p:cNvSpPr>
            <a:spLocks noGrp="1"/>
          </p:cNvSpPr>
          <p:nvPr>
            <p:ph type="pic" idx="2"/>
          </p:nvPr>
        </p:nvSpPr>
        <p:spPr>
          <a:xfrm>
            <a:off x="1792288" y="612775"/>
            <a:ext cx="5486400" cy="4114800"/>
          </a:xfrm>
          <a:prstGeom prst="rect">
            <a:avLst/>
          </a:prstGeom>
          <a:noFill/>
          <a:ln>
            <a:noFill/>
          </a:ln>
        </p:spPr>
      </p:sp>
      <p:sp>
        <p:nvSpPr>
          <p:cNvPr id="64" name="Google Shape;64;p47"/>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4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4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4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3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3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hyperlink" Target="https://offcampus.bu.edu" TargetMode="External"/><Relationship Id="rId3" Type="http://schemas.openxmlformats.org/officeDocument/2006/relationships/image" Target="../media/image8.png"/><Relationship Id="rId7" Type="http://schemas.openxmlformats.org/officeDocument/2006/relationships/hyperlink" Target="https://www.suffolk.edu/student-life/housing-dining/summer-housing/intern-housing"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hyperlink" Target="https://myhousing.gsu.edu/intern-housing-program/" TargetMode="External"/><Relationship Id="rId5" Type="http://schemas.openxmlformats.org/officeDocument/2006/relationships/hyperlink" Target="https://offcampushousing.emory.edu" TargetMode="External"/><Relationship Id="rId4" Type="http://schemas.openxmlformats.org/officeDocument/2006/relationships/hyperlink" Target="https://sihp.emory.edu" TargetMode="External"/><Relationship Id="rId9" Type="http://schemas.openxmlformats.org/officeDocument/2006/relationships/hyperlink" Target="http://bostonapartments.com"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s://housing.uci.edu/och/" TargetMode="External"/><Relationship Id="rId3" Type="http://schemas.openxmlformats.org/officeDocument/2006/relationships/image" Target="../media/image7.png"/><Relationship Id="rId7" Type="http://schemas.openxmlformats.org/officeDocument/2006/relationships/hyperlink" Target="https://classifieds.chicagotribune.com/il/real-estate-rental/search"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hyperlink" Target="https://www.domu.com" TargetMode="External"/><Relationship Id="rId11" Type="http://schemas.openxmlformats.org/officeDocument/2006/relationships/hyperlink" Target="https://www.westsiderentals.com" TargetMode="External"/><Relationship Id="rId5" Type="http://schemas.openxmlformats.org/officeDocument/2006/relationships/hyperlink" Target="https://www.saic.edu/summer-housing" TargetMode="External"/><Relationship Id="rId10" Type="http://schemas.openxmlformats.org/officeDocument/2006/relationships/hyperlink" Target="https://portal.housing.ucla.edu/community-housing/resources/neighborhood-profiles" TargetMode="External"/><Relationship Id="rId4" Type="http://schemas.openxmlformats.org/officeDocument/2006/relationships/hyperlink" Target="https://chicagosummerhousing.com" TargetMode="External"/><Relationship Id="rId9" Type="http://schemas.openxmlformats.org/officeDocument/2006/relationships/hyperlink" Target="https://summerhostel.hh.ucla.edu"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hyperlink" Target="https://www.fitnyc.edu/life-at-fit/residential-life/summer-conferences-interns/index.php"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hyperlink" Target="https://www.studenthousing.org" TargetMode="External"/><Relationship Id="rId5" Type="http://schemas.openxmlformats.org/officeDocument/2006/relationships/hyperlink" Target="https://housing.nyu.edu/summer/" TargetMode="External"/><Relationship Id="rId4" Type="http://schemas.openxmlformats.org/officeDocument/2006/relationships/hyperlink" Target="https://www.92ny.org/residence"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s://www.cityrealty.com" TargetMode="External"/><Relationship Id="rId3" Type="http://schemas.openxmlformats.org/officeDocument/2006/relationships/image" Target="../media/image7.png"/><Relationship Id="rId7" Type="http://schemas.openxmlformats.org/officeDocument/2006/relationships/hyperlink" Target="https://www.renthop.com"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hyperlink" Target="https://www.law.nyu.edu/housing/summerliving" TargetMode="External"/><Relationship Id="rId5" Type="http://schemas.openxmlformats.org/officeDocument/2006/relationships/hyperlink" Target="https://www.ihouse-nyc.org" TargetMode="External"/><Relationship Id="rId4" Type="http://schemas.openxmlformats.org/officeDocument/2006/relationships/hyperlink" Target="https://nyhousingsearch.gov" TargetMode="External"/><Relationship Id="rId9" Type="http://schemas.openxmlformats.org/officeDocument/2006/relationships/hyperlink" Target="https://www.foundstudy.com/nyc" TargetMode="External"/></Relationships>
</file>

<file path=ppt/slides/_rels/slide15.xml.rels><?xml version="1.0" encoding="UTF-8" standalone="yes"?>
<Relationships xmlns="http://schemas.openxmlformats.org/package/2006/relationships"><Relationship Id="rId8" Type="http://schemas.openxmlformats.org/officeDocument/2006/relationships/hyperlink" Target="https://pryzbyla.catholic.edu/conferences/housing/summer-intern/non-cua-student/index.html" TargetMode="External"/><Relationship Id="rId3" Type="http://schemas.openxmlformats.org/officeDocument/2006/relationships/image" Target="../media/image8.png"/><Relationship Id="rId7" Type="http://schemas.openxmlformats.org/officeDocument/2006/relationships/hyperlink" Target="https://internsdc.com"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hyperlink" Target="https://www.american.edu/student-affairs/conferences/intern-housing.cfm" TargetMode="External"/><Relationship Id="rId5" Type="http://schemas.openxmlformats.org/officeDocument/2006/relationships/hyperlink" Target="https://campuslifeserviceshome.ucsf.edu/housing/campus-housing" TargetMode="External"/><Relationship Id="rId4" Type="http://schemas.openxmlformats.org/officeDocument/2006/relationships/hyperlink" Target="https://www.usfca.edu/life-usf/housing-dining/off-campus-housing" TargetMode="External"/><Relationship Id="rId9" Type="http://schemas.openxmlformats.org/officeDocument/2006/relationships/hyperlink" Target="https://summerhousing.gwu.edu/individuals-interns" TargetMode="External"/></Relationships>
</file>

<file path=ppt/slides/_rels/slide16.xml.rels><?xml version="1.0" encoding="UTF-8" standalone="yes"?>
<Relationships xmlns="http://schemas.openxmlformats.org/package/2006/relationships"><Relationship Id="rId8" Type="http://schemas.openxmlformats.org/officeDocument/2006/relationships/hyperlink" Target="https://housing.asu.edu/housing-resources/guest-and-conference-housing/guest-housing" TargetMode="External"/><Relationship Id="rId3" Type="http://schemas.openxmlformats.org/officeDocument/2006/relationships/image" Target="../media/image7.png"/><Relationship Id="rId7" Type="http://schemas.openxmlformats.org/officeDocument/2006/relationships/hyperlink" Target="https://hfs.uw.edu/Seattle-Intern-Housing"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hyperlink" Target="https://housing.utdallas.edu/housing-departments/corporate-intern-and-summer-guest-housing/" TargetMode="External"/><Relationship Id="rId5" Type="http://schemas.openxmlformats.org/officeDocument/2006/relationships/hyperlink" Target="https://www.umovefree.com" TargetMode="External"/><Relationship Id="rId4" Type="http://schemas.openxmlformats.org/officeDocument/2006/relationships/hyperlink" Target="https://housing.dasa.ncsu.edu/conference-and-guest-services/summer-intern-housing/" TargetMode="External"/></Relationships>
</file>

<file path=ppt/slides/_rels/slide1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hyperlink" Target="https://www.londonmet.ac.uk/services-and-facilities/accommodation/summer-accommodation/" TargetMode="External"/><Relationship Id="rId7" Type="http://schemas.openxmlformats.org/officeDocument/2006/relationships/hyperlink" Target="https://housing.london.ac.uk/find-accommodation/university-halls-of-residence" TargetMode="External"/><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hyperlink" Target="https://www.kings.edu/life_at_kings/housing/on_campus/index.html" TargetMode="External"/><Relationship Id="rId5" Type="http://schemas.openxmlformats.org/officeDocument/2006/relationships/hyperlink" Target="https://www.ish.org.uk" TargetMode="External"/><Relationship Id="rId4" Type="http://schemas.openxmlformats.org/officeDocument/2006/relationships/hyperlink" Target="https://www.ucl.ac.uk/residences/ucl-summer-residences"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hyperlink" Target="https://www.ciee.org/go-abroad/college-study-abroad/internships/internship-city-guides" TargetMode="External"/><Relationship Id="rId5" Type="http://schemas.openxmlformats.org/officeDocument/2006/relationships/hyperlink" Target="https://www.lonelyplanet.com/articles/category/planning" TargetMode="External"/><Relationship Id="rId4" Type="http://schemas.openxmlformats.org/officeDocument/2006/relationships/hyperlink" Target="https://transitionsabroad.com"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10.png"/><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27.xml.rels><?xml version="1.0" encoding="UTF-8" standalone="yes"?>
<Relationships xmlns="http://schemas.openxmlformats.org/package/2006/relationships"><Relationship Id="rId3" Type="http://schemas.openxmlformats.org/officeDocument/2006/relationships/hyperlink" Target="https://srfs.upenn.edu/financial-wellness/browse-topics/budgeting" TargetMode="External"/><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9.png"/><Relationship Id="rId4" Type="http://schemas.openxmlformats.org/officeDocument/2006/relationships/hyperlink" Target="https://studentaid.gov/manage-loans/consolidation"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7.xml"/><Relationship Id="rId1" Type="http://schemas.openxmlformats.org/officeDocument/2006/relationships/slideLayout" Target="../slideLayouts/slideLayout1.xml"/><Relationship Id="rId5" Type="http://schemas.openxmlformats.org/officeDocument/2006/relationships/hyperlink" Target="mailto:careerservices@vpul.upenn.edu" TargetMode="Externa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hyperlink" Target="https://www.apartments.com" TargetMode="External"/><Relationship Id="rId3" Type="http://schemas.openxmlformats.org/officeDocument/2006/relationships/image" Target="../media/image3.png"/><Relationship Id="rId7" Type="http://schemas.openxmlformats.org/officeDocument/2006/relationships/hyperlink" Target="http://apartmentlist.com"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hyperlink" Target="http://apartmentguide.com" TargetMode="External"/><Relationship Id="rId5" Type="http://schemas.openxmlformats.org/officeDocument/2006/relationships/hyperlink" Target="https://philadelphia.craigslist.org" TargetMode="External"/><Relationship Id="rId4" Type="http://schemas.openxmlformats.org/officeDocument/2006/relationships/hyperlink" Target="https://sublet.com" TargetMode="External"/><Relationship Id="rId9" Type="http://schemas.openxmlformats.org/officeDocument/2006/relationships/hyperlink" Target="http://apartmentratings.com"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s://www.trulia.com/rooms-for-rent-near-me/" TargetMode="External"/><Relationship Id="rId3" Type="http://schemas.openxmlformats.org/officeDocument/2006/relationships/image" Target="../media/image3.png"/><Relationship Id="rId7" Type="http://schemas.openxmlformats.org/officeDocument/2006/relationships/hyperlink" Target="http://trulia.com"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hyperlink" Target="https://www.zumper.com" TargetMode="External"/><Relationship Id="rId5" Type="http://schemas.openxmlformats.org/officeDocument/2006/relationships/hyperlink" Target="https://rentspeed.com" TargetMode="External"/><Relationship Id="rId10" Type="http://schemas.openxmlformats.org/officeDocument/2006/relationships/hyperlink" Target="https://www.veryapt.com" TargetMode="External"/><Relationship Id="rId4" Type="http://schemas.openxmlformats.org/officeDocument/2006/relationships/hyperlink" Target="https://www.padmapper.com" TargetMode="External"/><Relationship Id="rId9" Type="http://schemas.openxmlformats.org/officeDocument/2006/relationships/hyperlink" Target="https://www.zillow.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hyperlink" Target="https://www.4wallsinphilly.com/studenthousing.htm"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hyperlink" Target="https://phillyapartmentco.com" TargetMode="External"/><Relationship Id="rId5" Type="http://schemas.openxmlformats.org/officeDocument/2006/relationships/hyperlink" Target="https://www1.villanova.edu/villanova/services/conferenceservices/internhousing.html" TargetMode="External"/><Relationship Id="rId4" Type="http://schemas.openxmlformats.org/officeDocument/2006/relationships/hyperlink" Target="https://cms.business-services.upenn.edu/offcampusservice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p:nvPr/>
        </p:nvSpPr>
        <p:spPr>
          <a:xfrm>
            <a:off x="-13447" y="-32130"/>
            <a:ext cx="8737180" cy="10339873"/>
          </a:xfrm>
          <a:custGeom>
            <a:avLst/>
            <a:gdLst/>
            <a:ahLst/>
            <a:cxnLst/>
            <a:rect l="l" t="t" r="r" b="b"/>
            <a:pathLst>
              <a:path w="8737180" h="10339873" extrusionOk="0">
                <a:moveTo>
                  <a:pt x="0" y="53788"/>
                </a:moveTo>
                <a:lnTo>
                  <a:pt x="8723733" y="0"/>
                </a:lnTo>
                <a:cubicBezTo>
                  <a:pt x="8728215" y="3850036"/>
                  <a:pt x="8732698" y="6489837"/>
                  <a:pt x="8737180" y="10339873"/>
                </a:cubicBezTo>
                <a:lnTo>
                  <a:pt x="13446" y="10326426"/>
                </a:lnTo>
                <a:cubicBezTo>
                  <a:pt x="8964" y="6494319"/>
                  <a:pt x="4482" y="3885895"/>
                  <a:pt x="0" y="53788"/>
                </a:cubicBezTo>
                <a:close/>
              </a:path>
            </a:pathLst>
          </a:custGeom>
          <a:blipFill rotWithShape="1">
            <a:blip r:embed="rId3">
              <a:alphaModFix/>
            </a:blip>
            <a:stretch>
              <a:fillRect l="-4939" t="-2689" r="-3225" b="-2756"/>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
          <p:cNvSpPr/>
          <p:nvPr/>
        </p:nvSpPr>
        <p:spPr>
          <a:xfrm>
            <a:off x="9291917" y="7257359"/>
            <a:ext cx="7967383" cy="2000941"/>
          </a:xfrm>
          <a:custGeom>
            <a:avLst/>
            <a:gdLst/>
            <a:ahLst/>
            <a:cxnLst/>
            <a:rect l="l" t="t" r="r" b="b"/>
            <a:pathLst>
              <a:path w="7967383" h="2000941" extrusionOk="0">
                <a:moveTo>
                  <a:pt x="0" y="0"/>
                </a:moveTo>
                <a:lnTo>
                  <a:pt x="7967383" y="0"/>
                </a:lnTo>
                <a:lnTo>
                  <a:pt x="7967383" y="2000941"/>
                </a:lnTo>
                <a:lnTo>
                  <a:pt x="0" y="2000941"/>
                </a:lnTo>
                <a:lnTo>
                  <a:pt x="0" y="0"/>
                </a:lnTo>
                <a:close/>
              </a:path>
            </a:pathLst>
          </a:custGeom>
          <a:blipFill rotWithShape="1">
            <a:blip r:embed="rId4">
              <a:alphaModFix/>
            </a:blip>
            <a:stretch>
              <a:fillRect/>
            </a:stretch>
          </a:blipFill>
          <a:ln>
            <a:noFill/>
          </a:ln>
        </p:spPr>
        <p:txBody>
          <a:bodyPr/>
          <a:lstStyle/>
          <a:p>
            <a:endParaRPr lang="en-US"/>
          </a:p>
        </p:txBody>
      </p:sp>
      <p:sp>
        <p:nvSpPr>
          <p:cNvPr id="86" name="Google Shape;86;p1"/>
          <p:cNvSpPr txBox="1"/>
          <p:nvPr/>
        </p:nvSpPr>
        <p:spPr>
          <a:xfrm>
            <a:off x="9144000" y="795575"/>
            <a:ext cx="8548919" cy="4809647"/>
          </a:xfrm>
          <a:prstGeom prst="rect">
            <a:avLst/>
          </a:prstGeom>
          <a:noFill/>
          <a:ln>
            <a:noFill/>
          </a:ln>
        </p:spPr>
        <p:txBody>
          <a:bodyPr spcFirstLastPara="1" wrap="square" lIns="0" tIns="0" rIns="0" bIns="0" anchor="t" anchorCtr="0">
            <a:spAutoFit/>
          </a:bodyPr>
          <a:lstStyle/>
          <a:p>
            <a:pPr marL="0" marR="0" lvl="0" indent="0" algn="ctr" rtl="0">
              <a:lnSpc>
                <a:spcPct val="123002"/>
              </a:lnSpc>
              <a:spcBef>
                <a:spcPts val="0"/>
              </a:spcBef>
              <a:spcAft>
                <a:spcPts val="0"/>
              </a:spcAft>
              <a:buNone/>
            </a:pPr>
            <a:r>
              <a:rPr lang="en-US" sz="10125" b="0" i="0" u="none" strike="noStrike" cap="none">
                <a:solidFill>
                  <a:srgbClr val="0C090A"/>
                </a:solidFill>
                <a:latin typeface="Arial"/>
                <a:ea typeface="Arial"/>
                <a:cs typeface="Arial"/>
                <a:sym typeface="Arial"/>
              </a:rPr>
              <a:t>SUMMER  RESOURCES:</a:t>
            </a:r>
            <a:endParaRPr/>
          </a:p>
          <a:p>
            <a:pPr marL="0" marR="0" lvl="0" indent="0" algn="ctr" rtl="0">
              <a:lnSpc>
                <a:spcPct val="123002"/>
              </a:lnSpc>
              <a:spcBef>
                <a:spcPts val="0"/>
              </a:spcBef>
              <a:spcAft>
                <a:spcPts val="0"/>
              </a:spcAft>
              <a:buNone/>
            </a:pPr>
            <a:endParaRPr sz="10125" b="0" i="0" u="none" strike="noStrike" cap="none">
              <a:solidFill>
                <a:srgbClr val="0C090A"/>
              </a:solidFill>
              <a:latin typeface="Arial"/>
              <a:ea typeface="Arial"/>
              <a:cs typeface="Arial"/>
              <a:sym typeface="Arial"/>
            </a:endParaRPr>
          </a:p>
        </p:txBody>
      </p:sp>
      <p:sp>
        <p:nvSpPr>
          <p:cNvPr id="87" name="Google Shape;87;p1"/>
          <p:cNvSpPr txBox="1"/>
          <p:nvPr/>
        </p:nvSpPr>
        <p:spPr>
          <a:xfrm>
            <a:off x="9291917" y="4127783"/>
            <a:ext cx="8548919" cy="2673345"/>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5000" b="0" i="0" u="none" strike="noStrike" cap="none">
                <a:solidFill>
                  <a:srgbClr val="0C090A"/>
                </a:solidFill>
                <a:latin typeface="Arial"/>
                <a:ea typeface="Arial"/>
                <a:cs typeface="Arial"/>
                <a:sym typeface="Arial"/>
              </a:rPr>
              <a:t>How and Where to Look for Housing, Relocating, Health Care, and more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EFEFF"/>
        </a:solidFill>
        <a:effectLst/>
      </p:bgPr>
    </p:bg>
    <p:spTree>
      <p:nvGrpSpPr>
        <p:cNvPr id="1" name="Shape 174"/>
        <p:cNvGrpSpPr/>
        <p:nvPr/>
      </p:nvGrpSpPr>
      <p:grpSpPr>
        <a:xfrm>
          <a:off x="0" y="0"/>
          <a:ext cx="0" cy="0"/>
          <a:chOff x="0" y="0"/>
          <a:chExt cx="0" cy="0"/>
        </a:xfrm>
      </p:grpSpPr>
      <p:sp>
        <p:nvSpPr>
          <p:cNvPr id="175" name="Google Shape;175;p10"/>
          <p:cNvSpPr/>
          <p:nvPr/>
        </p:nvSpPr>
        <p:spPr>
          <a:xfrm>
            <a:off x="-1" y="0"/>
            <a:ext cx="8763331" cy="10287000"/>
          </a:xfrm>
          <a:custGeom>
            <a:avLst/>
            <a:gdLst/>
            <a:ahLst/>
            <a:cxnLst/>
            <a:rect l="l" t="t" r="r" b="b"/>
            <a:pathLst>
              <a:path w="9392422" h="10757087" extrusionOk="0">
                <a:moveTo>
                  <a:pt x="0" y="0"/>
                </a:moveTo>
                <a:lnTo>
                  <a:pt x="9392422" y="0"/>
                </a:lnTo>
                <a:lnTo>
                  <a:pt x="9392422" y="10757086"/>
                </a:lnTo>
                <a:lnTo>
                  <a:pt x="0" y="10757086"/>
                </a:lnTo>
                <a:lnTo>
                  <a:pt x="0" y="0"/>
                </a:lnTo>
                <a:close/>
              </a:path>
            </a:pathLst>
          </a:custGeom>
          <a:blipFill rotWithShape="1">
            <a:blip r:embed="rId3">
              <a:alphaModFix/>
            </a:blip>
            <a:stretch>
              <a:fillRect l="-7178" t="-2284" r="-18542" b="-2284"/>
            </a:stretch>
          </a:blipFill>
          <a:ln>
            <a:noFill/>
          </a:ln>
        </p:spPr>
        <p:txBody>
          <a:bodyPr/>
          <a:lstStyle/>
          <a:p>
            <a:endParaRPr lang="en-US"/>
          </a:p>
        </p:txBody>
      </p:sp>
      <p:sp>
        <p:nvSpPr>
          <p:cNvPr id="176" name="Google Shape;176;p10"/>
          <p:cNvSpPr txBox="1"/>
          <p:nvPr/>
        </p:nvSpPr>
        <p:spPr>
          <a:xfrm>
            <a:off x="8981585" y="3854451"/>
            <a:ext cx="3874895" cy="553997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4000" b="0" i="0" u="none" strike="noStrike" cap="none" dirty="0">
                <a:solidFill>
                  <a:srgbClr val="0C090A"/>
                </a:solidFill>
                <a:latin typeface="Arial"/>
                <a:ea typeface="Arial"/>
                <a:cs typeface="Arial"/>
                <a:sym typeface="Arial"/>
              </a:rPr>
              <a:t>    Atlanta​</a:t>
            </a:r>
            <a:endParaRPr lang="en-US" sz="4000"/>
          </a:p>
          <a:p>
            <a:pPr marL="0" marR="0" lvl="0" indent="0" algn="ctr" rtl="0">
              <a:lnSpc>
                <a:spcPct val="100000"/>
              </a:lnSpc>
              <a:spcBef>
                <a:spcPts val="0"/>
              </a:spcBef>
              <a:spcAft>
                <a:spcPts val="0"/>
              </a:spcAft>
              <a:buNone/>
            </a:pPr>
            <a:endParaRPr sz="4000" b="0" i="0" u="none" strike="noStrike" cap="none" dirty="0">
              <a:solidFill>
                <a:srgbClr val="0C090A"/>
              </a:solidFill>
              <a:latin typeface="Arial"/>
              <a:ea typeface="Arial"/>
              <a:cs typeface="Arial"/>
            </a:endParaRPr>
          </a:p>
          <a:p>
            <a:pPr marL="0" marR="0" lvl="0" indent="0" algn="ctr" rtl="0">
              <a:lnSpc>
                <a:spcPct val="100000"/>
              </a:lnSpc>
              <a:spcBef>
                <a:spcPts val="0"/>
              </a:spcBef>
              <a:spcAft>
                <a:spcPts val="0"/>
              </a:spcAft>
              <a:buNone/>
            </a:pPr>
            <a:r>
              <a:rPr lang="en-US" sz="4000" b="0" i="0" u="none" strike="noStrike" cap="none" dirty="0">
                <a:solidFill>
                  <a:srgbClr val="0C090A"/>
                </a:solidFill>
                <a:latin typeface="Arial"/>
                <a:ea typeface="Arial"/>
                <a:cs typeface="Arial"/>
                <a:sym typeface="Arial"/>
              </a:rPr>
              <a:t>    Boston​</a:t>
            </a:r>
            <a:endParaRPr sz="4000"/>
          </a:p>
          <a:p>
            <a:pPr marL="0" marR="0" lvl="0" indent="0" algn="ctr" rtl="0">
              <a:lnSpc>
                <a:spcPct val="100000"/>
              </a:lnSpc>
              <a:spcBef>
                <a:spcPts val="0"/>
              </a:spcBef>
              <a:spcAft>
                <a:spcPts val="0"/>
              </a:spcAft>
              <a:buNone/>
            </a:pPr>
            <a:endParaRPr sz="4000" b="0" i="0" u="none" strike="noStrike" cap="none" dirty="0">
              <a:solidFill>
                <a:srgbClr val="0C090A"/>
              </a:solidFill>
              <a:latin typeface="Arial"/>
              <a:ea typeface="Arial"/>
              <a:cs typeface="Arial"/>
            </a:endParaRPr>
          </a:p>
          <a:p>
            <a:pPr marL="0" marR="0" lvl="0" indent="0" algn="ctr" rtl="0">
              <a:lnSpc>
                <a:spcPct val="100000"/>
              </a:lnSpc>
              <a:spcBef>
                <a:spcPts val="0"/>
              </a:spcBef>
              <a:spcAft>
                <a:spcPts val="0"/>
              </a:spcAft>
              <a:buNone/>
            </a:pPr>
            <a:r>
              <a:rPr lang="en-US" sz="4000" b="0" i="0" u="none" strike="noStrike" cap="none" dirty="0">
                <a:solidFill>
                  <a:srgbClr val="0C090A"/>
                </a:solidFill>
                <a:latin typeface="Arial"/>
                <a:ea typeface="Arial"/>
                <a:cs typeface="Arial"/>
                <a:sym typeface="Arial"/>
              </a:rPr>
              <a:t>    Chicago​</a:t>
            </a:r>
            <a:endParaRPr sz="4000"/>
          </a:p>
          <a:p>
            <a:pPr marL="0" marR="0" lvl="0" indent="0" algn="ctr" rtl="0">
              <a:lnSpc>
                <a:spcPct val="100000"/>
              </a:lnSpc>
              <a:spcBef>
                <a:spcPts val="0"/>
              </a:spcBef>
              <a:spcAft>
                <a:spcPts val="0"/>
              </a:spcAft>
              <a:buNone/>
            </a:pPr>
            <a:endParaRPr sz="4000" b="0" i="0" u="none" strike="noStrike" cap="none" dirty="0">
              <a:solidFill>
                <a:srgbClr val="0C090A"/>
              </a:solidFill>
              <a:latin typeface="Arial"/>
              <a:ea typeface="Arial"/>
              <a:cs typeface="Arial"/>
            </a:endParaRPr>
          </a:p>
          <a:p>
            <a:pPr marL="0" marR="0" lvl="0" indent="0" algn="ctr" rtl="0">
              <a:lnSpc>
                <a:spcPct val="100000"/>
              </a:lnSpc>
              <a:spcBef>
                <a:spcPts val="0"/>
              </a:spcBef>
              <a:spcAft>
                <a:spcPts val="0"/>
              </a:spcAft>
              <a:buNone/>
            </a:pPr>
            <a:r>
              <a:rPr lang="en-US" sz="4000" b="0" i="0" u="none" strike="noStrike" cap="none" dirty="0">
                <a:solidFill>
                  <a:srgbClr val="0C090A"/>
                </a:solidFill>
                <a:latin typeface="Arial"/>
                <a:ea typeface="Arial"/>
                <a:cs typeface="Arial"/>
                <a:sym typeface="Arial"/>
              </a:rPr>
              <a:t>    Los Angeles</a:t>
            </a:r>
            <a:endParaRPr sz="4000"/>
          </a:p>
          <a:p>
            <a:pPr marL="0" marR="0" lvl="0" indent="0" algn="ctr" rtl="0">
              <a:lnSpc>
                <a:spcPct val="100000"/>
              </a:lnSpc>
              <a:spcBef>
                <a:spcPts val="0"/>
              </a:spcBef>
              <a:spcAft>
                <a:spcPts val="0"/>
              </a:spcAft>
              <a:buNone/>
            </a:pPr>
            <a:endParaRPr sz="4000" b="0" i="0" u="none" strike="noStrike" cap="none" dirty="0">
              <a:solidFill>
                <a:srgbClr val="0C090A"/>
              </a:solidFill>
              <a:latin typeface="Arial"/>
              <a:ea typeface="Arial"/>
              <a:cs typeface="Arial"/>
            </a:endParaRPr>
          </a:p>
          <a:p>
            <a:pPr marL="0" marR="0" lvl="0" indent="0" algn="ctr" rtl="0">
              <a:lnSpc>
                <a:spcPct val="100000"/>
              </a:lnSpc>
              <a:spcBef>
                <a:spcPts val="0"/>
              </a:spcBef>
              <a:spcAft>
                <a:spcPts val="0"/>
              </a:spcAft>
              <a:buNone/>
            </a:pPr>
            <a:r>
              <a:rPr lang="en-US" sz="4000" b="0" i="0" u="none" strike="noStrike" cap="none" dirty="0">
                <a:solidFill>
                  <a:srgbClr val="0C090A"/>
                </a:solidFill>
                <a:latin typeface="Arial"/>
                <a:ea typeface="Arial"/>
                <a:cs typeface="Arial"/>
                <a:sym typeface="Arial"/>
              </a:rPr>
              <a:t>Dallas</a:t>
            </a:r>
            <a:endParaRPr sz="4000"/>
          </a:p>
        </p:txBody>
      </p:sp>
      <p:sp>
        <p:nvSpPr>
          <p:cNvPr id="177" name="Google Shape;177;p10"/>
          <p:cNvSpPr txBox="1"/>
          <p:nvPr/>
        </p:nvSpPr>
        <p:spPr>
          <a:xfrm>
            <a:off x="8981585" y="1262358"/>
            <a:ext cx="9131812" cy="2111375"/>
          </a:xfrm>
          <a:prstGeom prst="rect">
            <a:avLst/>
          </a:prstGeom>
          <a:noFill/>
          <a:ln>
            <a:noFill/>
          </a:ln>
        </p:spPr>
        <p:txBody>
          <a:bodyPr spcFirstLastPara="1" wrap="square" lIns="0" tIns="0" rIns="0" bIns="0" anchor="t" anchorCtr="0">
            <a:spAutoFit/>
          </a:bodyPr>
          <a:lstStyle/>
          <a:p>
            <a:pPr marL="0" marR="0" lvl="0" indent="0" algn="ctr" rtl="0">
              <a:lnSpc>
                <a:spcPct val="115002"/>
              </a:lnSpc>
              <a:spcBef>
                <a:spcPts val="0"/>
              </a:spcBef>
              <a:spcAft>
                <a:spcPts val="0"/>
              </a:spcAft>
              <a:buNone/>
            </a:pPr>
            <a:r>
              <a:rPr lang="en-US" sz="6999" b="0" i="0" u="none" strike="noStrike" cap="none">
                <a:solidFill>
                  <a:srgbClr val="0C090A"/>
                </a:solidFill>
                <a:latin typeface="Arial"/>
                <a:ea typeface="Arial"/>
                <a:cs typeface="Arial"/>
                <a:sym typeface="Arial"/>
              </a:rPr>
              <a:t>HOUSING IN OTHER LARGE CITIES</a:t>
            </a:r>
            <a:endParaRPr/>
          </a:p>
        </p:txBody>
      </p:sp>
      <p:sp>
        <p:nvSpPr>
          <p:cNvPr id="178" name="Google Shape;178;p10"/>
          <p:cNvSpPr txBox="1"/>
          <p:nvPr/>
        </p:nvSpPr>
        <p:spPr>
          <a:xfrm>
            <a:off x="12710978" y="3854451"/>
            <a:ext cx="5239702" cy="6155531"/>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4000" b="0" i="0" u="none" strike="noStrike" cap="none" dirty="0">
                <a:solidFill>
                  <a:srgbClr val="0C090A"/>
                </a:solidFill>
                <a:latin typeface="Arial"/>
                <a:ea typeface="Arial"/>
                <a:cs typeface="Arial"/>
                <a:sym typeface="Arial"/>
              </a:rPr>
              <a:t>Houston​</a:t>
            </a:r>
            <a:endParaRPr lang="en-US" sz="4000"/>
          </a:p>
          <a:p>
            <a:pPr marL="0" marR="0" lvl="0" indent="0" algn="ctr" rtl="0">
              <a:lnSpc>
                <a:spcPct val="100000"/>
              </a:lnSpc>
              <a:spcBef>
                <a:spcPts val="0"/>
              </a:spcBef>
              <a:spcAft>
                <a:spcPts val="0"/>
              </a:spcAft>
              <a:buNone/>
            </a:pPr>
            <a:endParaRPr sz="4000" b="0" i="0" u="none" strike="noStrike" cap="none" dirty="0">
              <a:solidFill>
                <a:srgbClr val="0C090A"/>
              </a:solidFill>
              <a:latin typeface="Arial"/>
              <a:ea typeface="Arial"/>
              <a:cs typeface="Arial"/>
            </a:endParaRPr>
          </a:p>
          <a:p>
            <a:pPr marL="0" marR="0" lvl="0" indent="0" algn="ctr" rtl="0">
              <a:lnSpc>
                <a:spcPct val="100000"/>
              </a:lnSpc>
              <a:spcBef>
                <a:spcPts val="0"/>
              </a:spcBef>
              <a:spcAft>
                <a:spcPts val="0"/>
              </a:spcAft>
              <a:buNone/>
            </a:pPr>
            <a:r>
              <a:rPr lang="en-US" sz="4000" b="0" i="0" u="none" strike="noStrike" cap="none" dirty="0">
                <a:solidFill>
                  <a:srgbClr val="0C090A"/>
                </a:solidFill>
                <a:latin typeface="Arial"/>
                <a:ea typeface="Arial"/>
                <a:cs typeface="Arial"/>
                <a:sym typeface="Arial"/>
              </a:rPr>
              <a:t>New York City​</a:t>
            </a:r>
            <a:endParaRPr sz="4000"/>
          </a:p>
          <a:p>
            <a:pPr marL="0" marR="0" lvl="0" indent="0" algn="ctr" rtl="0">
              <a:lnSpc>
                <a:spcPct val="100000"/>
              </a:lnSpc>
              <a:spcBef>
                <a:spcPts val="0"/>
              </a:spcBef>
              <a:spcAft>
                <a:spcPts val="0"/>
              </a:spcAft>
              <a:buNone/>
            </a:pPr>
            <a:endParaRPr sz="4000" b="0" i="0" u="none" strike="noStrike" cap="none" dirty="0">
              <a:solidFill>
                <a:srgbClr val="0C090A"/>
              </a:solidFill>
              <a:latin typeface="Arial"/>
              <a:ea typeface="Arial"/>
              <a:cs typeface="Arial"/>
            </a:endParaRPr>
          </a:p>
          <a:p>
            <a:pPr marL="0" marR="0" lvl="0" indent="0" algn="ctr" rtl="0">
              <a:lnSpc>
                <a:spcPct val="100000"/>
              </a:lnSpc>
              <a:spcBef>
                <a:spcPts val="0"/>
              </a:spcBef>
              <a:spcAft>
                <a:spcPts val="0"/>
              </a:spcAft>
              <a:buNone/>
            </a:pPr>
            <a:r>
              <a:rPr lang="en-US" sz="4000" b="0" i="0" u="none" strike="noStrike" cap="none" dirty="0">
                <a:solidFill>
                  <a:srgbClr val="0C090A"/>
                </a:solidFill>
                <a:latin typeface="Arial"/>
                <a:ea typeface="Arial"/>
                <a:cs typeface="Arial"/>
                <a:sym typeface="Arial"/>
              </a:rPr>
              <a:t>    San Francisco​</a:t>
            </a:r>
            <a:endParaRPr sz="4000"/>
          </a:p>
          <a:p>
            <a:pPr marL="0" marR="0" lvl="0" indent="0" algn="ctr" rtl="0">
              <a:lnSpc>
                <a:spcPct val="100000"/>
              </a:lnSpc>
              <a:spcBef>
                <a:spcPts val="0"/>
              </a:spcBef>
              <a:spcAft>
                <a:spcPts val="0"/>
              </a:spcAft>
              <a:buNone/>
            </a:pPr>
            <a:endParaRPr sz="4000" b="0" i="0" u="none" strike="noStrike" cap="none" dirty="0">
              <a:solidFill>
                <a:srgbClr val="0C090A"/>
              </a:solidFill>
              <a:latin typeface="Arial"/>
              <a:ea typeface="Arial"/>
              <a:cs typeface="Arial"/>
            </a:endParaRPr>
          </a:p>
          <a:p>
            <a:pPr marL="0" marR="0" lvl="0" indent="0" algn="ctr" rtl="0">
              <a:lnSpc>
                <a:spcPct val="100000"/>
              </a:lnSpc>
              <a:spcBef>
                <a:spcPts val="0"/>
              </a:spcBef>
              <a:spcAft>
                <a:spcPts val="0"/>
              </a:spcAft>
              <a:buNone/>
            </a:pPr>
            <a:r>
              <a:rPr lang="en-US" sz="4000" b="0" i="0" u="none" strike="noStrike" cap="none" dirty="0">
                <a:solidFill>
                  <a:srgbClr val="0C090A"/>
                </a:solidFill>
                <a:latin typeface="Arial"/>
                <a:ea typeface="Arial"/>
                <a:cs typeface="Arial"/>
                <a:sym typeface="Arial"/>
              </a:rPr>
              <a:t>    Washington, DC​</a:t>
            </a:r>
            <a:endParaRPr sz="4000"/>
          </a:p>
          <a:p>
            <a:pPr marL="0" marR="0" lvl="0" indent="0" algn="ctr" rtl="0">
              <a:lnSpc>
                <a:spcPct val="100000"/>
              </a:lnSpc>
              <a:spcBef>
                <a:spcPts val="0"/>
              </a:spcBef>
              <a:spcAft>
                <a:spcPts val="0"/>
              </a:spcAft>
              <a:buNone/>
            </a:pPr>
            <a:endParaRPr sz="4000" b="0" i="0" u="none" strike="noStrike" cap="none" dirty="0">
              <a:solidFill>
                <a:srgbClr val="0C090A"/>
              </a:solidFill>
              <a:latin typeface="Arial"/>
              <a:ea typeface="Arial"/>
              <a:cs typeface="Arial"/>
            </a:endParaRPr>
          </a:p>
          <a:p>
            <a:pPr marL="0" marR="0" lvl="0" indent="0" algn="ctr" rtl="0">
              <a:lnSpc>
                <a:spcPct val="100000"/>
              </a:lnSpc>
              <a:spcBef>
                <a:spcPts val="0"/>
              </a:spcBef>
              <a:spcAft>
                <a:spcPts val="0"/>
              </a:spcAft>
              <a:buNone/>
            </a:pPr>
            <a:r>
              <a:rPr lang="en-US" sz="4000" b="0" i="0" u="none" strike="noStrike" cap="none" dirty="0">
                <a:solidFill>
                  <a:srgbClr val="0C090A"/>
                </a:solidFill>
                <a:latin typeface="Arial"/>
                <a:ea typeface="Arial"/>
                <a:cs typeface="Arial"/>
                <a:sym typeface="Arial"/>
              </a:rPr>
              <a:t>    Additional City Resources​</a:t>
            </a:r>
            <a:endParaRPr sz="40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EFEFF"/>
        </a:solidFill>
        <a:effectLst/>
      </p:bgPr>
    </p:bg>
    <p:spTree>
      <p:nvGrpSpPr>
        <p:cNvPr id="1" name="Shape 182"/>
        <p:cNvGrpSpPr/>
        <p:nvPr/>
      </p:nvGrpSpPr>
      <p:grpSpPr>
        <a:xfrm>
          <a:off x="0" y="0"/>
          <a:ext cx="0" cy="0"/>
          <a:chOff x="0" y="0"/>
          <a:chExt cx="0" cy="0"/>
        </a:xfrm>
      </p:grpSpPr>
      <p:sp>
        <p:nvSpPr>
          <p:cNvPr id="183" name="Google Shape;183;p11"/>
          <p:cNvSpPr/>
          <p:nvPr/>
        </p:nvSpPr>
        <p:spPr>
          <a:xfrm>
            <a:off x="0" y="0"/>
            <a:ext cx="18288000" cy="10287000"/>
          </a:xfrm>
          <a:custGeom>
            <a:avLst/>
            <a:gdLst/>
            <a:ahLst/>
            <a:cxnLst/>
            <a:rect l="l" t="t" r="r" b="b"/>
            <a:pathLst>
              <a:path w="18524234" h="21215698" extrusionOk="0">
                <a:moveTo>
                  <a:pt x="0" y="0"/>
                </a:moveTo>
                <a:lnTo>
                  <a:pt x="18524234" y="0"/>
                </a:lnTo>
                <a:lnTo>
                  <a:pt x="18524234" y="21215698"/>
                </a:lnTo>
                <a:lnTo>
                  <a:pt x="0" y="21215698"/>
                </a:lnTo>
                <a:lnTo>
                  <a:pt x="0" y="0"/>
                </a:lnTo>
                <a:close/>
              </a:path>
            </a:pathLst>
          </a:custGeom>
          <a:blipFill rotWithShape="1">
            <a:blip r:embed="rId3">
              <a:alphaModFix/>
            </a:blip>
            <a:stretch>
              <a:fillRect l="-1290" t="-2245" r="-17525" b="-103986"/>
            </a:stretch>
          </a:blipFill>
          <a:ln>
            <a:noFill/>
          </a:ln>
        </p:spPr>
        <p:txBody>
          <a:bodyPr/>
          <a:lstStyle/>
          <a:p>
            <a:endParaRPr lang="en-US"/>
          </a:p>
        </p:txBody>
      </p:sp>
      <p:grpSp>
        <p:nvGrpSpPr>
          <p:cNvPr id="184" name="Google Shape;184;p11"/>
          <p:cNvGrpSpPr/>
          <p:nvPr/>
        </p:nvGrpSpPr>
        <p:grpSpPr>
          <a:xfrm>
            <a:off x="1028700" y="440286"/>
            <a:ext cx="16230600" cy="9463473"/>
            <a:chOff x="0" y="-38100"/>
            <a:chExt cx="4274726" cy="2492437"/>
          </a:xfrm>
        </p:grpSpPr>
        <p:sp>
          <p:nvSpPr>
            <p:cNvPr id="185" name="Google Shape;185;p11"/>
            <p:cNvSpPr/>
            <p:nvPr/>
          </p:nvSpPr>
          <p:spPr>
            <a:xfrm>
              <a:off x="0" y="0"/>
              <a:ext cx="4274726" cy="2454337"/>
            </a:xfrm>
            <a:custGeom>
              <a:avLst/>
              <a:gdLst/>
              <a:ahLst/>
              <a:cxnLst/>
              <a:rect l="l" t="t" r="r" b="b"/>
              <a:pathLst>
                <a:path w="4274726" h="2454337" extrusionOk="0">
                  <a:moveTo>
                    <a:pt x="24327" y="0"/>
                  </a:moveTo>
                  <a:lnTo>
                    <a:pt x="4250399" y="0"/>
                  </a:lnTo>
                  <a:cubicBezTo>
                    <a:pt x="4263834" y="0"/>
                    <a:pt x="4274726" y="10891"/>
                    <a:pt x="4274726" y="24327"/>
                  </a:cubicBezTo>
                  <a:lnTo>
                    <a:pt x="4274726" y="2430010"/>
                  </a:lnTo>
                  <a:cubicBezTo>
                    <a:pt x="4274726" y="2443446"/>
                    <a:pt x="4263834" y="2454337"/>
                    <a:pt x="4250399" y="2454337"/>
                  </a:cubicBezTo>
                  <a:lnTo>
                    <a:pt x="24327" y="2454337"/>
                  </a:lnTo>
                  <a:cubicBezTo>
                    <a:pt x="10891" y="2454337"/>
                    <a:pt x="0" y="2443446"/>
                    <a:pt x="0" y="2430010"/>
                  </a:cubicBezTo>
                  <a:lnTo>
                    <a:pt x="0" y="24327"/>
                  </a:lnTo>
                  <a:cubicBezTo>
                    <a:pt x="0" y="10891"/>
                    <a:pt x="10891" y="0"/>
                    <a:pt x="243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1"/>
            <p:cNvSpPr txBox="1"/>
            <p:nvPr/>
          </p:nvSpPr>
          <p:spPr>
            <a:xfrm>
              <a:off x="0" y="-38100"/>
              <a:ext cx="4274726" cy="2492437"/>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87" name="Google Shape;187;p11"/>
          <p:cNvSpPr txBox="1"/>
          <p:nvPr/>
        </p:nvSpPr>
        <p:spPr>
          <a:xfrm>
            <a:off x="1245445" y="2255982"/>
            <a:ext cx="7342094" cy="5770245"/>
          </a:xfrm>
          <a:prstGeom prst="rect">
            <a:avLst/>
          </a:prstGeom>
          <a:noFill/>
          <a:ln>
            <a:noFill/>
          </a:ln>
        </p:spPr>
        <p:txBody>
          <a:bodyPr spcFirstLastPara="1" wrap="square" lIns="0" tIns="0" rIns="0" bIns="0" anchor="t" anchorCtr="0">
            <a:spAutoFit/>
          </a:bodyPr>
          <a:lstStyle/>
          <a:p>
            <a:pPr marL="582932" marR="0" lvl="1" indent="-291465" algn="l" rtl="0">
              <a:lnSpc>
                <a:spcPct val="140000"/>
              </a:lnSpc>
              <a:spcBef>
                <a:spcPts val="0"/>
              </a:spcBef>
              <a:spcAft>
                <a:spcPts val="0"/>
              </a:spcAft>
              <a:buClr>
                <a:srgbClr val="000000"/>
              </a:buClr>
              <a:buSzPts val="2700"/>
              <a:buFont typeface="Arial"/>
              <a:buChar char="•"/>
            </a:pPr>
            <a:r>
              <a:rPr lang="en-US" sz="2700" b="0" i="0" u="sng" strike="noStrike" cap="none">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Emory University Summer Intern Housing Program</a:t>
            </a:r>
            <a:r>
              <a:rPr lang="en-US" sz="2700" b="0" i="0" u="none" strike="noStrike" cap="none">
                <a:solidFill>
                  <a:srgbClr val="000000"/>
                </a:solidFill>
                <a:latin typeface="Arial"/>
                <a:ea typeface="Arial"/>
                <a:cs typeface="Arial"/>
                <a:sym typeface="Arial"/>
              </a:rPr>
              <a:t> - Convenient, affordable summer housing for interns who want to live in the Atlanta area.​ https://sihp.emory.edu/</a:t>
            </a:r>
            <a:endParaRPr/>
          </a:p>
          <a:p>
            <a:pPr marL="0" marR="0" lvl="0" indent="0" algn="l" rtl="0">
              <a:lnSpc>
                <a:spcPct val="140000"/>
              </a:lnSpc>
              <a:spcBef>
                <a:spcPts val="0"/>
              </a:spcBef>
              <a:spcAft>
                <a:spcPts val="0"/>
              </a:spcAft>
              <a:buNone/>
            </a:pPr>
            <a:endParaRPr sz="2700" b="0" i="0" u="none" strike="noStrike" cap="none">
              <a:solidFill>
                <a:srgbClr val="000000"/>
              </a:solidFill>
              <a:latin typeface="Arial"/>
              <a:ea typeface="Arial"/>
              <a:cs typeface="Arial"/>
              <a:sym typeface="Arial"/>
            </a:endParaRPr>
          </a:p>
          <a:p>
            <a:pPr marL="582932" marR="0" lvl="1" indent="-291465" algn="l" rtl="0">
              <a:lnSpc>
                <a:spcPct val="140000"/>
              </a:lnSpc>
              <a:spcBef>
                <a:spcPts val="0"/>
              </a:spcBef>
              <a:spcAft>
                <a:spcPts val="0"/>
              </a:spcAft>
              <a:buClr>
                <a:srgbClr val="000000"/>
              </a:buClr>
              <a:buSzPts val="2700"/>
              <a:buFont typeface="Arial"/>
              <a:buChar char="•"/>
            </a:pPr>
            <a:r>
              <a:rPr lang="en-US" sz="2700" b="0" i="0" u="sng" strike="noStrike" cap="none">
                <a:solidFill>
                  <a:srgbClr val="000000"/>
                </a:solidFill>
                <a:latin typeface="Arial"/>
                <a:ea typeface="Arial"/>
                <a:cs typeface="Arial"/>
                <a:sym typeface="Arial"/>
                <a:hlinkClick r:id="rId5">
                  <a:extLst>
                    <a:ext uri="{A12FA001-AC4F-418D-AE19-62706E023703}">
                      <ahyp:hlinkClr xmlns:ahyp="http://schemas.microsoft.com/office/drawing/2018/hyperlinkcolor" val="tx"/>
                    </a:ext>
                  </a:extLst>
                </a:hlinkClick>
              </a:rPr>
              <a:t>Emory University Off-Campus Finder</a:t>
            </a:r>
            <a:r>
              <a:rPr lang="en-US" sz="2700" b="0" i="0" u="none" strike="noStrike" cap="none">
                <a:solidFill>
                  <a:srgbClr val="000000"/>
                </a:solidFill>
                <a:latin typeface="Arial"/>
                <a:ea typeface="Arial"/>
                <a:cs typeface="Arial"/>
                <a:sym typeface="Arial"/>
              </a:rPr>
              <a:t> - Lists apartments for rent around the Atlanta area.​ https://offcampushousing.emory.edu/</a:t>
            </a:r>
            <a:endParaRPr/>
          </a:p>
          <a:p>
            <a:pPr marL="0" marR="0" lvl="0" indent="0" algn="l" rtl="0">
              <a:lnSpc>
                <a:spcPct val="140000"/>
              </a:lnSpc>
              <a:spcBef>
                <a:spcPts val="0"/>
              </a:spcBef>
              <a:spcAft>
                <a:spcPts val="0"/>
              </a:spcAft>
              <a:buNone/>
            </a:pPr>
            <a:endParaRPr sz="2700" b="0" i="0" u="none" strike="noStrike" cap="none">
              <a:solidFill>
                <a:srgbClr val="000000"/>
              </a:solidFill>
              <a:latin typeface="Arial"/>
              <a:ea typeface="Arial"/>
              <a:cs typeface="Arial"/>
              <a:sym typeface="Arial"/>
            </a:endParaRPr>
          </a:p>
          <a:p>
            <a:pPr marL="582932" marR="0" lvl="1" indent="-291465" algn="l" rtl="0">
              <a:lnSpc>
                <a:spcPct val="140000"/>
              </a:lnSpc>
              <a:spcBef>
                <a:spcPts val="0"/>
              </a:spcBef>
              <a:spcAft>
                <a:spcPts val="0"/>
              </a:spcAft>
              <a:buClr>
                <a:srgbClr val="000000"/>
              </a:buClr>
              <a:buSzPts val="2700"/>
              <a:buFont typeface="Arial"/>
              <a:buChar char="•"/>
            </a:pPr>
            <a:r>
              <a:rPr lang="en-US" sz="2700" b="0" i="0" u="sng" strike="noStrike" cap="none">
                <a:solidFill>
                  <a:srgbClr val="000000"/>
                </a:solidFill>
                <a:latin typeface="Arial"/>
                <a:ea typeface="Arial"/>
                <a:cs typeface="Arial"/>
                <a:sym typeface="Arial"/>
                <a:hlinkClick r:id="rId6">
                  <a:extLst>
                    <a:ext uri="{A12FA001-AC4F-418D-AE19-62706E023703}">
                      <ahyp:hlinkClr xmlns:ahyp="http://schemas.microsoft.com/office/drawing/2018/hyperlinkcolor" val="tx"/>
                    </a:ext>
                  </a:extLst>
                </a:hlinkClick>
              </a:rPr>
              <a:t>Georgia State Summer Internship Housing</a:t>
            </a:r>
            <a:r>
              <a:rPr lang="en-US" sz="2700" b="0" i="0" u="none" strike="noStrike" cap="none">
                <a:solidFill>
                  <a:srgbClr val="000000"/>
                </a:solidFill>
                <a:latin typeface="Arial"/>
                <a:ea typeface="Arial"/>
                <a:cs typeface="Arial"/>
                <a:sym typeface="Arial"/>
              </a:rPr>
              <a:t> - https://myhousing.gsu.edu/intern-housing-program/</a:t>
            </a:r>
            <a:endParaRPr/>
          </a:p>
        </p:txBody>
      </p:sp>
      <p:sp>
        <p:nvSpPr>
          <p:cNvPr id="188" name="Google Shape;188;p11"/>
          <p:cNvSpPr txBox="1"/>
          <p:nvPr/>
        </p:nvSpPr>
        <p:spPr>
          <a:xfrm>
            <a:off x="1479176" y="962025"/>
            <a:ext cx="14833743" cy="1023647"/>
          </a:xfrm>
          <a:prstGeom prst="rect">
            <a:avLst/>
          </a:prstGeom>
          <a:noFill/>
          <a:ln>
            <a:noFill/>
          </a:ln>
        </p:spPr>
        <p:txBody>
          <a:bodyPr spcFirstLastPara="1" wrap="square" lIns="0" tIns="0" rIns="0" bIns="0" anchor="t" anchorCtr="0">
            <a:spAutoFit/>
          </a:bodyPr>
          <a:lstStyle/>
          <a:p>
            <a:pPr marL="0" marR="0" lvl="0" indent="0" algn="just" rtl="0">
              <a:lnSpc>
                <a:spcPct val="123000"/>
              </a:lnSpc>
              <a:spcBef>
                <a:spcPts val="0"/>
              </a:spcBef>
              <a:spcAft>
                <a:spcPts val="0"/>
              </a:spcAft>
              <a:buNone/>
            </a:pPr>
            <a:r>
              <a:rPr lang="en-US" sz="6326" b="0" i="0" u="none" strike="noStrike" cap="none">
                <a:solidFill>
                  <a:srgbClr val="0C090A"/>
                </a:solidFill>
                <a:latin typeface="Arial"/>
                <a:ea typeface="Arial"/>
                <a:cs typeface="Arial"/>
                <a:sym typeface="Arial"/>
              </a:rPr>
              <a:t>ATLANTA              BOSTON  </a:t>
            </a:r>
            <a:endParaRPr/>
          </a:p>
        </p:txBody>
      </p:sp>
      <p:sp>
        <p:nvSpPr>
          <p:cNvPr id="189" name="Google Shape;189;p11"/>
          <p:cNvSpPr txBox="1"/>
          <p:nvPr/>
        </p:nvSpPr>
        <p:spPr>
          <a:xfrm>
            <a:off x="8587539" y="2246457"/>
            <a:ext cx="8671761" cy="5817875"/>
          </a:xfrm>
          <a:prstGeom prst="rect">
            <a:avLst/>
          </a:prstGeom>
          <a:noFill/>
          <a:ln>
            <a:noFill/>
          </a:ln>
        </p:spPr>
        <p:txBody>
          <a:bodyPr spcFirstLastPara="1" wrap="square" lIns="0" tIns="0" rIns="0" bIns="0" anchor="t" anchorCtr="0">
            <a:spAutoFit/>
          </a:bodyPr>
          <a:lstStyle/>
          <a:p>
            <a:pPr marL="582930" marR="0" lvl="1" indent="-291465" algn="l" rtl="0">
              <a:lnSpc>
                <a:spcPct val="139962"/>
              </a:lnSpc>
              <a:spcBef>
                <a:spcPts val="0"/>
              </a:spcBef>
              <a:spcAft>
                <a:spcPts val="0"/>
              </a:spcAft>
              <a:buClr>
                <a:srgbClr val="000000"/>
              </a:buClr>
              <a:buSzPts val="2700"/>
              <a:buFont typeface="Arial"/>
              <a:buChar char="•"/>
            </a:pPr>
            <a:r>
              <a:rPr lang="en-US" sz="2700" b="0" i="0" u="none" strike="noStrike" cap="none">
                <a:solidFill>
                  <a:srgbClr val="000000"/>
                </a:solidFill>
                <a:latin typeface="Arial"/>
                <a:ea typeface="Arial"/>
                <a:cs typeface="Arial"/>
                <a:sym typeface="Arial"/>
              </a:rPr>
              <a:t> </a:t>
            </a:r>
            <a:r>
              <a:rPr lang="en-US" sz="2700" b="0" i="0" u="sng" strike="noStrike" cap="none">
                <a:solidFill>
                  <a:srgbClr val="000000"/>
                </a:solidFill>
                <a:latin typeface="Arial"/>
                <a:ea typeface="Arial"/>
                <a:cs typeface="Arial"/>
                <a:sym typeface="Arial"/>
                <a:hlinkClick r:id="rId7">
                  <a:extLst>
                    <a:ext uri="{A12FA001-AC4F-418D-AE19-62706E023703}">
                      <ahyp:hlinkClr xmlns:ahyp="http://schemas.microsoft.com/office/drawing/2018/hyperlinkcolor" val="tx"/>
                    </a:ext>
                  </a:extLst>
                </a:hlinkClick>
              </a:rPr>
              <a:t>Suffolk University</a:t>
            </a:r>
            <a:r>
              <a:rPr lang="en-US" sz="2700" b="0" i="0" u="none" strike="noStrike" cap="none">
                <a:solidFill>
                  <a:srgbClr val="000000"/>
                </a:solidFill>
                <a:latin typeface="Arial"/>
                <a:ea typeface="Arial"/>
                <a:cs typeface="Arial"/>
                <a:sym typeface="Arial"/>
              </a:rPr>
              <a:t> - located in the heart of downtown Boston, offers affordable summer housing to students traveling to Boston for internship and co-op opportunities. https://www.suffolk.edu/student-life/housing-dining/summer-housing/intern-housing​</a:t>
            </a:r>
            <a:endParaRPr/>
          </a:p>
          <a:p>
            <a:pPr marL="0" marR="0" lvl="0" indent="0" algn="l" rtl="0">
              <a:lnSpc>
                <a:spcPct val="139962"/>
              </a:lnSpc>
              <a:spcBef>
                <a:spcPts val="0"/>
              </a:spcBef>
              <a:spcAft>
                <a:spcPts val="0"/>
              </a:spcAft>
              <a:buNone/>
            </a:pPr>
            <a:endParaRPr sz="2700" b="0" i="0" u="none" strike="noStrike" cap="none">
              <a:solidFill>
                <a:srgbClr val="000000"/>
              </a:solidFill>
              <a:latin typeface="Arial"/>
              <a:ea typeface="Arial"/>
              <a:cs typeface="Arial"/>
              <a:sym typeface="Arial"/>
            </a:endParaRPr>
          </a:p>
          <a:p>
            <a:pPr marL="582930" marR="0" lvl="1" indent="-291465" algn="l" rtl="0">
              <a:lnSpc>
                <a:spcPct val="139962"/>
              </a:lnSpc>
              <a:spcBef>
                <a:spcPts val="0"/>
              </a:spcBef>
              <a:spcAft>
                <a:spcPts val="0"/>
              </a:spcAft>
              <a:buClr>
                <a:srgbClr val="000000"/>
              </a:buClr>
              <a:buSzPts val="2700"/>
              <a:buFont typeface="Arial"/>
              <a:buChar char="•"/>
            </a:pPr>
            <a:r>
              <a:rPr lang="en-US" sz="2700" b="0" i="0" u="sng" strike="noStrike" cap="none">
                <a:solidFill>
                  <a:srgbClr val="000000"/>
                </a:solidFill>
                <a:latin typeface="Arial"/>
                <a:ea typeface="Arial"/>
                <a:cs typeface="Arial"/>
                <a:sym typeface="Arial"/>
                <a:hlinkClick r:id="rId8">
                  <a:extLst>
                    <a:ext uri="{A12FA001-AC4F-418D-AE19-62706E023703}">
                      <ahyp:hlinkClr xmlns:ahyp="http://schemas.microsoft.com/office/drawing/2018/hyperlinkcolor" val="tx"/>
                    </a:ext>
                  </a:extLst>
                </a:hlinkClick>
              </a:rPr>
              <a:t>Boston University Off-Campus Housing Finder</a:t>
            </a:r>
            <a:r>
              <a:rPr lang="en-US" sz="2700" b="0" i="0" u="sng" strike="noStrike" cap="none">
                <a:solidFill>
                  <a:srgbClr val="000000"/>
                </a:solidFill>
                <a:latin typeface="Arial"/>
                <a:ea typeface="Arial"/>
                <a:cs typeface="Arial"/>
                <a:sym typeface="Arial"/>
              </a:rPr>
              <a:t> -</a:t>
            </a:r>
            <a:r>
              <a:rPr lang="en-US" sz="2700" b="0" i="0" u="none" strike="noStrike" cap="none">
                <a:solidFill>
                  <a:srgbClr val="000000"/>
                </a:solidFill>
                <a:latin typeface="Arial"/>
                <a:ea typeface="Arial"/>
                <a:cs typeface="Arial"/>
                <a:sym typeface="Arial"/>
              </a:rPr>
              <a:t> Listings for apartments in Boston.​ https://offcampus.bu.edu/ </a:t>
            </a:r>
            <a:endParaRPr/>
          </a:p>
          <a:p>
            <a:pPr marL="0" marR="0" lvl="0" indent="0" algn="l" rtl="0">
              <a:lnSpc>
                <a:spcPct val="139962"/>
              </a:lnSpc>
              <a:spcBef>
                <a:spcPts val="0"/>
              </a:spcBef>
              <a:spcAft>
                <a:spcPts val="0"/>
              </a:spcAft>
              <a:buNone/>
            </a:pPr>
            <a:endParaRPr sz="2700" b="0" i="0" u="none" strike="noStrike" cap="none">
              <a:solidFill>
                <a:srgbClr val="000000"/>
              </a:solidFill>
              <a:latin typeface="Arial"/>
              <a:ea typeface="Arial"/>
              <a:cs typeface="Arial"/>
              <a:sym typeface="Arial"/>
            </a:endParaRPr>
          </a:p>
          <a:p>
            <a:pPr marL="582930" marR="0" lvl="1" indent="-291465" algn="l" rtl="0">
              <a:lnSpc>
                <a:spcPct val="139962"/>
              </a:lnSpc>
              <a:spcBef>
                <a:spcPts val="0"/>
              </a:spcBef>
              <a:spcAft>
                <a:spcPts val="0"/>
              </a:spcAft>
              <a:buClr>
                <a:srgbClr val="000000"/>
              </a:buClr>
              <a:buSzPts val="2700"/>
              <a:buFont typeface="Arial"/>
              <a:buChar char="•"/>
            </a:pPr>
            <a:r>
              <a:rPr lang="en-US" sz="2700" b="0" i="0" u="sng" strike="noStrike" cap="none">
                <a:solidFill>
                  <a:srgbClr val="000000"/>
                </a:solidFill>
                <a:latin typeface="Arial"/>
                <a:ea typeface="Arial"/>
                <a:cs typeface="Arial"/>
                <a:sym typeface="Arial"/>
                <a:hlinkClick r:id="rId9">
                  <a:extLst>
                    <a:ext uri="{A12FA001-AC4F-418D-AE19-62706E023703}">
                      <ahyp:hlinkClr xmlns:ahyp="http://schemas.microsoft.com/office/drawing/2018/hyperlinkcolor" val="tx"/>
                    </a:ext>
                  </a:extLst>
                </a:hlinkClick>
              </a:rPr>
              <a:t>BostonApartments.com </a:t>
            </a:r>
            <a:r>
              <a:rPr lang="en-US" sz="2700" b="0" i="0" u="none" strike="noStrike" cap="none">
                <a:solidFill>
                  <a:srgbClr val="000000"/>
                </a:solidFill>
                <a:latin typeface="Arial"/>
                <a:ea typeface="Arial"/>
                <a:cs typeface="Arial"/>
                <a:sym typeface="Arial"/>
              </a:rPr>
              <a:t>- Apartment listings in Boston.​</a:t>
            </a:r>
            <a:endParaRPr/>
          </a:p>
          <a:p>
            <a:pPr marL="0" marR="0" lvl="0" indent="0" algn="l" rtl="0">
              <a:lnSpc>
                <a:spcPct val="139962"/>
              </a:lnSpc>
              <a:spcBef>
                <a:spcPts val="0"/>
              </a:spcBef>
              <a:spcAft>
                <a:spcPts val="0"/>
              </a:spcAft>
              <a:buNone/>
            </a:pPr>
            <a:endParaRPr sz="2700" b="0" i="0" u="none" strike="noStrike" cap="none">
              <a:solidFill>
                <a:srgbClr val="000000"/>
              </a:solidFill>
              <a:latin typeface="Arial"/>
              <a:ea typeface="Arial"/>
              <a:cs typeface="Arial"/>
              <a:sym typeface="Arial"/>
            </a:endParaRPr>
          </a:p>
          <a:p>
            <a:pPr marL="0" marR="0" lvl="0" indent="0" algn="l" rtl="0">
              <a:lnSpc>
                <a:spcPct val="139962"/>
              </a:lnSpc>
              <a:spcBef>
                <a:spcPts val="0"/>
              </a:spcBef>
              <a:spcAft>
                <a:spcPts val="0"/>
              </a:spcAft>
              <a:buNone/>
            </a:pPr>
            <a:endParaRPr sz="2700" b="0" i="0" u="sng" strike="noStrike" cap="none">
              <a:solidFill>
                <a:srgbClr val="F2543B"/>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EFEFF"/>
        </a:solidFill>
        <a:effectLst/>
      </p:bgPr>
    </p:bg>
    <p:spTree>
      <p:nvGrpSpPr>
        <p:cNvPr id="1" name="Shape 193"/>
        <p:cNvGrpSpPr/>
        <p:nvPr/>
      </p:nvGrpSpPr>
      <p:grpSpPr>
        <a:xfrm>
          <a:off x="0" y="0"/>
          <a:ext cx="0" cy="0"/>
          <a:chOff x="0" y="0"/>
          <a:chExt cx="0" cy="0"/>
        </a:xfrm>
      </p:grpSpPr>
      <p:sp>
        <p:nvSpPr>
          <p:cNvPr id="194" name="Google Shape;194;p12"/>
          <p:cNvSpPr/>
          <p:nvPr/>
        </p:nvSpPr>
        <p:spPr>
          <a:xfrm>
            <a:off x="0" y="0"/>
            <a:ext cx="18288000" cy="10287000"/>
          </a:xfrm>
          <a:custGeom>
            <a:avLst/>
            <a:gdLst/>
            <a:ahLst/>
            <a:cxnLst/>
            <a:rect l="l" t="t" r="r" b="b"/>
            <a:pathLst>
              <a:path w="18288000" h="17693640" extrusionOk="0">
                <a:moveTo>
                  <a:pt x="0" y="0"/>
                </a:moveTo>
                <a:lnTo>
                  <a:pt x="18288000" y="0"/>
                </a:lnTo>
                <a:lnTo>
                  <a:pt x="18288000" y="17693640"/>
                </a:lnTo>
                <a:lnTo>
                  <a:pt x="0" y="17693640"/>
                </a:lnTo>
                <a:lnTo>
                  <a:pt x="0" y="0"/>
                </a:lnTo>
                <a:close/>
              </a:path>
            </a:pathLst>
          </a:custGeom>
          <a:blipFill rotWithShape="1">
            <a:blip r:embed="rId3">
              <a:alphaModFix/>
            </a:blip>
            <a:stretch>
              <a:fillRect t="-35998" b="-35996"/>
            </a:stretch>
          </a:blipFill>
          <a:ln>
            <a:noFill/>
          </a:ln>
        </p:spPr>
        <p:txBody>
          <a:bodyPr/>
          <a:lstStyle/>
          <a:p>
            <a:endParaRPr lang="en-US"/>
          </a:p>
        </p:txBody>
      </p:sp>
      <p:grpSp>
        <p:nvGrpSpPr>
          <p:cNvPr id="195" name="Google Shape;195;p12"/>
          <p:cNvGrpSpPr/>
          <p:nvPr/>
        </p:nvGrpSpPr>
        <p:grpSpPr>
          <a:xfrm>
            <a:off x="1028700" y="440286"/>
            <a:ext cx="16230600" cy="9463473"/>
            <a:chOff x="0" y="-38100"/>
            <a:chExt cx="4274726" cy="2492437"/>
          </a:xfrm>
        </p:grpSpPr>
        <p:sp>
          <p:nvSpPr>
            <p:cNvPr id="196" name="Google Shape;196;p12"/>
            <p:cNvSpPr/>
            <p:nvPr/>
          </p:nvSpPr>
          <p:spPr>
            <a:xfrm>
              <a:off x="0" y="0"/>
              <a:ext cx="4274726" cy="2454337"/>
            </a:xfrm>
            <a:custGeom>
              <a:avLst/>
              <a:gdLst/>
              <a:ahLst/>
              <a:cxnLst/>
              <a:rect l="l" t="t" r="r" b="b"/>
              <a:pathLst>
                <a:path w="4274726" h="2454337" extrusionOk="0">
                  <a:moveTo>
                    <a:pt x="24327" y="0"/>
                  </a:moveTo>
                  <a:lnTo>
                    <a:pt x="4250399" y="0"/>
                  </a:lnTo>
                  <a:cubicBezTo>
                    <a:pt x="4263834" y="0"/>
                    <a:pt x="4274726" y="10891"/>
                    <a:pt x="4274726" y="24327"/>
                  </a:cubicBezTo>
                  <a:lnTo>
                    <a:pt x="4274726" y="2430010"/>
                  </a:lnTo>
                  <a:cubicBezTo>
                    <a:pt x="4274726" y="2443446"/>
                    <a:pt x="4263834" y="2454337"/>
                    <a:pt x="4250399" y="2454337"/>
                  </a:cubicBezTo>
                  <a:lnTo>
                    <a:pt x="24327" y="2454337"/>
                  </a:lnTo>
                  <a:cubicBezTo>
                    <a:pt x="10891" y="2454337"/>
                    <a:pt x="0" y="2443446"/>
                    <a:pt x="0" y="2430010"/>
                  </a:cubicBezTo>
                  <a:lnTo>
                    <a:pt x="0" y="24327"/>
                  </a:lnTo>
                  <a:cubicBezTo>
                    <a:pt x="0" y="10891"/>
                    <a:pt x="10891" y="0"/>
                    <a:pt x="243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txBox="1"/>
            <p:nvPr/>
          </p:nvSpPr>
          <p:spPr>
            <a:xfrm>
              <a:off x="0" y="-38100"/>
              <a:ext cx="4274726" cy="2492437"/>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98" name="Google Shape;198;p12"/>
          <p:cNvSpPr txBox="1"/>
          <p:nvPr/>
        </p:nvSpPr>
        <p:spPr>
          <a:xfrm>
            <a:off x="1479176" y="2272690"/>
            <a:ext cx="7890062" cy="7218045"/>
          </a:xfrm>
          <a:prstGeom prst="rect">
            <a:avLst/>
          </a:prstGeom>
          <a:noFill/>
          <a:ln>
            <a:noFill/>
          </a:ln>
        </p:spPr>
        <p:txBody>
          <a:bodyPr spcFirstLastPara="1" wrap="square" lIns="0" tIns="0" rIns="0" bIns="0" anchor="t" anchorCtr="0">
            <a:spAutoFit/>
          </a:bodyPr>
          <a:lstStyle/>
          <a:p>
            <a:pPr marL="582932" marR="0" lvl="1" indent="-291465" algn="l" rtl="0">
              <a:lnSpc>
                <a:spcPct val="140000"/>
              </a:lnSpc>
              <a:spcBef>
                <a:spcPts val="0"/>
              </a:spcBef>
              <a:spcAft>
                <a:spcPts val="0"/>
              </a:spcAft>
              <a:buClr>
                <a:srgbClr val="000000"/>
              </a:buClr>
              <a:buSzPts val="2700"/>
              <a:buFont typeface="Arial"/>
              <a:buChar char="•"/>
            </a:pPr>
            <a:r>
              <a:rPr lang="en-US" sz="2700" b="0" i="0" u="none" strike="noStrike" cap="none">
                <a:solidFill>
                  <a:srgbClr val="000000"/>
                </a:solidFill>
                <a:latin typeface="Arial"/>
                <a:ea typeface="Arial"/>
                <a:cs typeface="Arial"/>
                <a:sym typeface="Arial"/>
              </a:rPr>
              <a:t> </a:t>
            </a:r>
            <a:r>
              <a:rPr lang="en-US" sz="2700" b="0" i="0" u="sng" strike="noStrike" cap="none">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Summer Housing in Chicago</a:t>
            </a:r>
            <a:r>
              <a:rPr lang="en-US" sz="2700" b="0" i="0" u="none" strike="noStrike" cap="none">
                <a:solidFill>
                  <a:srgbClr val="000000"/>
                </a:solidFill>
                <a:latin typeface="Arial"/>
                <a:ea typeface="Arial"/>
                <a:cs typeface="Arial"/>
                <a:sym typeface="Arial"/>
              </a:rPr>
              <a:t> - Located in downtown Chicago. https://chicagosummerhousing.com/ </a:t>
            </a:r>
            <a:endParaRPr/>
          </a:p>
          <a:p>
            <a:pPr marL="0" marR="0" lvl="0" indent="0" algn="l" rtl="0">
              <a:lnSpc>
                <a:spcPct val="140000"/>
              </a:lnSpc>
              <a:spcBef>
                <a:spcPts val="0"/>
              </a:spcBef>
              <a:spcAft>
                <a:spcPts val="0"/>
              </a:spcAft>
              <a:buNone/>
            </a:pPr>
            <a:endParaRPr sz="2700" b="0" i="0" u="none" strike="noStrike" cap="none">
              <a:solidFill>
                <a:srgbClr val="000000"/>
              </a:solidFill>
              <a:latin typeface="Arial"/>
              <a:ea typeface="Arial"/>
              <a:cs typeface="Arial"/>
              <a:sym typeface="Arial"/>
            </a:endParaRPr>
          </a:p>
          <a:p>
            <a:pPr marL="582932" marR="0" lvl="1" indent="-291465" algn="l" rtl="0">
              <a:lnSpc>
                <a:spcPct val="140000"/>
              </a:lnSpc>
              <a:spcBef>
                <a:spcPts val="0"/>
              </a:spcBef>
              <a:spcAft>
                <a:spcPts val="0"/>
              </a:spcAft>
              <a:buClr>
                <a:srgbClr val="000000"/>
              </a:buClr>
              <a:buSzPts val="2700"/>
              <a:buFont typeface="Arial"/>
              <a:buChar char="•"/>
            </a:pPr>
            <a:r>
              <a:rPr lang="en-US" sz="2700" b="0" i="0" u="sng" strike="noStrike" cap="none">
                <a:solidFill>
                  <a:srgbClr val="000000"/>
                </a:solidFill>
                <a:latin typeface="Arial"/>
                <a:ea typeface="Arial"/>
                <a:cs typeface="Arial"/>
                <a:sym typeface="Arial"/>
                <a:hlinkClick r:id="rId5">
                  <a:extLst>
                    <a:ext uri="{A12FA001-AC4F-418D-AE19-62706E023703}">
                      <ahyp:hlinkClr xmlns:ahyp="http://schemas.microsoft.com/office/drawing/2018/hyperlinkcolor" val="tx"/>
                    </a:ext>
                  </a:extLst>
                </a:hlinkClick>
              </a:rPr>
              <a:t>The School of the Art Institute of Chicago Housing</a:t>
            </a:r>
            <a:r>
              <a:rPr lang="en-US" sz="2700" b="0" i="0" u="none" strike="noStrike" cap="none">
                <a:solidFill>
                  <a:srgbClr val="000000"/>
                </a:solidFill>
                <a:latin typeface="Arial"/>
                <a:ea typeface="Arial"/>
                <a:cs typeface="Arial"/>
                <a:sym typeface="Arial"/>
              </a:rPr>
              <a:t>. - Summer housing located in the heart of Chicago.​ https://www.saic.edu/where-live/campus-housing https://www.saic.edu/summer-housing </a:t>
            </a:r>
            <a:endParaRPr/>
          </a:p>
          <a:p>
            <a:pPr marL="0" marR="0" lvl="0" indent="0" algn="l" rtl="0">
              <a:lnSpc>
                <a:spcPct val="140000"/>
              </a:lnSpc>
              <a:spcBef>
                <a:spcPts val="0"/>
              </a:spcBef>
              <a:spcAft>
                <a:spcPts val="0"/>
              </a:spcAft>
              <a:buNone/>
            </a:pPr>
            <a:endParaRPr sz="2700" b="0" i="0" u="none" strike="noStrike" cap="none">
              <a:solidFill>
                <a:srgbClr val="000000"/>
              </a:solidFill>
              <a:latin typeface="Arial"/>
              <a:ea typeface="Arial"/>
              <a:cs typeface="Arial"/>
              <a:sym typeface="Arial"/>
            </a:endParaRPr>
          </a:p>
          <a:p>
            <a:pPr marL="582932" marR="0" lvl="1" indent="-291465" algn="l" rtl="0">
              <a:lnSpc>
                <a:spcPct val="140000"/>
              </a:lnSpc>
              <a:spcBef>
                <a:spcPts val="0"/>
              </a:spcBef>
              <a:spcAft>
                <a:spcPts val="0"/>
              </a:spcAft>
              <a:buClr>
                <a:srgbClr val="000000"/>
              </a:buClr>
              <a:buSzPts val="2700"/>
              <a:buFont typeface="Arial"/>
              <a:buChar char="•"/>
            </a:pPr>
            <a:r>
              <a:rPr lang="en-US" sz="2700" b="0" i="0" u="sng" strike="noStrike" cap="none">
                <a:solidFill>
                  <a:srgbClr val="000000"/>
                </a:solidFill>
                <a:latin typeface="Arial"/>
                <a:ea typeface="Arial"/>
                <a:cs typeface="Arial"/>
                <a:sym typeface="Arial"/>
                <a:hlinkClick r:id="rId6">
                  <a:extLst>
                    <a:ext uri="{A12FA001-AC4F-418D-AE19-62706E023703}">
                      <ahyp:hlinkClr xmlns:ahyp="http://schemas.microsoft.com/office/drawing/2018/hyperlinkcolor" val="tx"/>
                    </a:ext>
                  </a:extLst>
                </a:hlinkClick>
              </a:rPr>
              <a:t>Domu</a:t>
            </a:r>
            <a:r>
              <a:rPr lang="en-US" sz="2700" b="0" i="0" u="none" strike="noStrike" cap="none">
                <a:solidFill>
                  <a:srgbClr val="000000"/>
                </a:solidFill>
                <a:latin typeface="Arial"/>
                <a:ea typeface="Arial"/>
                <a:cs typeface="Arial"/>
                <a:sym typeface="Arial"/>
              </a:rPr>
              <a:t> - Chicagoland Apartments, Where landlords and tenants connect.​ https://www.domu.com/</a:t>
            </a:r>
            <a:endParaRPr/>
          </a:p>
          <a:p>
            <a:pPr marL="0" marR="0" lvl="0" indent="0" algn="l" rtl="0">
              <a:lnSpc>
                <a:spcPct val="140000"/>
              </a:lnSpc>
              <a:spcBef>
                <a:spcPts val="0"/>
              </a:spcBef>
              <a:spcAft>
                <a:spcPts val="0"/>
              </a:spcAft>
              <a:buNone/>
            </a:pPr>
            <a:endParaRPr sz="2700" b="0" i="0" u="none" strike="noStrike" cap="none">
              <a:solidFill>
                <a:srgbClr val="000000"/>
              </a:solidFill>
              <a:latin typeface="Arial"/>
              <a:ea typeface="Arial"/>
              <a:cs typeface="Arial"/>
              <a:sym typeface="Arial"/>
            </a:endParaRPr>
          </a:p>
          <a:p>
            <a:pPr marL="582932" marR="0" lvl="1" indent="-291465" algn="l" rtl="0">
              <a:lnSpc>
                <a:spcPct val="140000"/>
              </a:lnSpc>
              <a:spcBef>
                <a:spcPts val="0"/>
              </a:spcBef>
              <a:spcAft>
                <a:spcPts val="0"/>
              </a:spcAft>
              <a:buClr>
                <a:srgbClr val="000000"/>
              </a:buClr>
              <a:buSzPts val="2700"/>
              <a:buFont typeface="Arial"/>
              <a:buChar char="•"/>
            </a:pPr>
            <a:r>
              <a:rPr lang="en-US" sz="2700" b="0" i="0" u="sng" strike="noStrike" cap="none">
                <a:solidFill>
                  <a:srgbClr val="000000"/>
                </a:solidFill>
                <a:latin typeface="Arial"/>
                <a:ea typeface="Arial"/>
                <a:cs typeface="Arial"/>
                <a:sym typeface="Arial"/>
                <a:hlinkClick r:id="rId7">
                  <a:extLst>
                    <a:ext uri="{A12FA001-AC4F-418D-AE19-62706E023703}">
                      <ahyp:hlinkClr xmlns:ahyp="http://schemas.microsoft.com/office/drawing/2018/hyperlinkcolor" val="tx"/>
                    </a:ext>
                  </a:extLst>
                </a:hlinkClick>
              </a:rPr>
              <a:t>Chicago Tribune</a:t>
            </a:r>
            <a:r>
              <a:rPr lang="en-US" sz="2700" b="0" i="0" u="none" strike="noStrike" cap="none">
                <a:solidFill>
                  <a:srgbClr val="000000"/>
                </a:solidFill>
                <a:latin typeface="Arial"/>
                <a:ea typeface="Arial"/>
                <a:cs typeface="Arial"/>
                <a:sym typeface="Arial"/>
              </a:rPr>
              <a:t> - interactive version of their real estate page https://classifieds.chicagotribune.com/il/real-estate-rental/search</a:t>
            </a:r>
            <a:endParaRPr/>
          </a:p>
        </p:txBody>
      </p:sp>
      <p:sp>
        <p:nvSpPr>
          <p:cNvPr id="199" name="Google Shape;199;p12"/>
          <p:cNvSpPr txBox="1"/>
          <p:nvPr/>
        </p:nvSpPr>
        <p:spPr>
          <a:xfrm>
            <a:off x="1479176" y="962025"/>
            <a:ext cx="15780124" cy="1023647"/>
          </a:xfrm>
          <a:prstGeom prst="rect">
            <a:avLst/>
          </a:prstGeom>
          <a:noFill/>
          <a:ln>
            <a:noFill/>
          </a:ln>
        </p:spPr>
        <p:txBody>
          <a:bodyPr spcFirstLastPara="1" wrap="square" lIns="0" tIns="0" rIns="0" bIns="0" anchor="t" anchorCtr="0">
            <a:spAutoFit/>
          </a:bodyPr>
          <a:lstStyle/>
          <a:p>
            <a:pPr marL="0" marR="0" lvl="0" indent="0" algn="just" rtl="0">
              <a:lnSpc>
                <a:spcPct val="123000"/>
              </a:lnSpc>
              <a:spcBef>
                <a:spcPts val="0"/>
              </a:spcBef>
              <a:spcAft>
                <a:spcPts val="0"/>
              </a:spcAft>
              <a:buNone/>
            </a:pPr>
            <a:r>
              <a:rPr lang="en-US" sz="6326" b="0" i="0" u="none" strike="noStrike" cap="none">
                <a:solidFill>
                  <a:srgbClr val="0C090A"/>
                </a:solidFill>
                <a:latin typeface="Arial"/>
                <a:ea typeface="Arial"/>
                <a:cs typeface="Arial"/>
                <a:sym typeface="Arial"/>
              </a:rPr>
              <a:t>CHICAGO                  LOS ANGELES</a:t>
            </a:r>
            <a:endParaRPr/>
          </a:p>
        </p:txBody>
      </p:sp>
      <p:sp>
        <p:nvSpPr>
          <p:cNvPr id="200" name="Google Shape;200;p12"/>
          <p:cNvSpPr txBox="1"/>
          <p:nvPr/>
        </p:nvSpPr>
        <p:spPr>
          <a:xfrm>
            <a:off x="9369238" y="2166647"/>
            <a:ext cx="7664824" cy="6265545"/>
          </a:xfrm>
          <a:prstGeom prst="rect">
            <a:avLst/>
          </a:prstGeom>
          <a:noFill/>
          <a:ln>
            <a:noFill/>
          </a:ln>
        </p:spPr>
        <p:txBody>
          <a:bodyPr spcFirstLastPara="1" wrap="square" lIns="0" tIns="0" rIns="0" bIns="0" anchor="t" anchorCtr="0">
            <a:spAutoFit/>
          </a:bodyPr>
          <a:lstStyle/>
          <a:p>
            <a:pPr marL="582932" marR="0" lvl="1" indent="-291465" algn="l" rtl="0">
              <a:lnSpc>
                <a:spcPct val="140000"/>
              </a:lnSpc>
              <a:spcBef>
                <a:spcPts val="0"/>
              </a:spcBef>
              <a:spcAft>
                <a:spcPts val="0"/>
              </a:spcAft>
              <a:buClr>
                <a:srgbClr val="000000"/>
              </a:buClr>
              <a:buSzPts val="2700"/>
              <a:buFont typeface="Arial"/>
              <a:buChar char="•"/>
            </a:pPr>
            <a:r>
              <a:rPr lang="en-US" sz="2700" b="0" i="0" u="sng" strike="noStrike" cap="none">
                <a:solidFill>
                  <a:srgbClr val="000000"/>
                </a:solidFill>
                <a:latin typeface="Arial"/>
                <a:ea typeface="Arial"/>
                <a:cs typeface="Arial"/>
                <a:sym typeface="Arial"/>
                <a:hlinkClick r:id="rId8">
                  <a:extLst>
                    <a:ext uri="{A12FA001-AC4F-418D-AE19-62706E023703}">
                      <ahyp:hlinkClr xmlns:ahyp="http://schemas.microsoft.com/office/drawing/2018/hyperlinkcolor" val="tx"/>
                    </a:ext>
                  </a:extLst>
                </a:hlinkClick>
              </a:rPr>
              <a:t>UC Irvine Summer Off Campus Housing</a:t>
            </a:r>
            <a:r>
              <a:rPr lang="en-US" sz="2700" b="0" i="0" u="none" strike="noStrike" cap="none">
                <a:solidFill>
                  <a:srgbClr val="000000"/>
                </a:solidFill>
                <a:latin typeface="Arial"/>
                <a:ea typeface="Arial"/>
                <a:cs typeface="Arial"/>
                <a:sym typeface="Arial"/>
              </a:rPr>
              <a:t> - https://housing.uci.edu/och/</a:t>
            </a:r>
            <a:endParaRPr/>
          </a:p>
          <a:p>
            <a:pPr marL="0" marR="0" lvl="0" indent="0" algn="l" rtl="0">
              <a:lnSpc>
                <a:spcPct val="140000"/>
              </a:lnSpc>
              <a:spcBef>
                <a:spcPts val="0"/>
              </a:spcBef>
              <a:spcAft>
                <a:spcPts val="0"/>
              </a:spcAft>
              <a:buNone/>
            </a:pPr>
            <a:endParaRPr sz="2700" b="0" i="0" u="none" strike="noStrike" cap="none">
              <a:solidFill>
                <a:srgbClr val="000000"/>
              </a:solidFill>
              <a:latin typeface="Arial"/>
              <a:ea typeface="Arial"/>
              <a:cs typeface="Arial"/>
              <a:sym typeface="Arial"/>
            </a:endParaRPr>
          </a:p>
          <a:p>
            <a:pPr marL="582932" marR="0" lvl="1" indent="-291465" algn="l" rtl="0">
              <a:lnSpc>
                <a:spcPct val="140000"/>
              </a:lnSpc>
              <a:spcBef>
                <a:spcPts val="0"/>
              </a:spcBef>
              <a:spcAft>
                <a:spcPts val="0"/>
              </a:spcAft>
              <a:buClr>
                <a:srgbClr val="000000"/>
              </a:buClr>
              <a:buSzPts val="2700"/>
              <a:buFont typeface="Arial"/>
              <a:buChar char="•"/>
            </a:pPr>
            <a:r>
              <a:rPr lang="en-US" sz="2700" b="0" i="0" u="sng" strike="noStrike" cap="none">
                <a:solidFill>
                  <a:srgbClr val="000000"/>
                </a:solidFill>
                <a:latin typeface="Arial"/>
                <a:ea typeface="Arial"/>
                <a:cs typeface="Arial"/>
                <a:sym typeface="Arial"/>
                <a:hlinkClick r:id="rId9">
                  <a:extLst>
                    <a:ext uri="{A12FA001-AC4F-418D-AE19-62706E023703}">
                      <ahyp:hlinkClr xmlns:ahyp="http://schemas.microsoft.com/office/drawing/2018/hyperlinkcolor" val="tx"/>
                    </a:ext>
                  </a:extLst>
                </a:hlinkClick>
              </a:rPr>
              <a:t>UCLA Summer Intern Hostel Housing</a:t>
            </a:r>
            <a:r>
              <a:rPr lang="en-US" sz="2700" b="0" i="0" u="none" strike="noStrike" cap="none">
                <a:solidFill>
                  <a:srgbClr val="000000"/>
                </a:solidFill>
                <a:latin typeface="Arial"/>
                <a:ea typeface="Arial"/>
                <a:cs typeface="Arial"/>
                <a:sym typeface="Arial"/>
              </a:rPr>
              <a:t> - https://summerhostel.hh.ucla.edu/ </a:t>
            </a:r>
            <a:endParaRPr/>
          </a:p>
          <a:p>
            <a:pPr marL="0" marR="0" lvl="0" indent="0" algn="l" rtl="0">
              <a:lnSpc>
                <a:spcPct val="140000"/>
              </a:lnSpc>
              <a:spcBef>
                <a:spcPts val="0"/>
              </a:spcBef>
              <a:spcAft>
                <a:spcPts val="0"/>
              </a:spcAft>
              <a:buNone/>
            </a:pPr>
            <a:endParaRPr sz="2700" b="0" i="0" u="none" strike="noStrike" cap="none">
              <a:solidFill>
                <a:srgbClr val="000000"/>
              </a:solidFill>
              <a:latin typeface="Arial"/>
              <a:ea typeface="Arial"/>
              <a:cs typeface="Arial"/>
              <a:sym typeface="Arial"/>
            </a:endParaRPr>
          </a:p>
          <a:p>
            <a:pPr marL="582932" marR="0" lvl="1" indent="-291465" algn="l" rtl="0">
              <a:lnSpc>
                <a:spcPct val="140000"/>
              </a:lnSpc>
              <a:spcBef>
                <a:spcPts val="0"/>
              </a:spcBef>
              <a:spcAft>
                <a:spcPts val="0"/>
              </a:spcAft>
              <a:buClr>
                <a:srgbClr val="000000"/>
              </a:buClr>
              <a:buSzPts val="2700"/>
              <a:buFont typeface="Arial"/>
              <a:buChar char="•"/>
            </a:pPr>
            <a:r>
              <a:rPr lang="en-US" sz="2700" b="0" i="0" u="sng" strike="noStrike" cap="none">
                <a:solidFill>
                  <a:srgbClr val="000000"/>
                </a:solidFill>
                <a:latin typeface="Arial"/>
                <a:ea typeface="Arial"/>
                <a:cs typeface="Arial"/>
                <a:sym typeface="Arial"/>
                <a:hlinkClick r:id="rId10">
                  <a:extLst>
                    <a:ext uri="{A12FA001-AC4F-418D-AE19-62706E023703}">
                      <ahyp:hlinkClr xmlns:ahyp="http://schemas.microsoft.com/office/drawing/2018/hyperlinkcolor" val="tx"/>
                    </a:ext>
                  </a:extLst>
                </a:hlinkClick>
              </a:rPr>
              <a:t>UCLA Neighborhood Profile</a:t>
            </a:r>
            <a:r>
              <a:rPr lang="en-US" sz="2700" b="0" i="0" u="none" strike="noStrike" cap="none">
                <a:solidFill>
                  <a:srgbClr val="000000"/>
                </a:solidFill>
                <a:latin typeface="Arial"/>
                <a:ea typeface="Arial"/>
                <a:cs typeface="Arial"/>
                <a:sym typeface="Arial"/>
              </a:rPr>
              <a:t>s - Overview of the neighborhoods around UCLA.​ https://portal.housing.ucla.edu/community-housing/resources/neighborhood-profiles</a:t>
            </a:r>
            <a:endParaRPr/>
          </a:p>
          <a:p>
            <a:pPr marL="0" marR="0" lvl="0" indent="0" algn="l" rtl="0">
              <a:lnSpc>
                <a:spcPct val="140000"/>
              </a:lnSpc>
              <a:spcBef>
                <a:spcPts val="0"/>
              </a:spcBef>
              <a:spcAft>
                <a:spcPts val="0"/>
              </a:spcAft>
              <a:buNone/>
            </a:pPr>
            <a:endParaRPr sz="2700" b="0" i="0" u="none" strike="noStrike" cap="none">
              <a:solidFill>
                <a:srgbClr val="000000"/>
              </a:solidFill>
              <a:latin typeface="Arial"/>
              <a:ea typeface="Arial"/>
              <a:cs typeface="Arial"/>
              <a:sym typeface="Arial"/>
            </a:endParaRPr>
          </a:p>
          <a:p>
            <a:pPr marL="582932" marR="0" lvl="1" indent="-291465" algn="l" rtl="0">
              <a:lnSpc>
                <a:spcPct val="140000"/>
              </a:lnSpc>
              <a:spcBef>
                <a:spcPts val="0"/>
              </a:spcBef>
              <a:spcAft>
                <a:spcPts val="0"/>
              </a:spcAft>
              <a:buClr>
                <a:srgbClr val="000000"/>
              </a:buClr>
              <a:buSzPts val="2700"/>
              <a:buFont typeface="Arial"/>
              <a:buChar char="•"/>
            </a:pPr>
            <a:r>
              <a:rPr lang="en-US" sz="2700" b="0" i="0" u="none" strike="noStrike" cap="none">
                <a:solidFill>
                  <a:srgbClr val="000000"/>
                </a:solidFill>
                <a:latin typeface="Arial"/>
                <a:ea typeface="Arial"/>
                <a:cs typeface="Arial"/>
                <a:sym typeface="Arial"/>
              </a:rPr>
              <a:t> </a:t>
            </a:r>
            <a:r>
              <a:rPr lang="en-US" sz="2700" b="0" i="0" u="sng" strike="noStrike" cap="none">
                <a:solidFill>
                  <a:srgbClr val="000000"/>
                </a:solidFill>
                <a:latin typeface="Arial"/>
                <a:ea typeface="Arial"/>
                <a:cs typeface="Arial"/>
                <a:sym typeface="Arial"/>
                <a:hlinkClick r:id="rId11">
                  <a:extLst>
                    <a:ext uri="{A12FA001-AC4F-418D-AE19-62706E023703}">
                      <ahyp:hlinkClr xmlns:ahyp="http://schemas.microsoft.com/office/drawing/2018/hyperlinkcolor" val="tx"/>
                    </a:ext>
                  </a:extLst>
                </a:hlinkClick>
              </a:rPr>
              <a:t>Westside Rentals</a:t>
            </a:r>
            <a:r>
              <a:rPr lang="en-US" sz="2700" b="0" i="0" u="none" strike="noStrike" cap="none">
                <a:solidFill>
                  <a:srgbClr val="000000"/>
                </a:solidFill>
                <a:latin typeface="Arial"/>
                <a:ea typeface="Arial"/>
                <a:cs typeface="Arial"/>
                <a:sym typeface="Arial"/>
              </a:rPr>
              <a:t> - Los Angeles Apartments.​</a:t>
            </a:r>
            <a:endParaRPr/>
          </a:p>
          <a:p>
            <a:pPr marL="0" marR="0" lvl="0" indent="0" algn="l" rtl="0">
              <a:lnSpc>
                <a:spcPct val="140000"/>
              </a:lnSpc>
              <a:spcBef>
                <a:spcPts val="0"/>
              </a:spcBef>
              <a:spcAft>
                <a:spcPts val="0"/>
              </a:spcAft>
              <a:buNone/>
            </a:pPr>
            <a:endParaRPr sz="2700" b="0" i="0" u="none" strike="noStrike" cap="non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EFEFF"/>
        </a:solidFill>
        <a:effectLst/>
      </p:bgPr>
    </p:bg>
    <p:spTree>
      <p:nvGrpSpPr>
        <p:cNvPr id="1" name="Shape 204"/>
        <p:cNvGrpSpPr/>
        <p:nvPr/>
      </p:nvGrpSpPr>
      <p:grpSpPr>
        <a:xfrm>
          <a:off x="0" y="0"/>
          <a:ext cx="0" cy="0"/>
          <a:chOff x="0" y="0"/>
          <a:chExt cx="0" cy="0"/>
        </a:xfrm>
      </p:grpSpPr>
      <p:sp>
        <p:nvSpPr>
          <p:cNvPr id="205" name="Google Shape;205;p13"/>
          <p:cNvSpPr/>
          <p:nvPr/>
        </p:nvSpPr>
        <p:spPr>
          <a:xfrm>
            <a:off x="0" y="0"/>
            <a:ext cx="18288000" cy="10287000"/>
          </a:xfrm>
          <a:custGeom>
            <a:avLst/>
            <a:gdLst/>
            <a:ahLst/>
            <a:cxnLst/>
            <a:rect l="l" t="t" r="r" b="b"/>
            <a:pathLst>
              <a:path w="18524234" h="21215698" extrusionOk="0">
                <a:moveTo>
                  <a:pt x="0" y="0"/>
                </a:moveTo>
                <a:lnTo>
                  <a:pt x="18524234" y="0"/>
                </a:lnTo>
                <a:lnTo>
                  <a:pt x="18524234" y="21215698"/>
                </a:lnTo>
                <a:lnTo>
                  <a:pt x="0" y="21215698"/>
                </a:lnTo>
                <a:lnTo>
                  <a:pt x="0" y="0"/>
                </a:lnTo>
                <a:close/>
              </a:path>
            </a:pathLst>
          </a:custGeom>
          <a:blipFill rotWithShape="1">
            <a:blip r:embed="rId3">
              <a:alphaModFix/>
            </a:blip>
            <a:stretch>
              <a:fillRect l="-1290" t="-2245" r="-17525" b="-103986"/>
            </a:stretch>
          </a:blipFill>
          <a:ln>
            <a:noFill/>
          </a:ln>
        </p:spPr>
        <p:txBody>
          <a:bodyPr/>
          <a:lstStyle/>
          <a:p>
            <a:endParaRPr lang="en-US"/>
          </a:p>
        </p:txBody>
      </p:sp>
      <p:grpSp>
        <p:nvGrpSpPr>
          <p:cNvPr id="206" name="Google Shape;206;p13"/>
          <p:cNvGrpSpPr/>
          <p:nvPr/>
        </p:nvGrpSpPr>
        <p:grpSpPr>
          <a:xfrm>
            <a:off x="1028700" y="440286"/>
            <a:ext cx="16230600" cy="9463473"/>
            <a:chOff x="0" y="-38100"/>
            <a:chExt cx="4274726" cy="2492437"/>
          </a:xfrm>
        </p:grpSpPr>
        <p:sp>
          <p:nvSpPr>
            <p:cNvPr id="207" name="Google Shape;207;p13"/>
            <p:cNvSpPr/>
            <p:nvPr/>
          </p:nvSpPr>
          <p:spPr>
            <a:xfrm>
              <a:off x="0" y="0"/>
              <a:ext cx="4274726" cy="2454337"/>
            </a:xfrm>
            <a:custGeom>
              <a:avLst/>
              <a:gdLst/>
              <a:ahLst/>
              <a:cxnLst/>
              <a:rect l="l" t="t" r="r" b="b"/>
              <a:pathLst>
                <a:path w="4274726" h="2454337" extrusionOk="0">
                  <a:moveTo>
                    <a:pt x="24327" y="0"/>
                  </a:moveTo>
                  <a:lnTo>
                    <a:pt x="4250399" y="0"/>
                  </a:lnTo>
                  <a:cubicBezTo>
                    <a:pt x="4263834" y="0"/>
                    <a:pt x="4274726" y="10891"/>
                    <a:pt x="4274726" y="24327"/>
                  </a:cubicBezTo>
                  <a:lnTo>
                    <a:pt x="4274726" y="2430010"/>
                  </a:lnTo>
                  <a:cubicBezTo>
                    <a:pt x="4274726" y="2443446"/>
                    <a:pt x="4263834" y="2454337"/>
                    <a:pt x="4250399" y="2454337"/>
                  </a:cubicBezTo>
                  <a:lnTo>
                    <a:pt x="24327" y="2454337"/>
                  </a:lnTo>
                  <a:cubicBezTo>
                    <a:pt x="10891" y="2454337"/>
                    <a:pt x="0" y="2443446"/>
                    <a:pt x="0" y="2430010"/>
                  </a:cubicBezTo>
                  <a:lnTo>
                    <a:pt x="0" y="24327"/>
                  </a:lnTo>
                  <a:cubicBezTo>
                    <a:pt x="0" y="10891"/>
                    <a:pt x="10891" y="0"/>
                    <a:pt x="243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3"/>
            <p:cNvSpPr txBox="1"/>
            <p:nvPr/>
          </p:nvSpPr>
          <p:spPr>
            <a:xfrm>
              <a:off x="0" y="-38100"/>
              <a:ext cx="4274726" cy="2492437"/>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209" name="Google Shape;209;p13"/>
          <p:cNvSpPr txBox="1"/>
          <p:nvPr/>
        </p:nvSpPr>
        <p:spPr>
          <a:xfrm>
            <a:off x="1245445" y="2160297"/>
            <a:ext cx="7342094" cy="5330562"/>
          </a:xfrm>
          <a:prstGeom prst="rect">
            <a:avLst/>
          </a:prstGeom>
          <a:noFill/>
          <a:ln>
            <a:noFill/>
          </a:ln>
        </p:spPr>
        <p:txBody>
          <a:bodyPr spcFirstLastPara="1" wrap="square" lIns="0" tIns="0" rIns="0" bIns="0" anchor="t" anchorCtr="0">
            <a:spAutoFit/>
          </a:bodyPr>
          <a:lstStyle/>
          <a:p>
            <a:pPr marL="582932" marR="0" lvl="1" indent="-291465" algn="l" rtl="0">
              <a:lnSpc>
                <a:spcPct val="140000"/>
              </a:lnSpc>
              <a:spcBef>
                <a:spcPts val="0"/>
              </a:spcBef>
              <a:spcAft>
                <a:spcPts val="0"/>
              </a:spcAft>
              <a:buClr>
                <a:srgbClr val="000000"/>
              </a:buClr>
              <a:buSzPts val="2700"/>
              <a:buFont typeface="Arial"/>
              <a:buChar char="•"/>
            </a:pPr>
            <a:r>
              <a:rPr lang="en-US" sz="2700" b="0" i="0" u="sng" strike="noStrike" cap="none">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92 Y Residence</a:t>
            </a:r>
            <a:r>
              <a:rPr lang="en-US" sz="2700" b="0" i="0" u="none" strike="noStrike" cap="none">
                <a:solidFill>
                  <a:srgbClr val="000000"/>
                </a:solidFill>
                <a:latin typeface="Arial"/>
                <a:ea typeface="Arial"/>
                <a:cs typeface="Arial"/>
                <a:sym typeface="Arial"/>
              </a:rPr>
              <a:t> - An iconic cultural institution, the 92nd Street Y offers short and long-term stays with free gym membership, free maid and bed linen service, 24-hour security, and access to some of the best of 92nd Street Y's concerts, lectures and classes.​https://www.92ny.org/residence</a:t>
            </a:r>
            <a:endParaRPr/>
          </a:p>
          <a:p>
            <a:pPr marL="0" marR="0" lvl="0" indent="0" algn="l" rtl="0">
              <a:lnSpc>
                <a:spcPct val="140000"/>
              </a:lnSpc>
              <a:spcBef>
                <a:spcPts val="0"/>
              </a:spcBef>
              <a:spcAft>
                <a:spcPts val="0"/>
              </a:spcAft>
              <a:buNone/>
            </a:pPr>
            <a:endParaRPr sz="2700" b="0" i="0" u="none" strike="noStrike" cap="none">
              <a:solidFill>
                <a:srgbClr val="000000"/>
              </a:solidFill>
              <a:latin typeface="Arial"/>
              <a:ea typeface="Arial"/>
              <a:cs typeface="Arial"/>
              <a:sym typeface="Arial"/>
            </a:endParaRPr>
          </a:p>
          <a:p>
            <a:pPr marL="582932" marR="0" lvl="1" indent="-291465" algn="l" rtl="0">
              <a:lnSpc>
                <a:spcPct val="140000"/>
              </a:lnSpc>
              <a:spcBef>
                <a:spcPts val="0"/>
              </a:spcBef>
              <a:spcAft>
                <a:spcPts val="0"/>
              </a:spcAft>
              <a:buClr>
                <a:srgbClr val="000000"/>
              </a:buClr>
              <a:buSzPts val="2700"/>
              <a:buFont typeface="Arial"/>
              <a:buChar char="•"/>
            </a:pPr>
            <a:r>
              <a:rPr lang="en-US" sz="2700" b="0" i="0" u="sng" strike="noStrike" cap="none">
                <a:solidFill>
                  <a:srgbClr val="000000"/>
                </a:solidFill>
                <a:latin typeface="Arial"/>
                <a:ea typeface="Arial"/>
                <a:cs typeface="Arial"/>
                <a:sym typeface="Arial"/>
                <a:hlinkClick r:id="rId5">
                  <a:extLst>
                    <a:ext uri="{A12FA001-AC4F-418D-AE19-62706E023703}">
                      <ahyp:hlinkClr xmlns:ahyp="http://schemas.microsoft.com/office/drawing/2018/hyperlinkcolor" val="tx"/>
                    </a:ext>
                  </a:extLst>
                </a:hlinkClick>
              </a:rPr>
              <a:t>NYU Summer Housing</a:t>
            </a:r>
            <a:r>
              <a:rPr lang="en-US" sz="2700" b="0" i="0" u="none" strike="noStrike" cap="none">
                <a:solidFill>
                  <a:srgbClr val="000000"/>
                </a:solidFill>
                <a:latin typeface="Arial"/>
                <a:ea typeface="Arial"/>
                <a:cs typeface="Arial"/>
                <a:sym typeface="Arial"/>
              </a:rPr>
              <a:t> - Summer Housing at NYU.​ https://housing.nyu.edu/summer/</a:t>
            </a:r>
            <a:endParaRPr/>
          </a:p>
          <a:p>
            <a:pPr marL="0" marR="0" lvl="0" indent="0" algn="l" rtl="0">
              <a:lnSpc>
                <a:spcPct val="140000"/>
              </a:lnSpc>
              <a:spcBef>
                <a:spcPts val="0"/>
              </a:spcBef>
              <a:spcAft>
                <a:spcPts val="0"/>
              </a:spcAft>
              <a:buNone/>
            </a:pPr>
            <a:endParaRPr sz="2700" b="0" i="0" u="none" strike="noStrike" cap="none">
              <a:solidFill>
                <a:srgbClr val="000000"/>
              </a:solidFill>
              <a:latin typeface="Arial"/>
              <a:ea typeface="Arial"/>
              <a:cs typeface="Arial"/>
              <a:sym typeface="Arial"/>
            </a:endParaRPr>
          </a:p>
        </p:txBody>
      </p:sp>
      <p:sp>
        <p:nvSpPr>
          <p:cNvPr id="210" name="Google Shape;210;p13"/>
          <p:cNvSpPr txBox="1"/>
          <p:nvPr/>
        </p:nvSpPr>
        <p:spPr>
          <a:xfrm>
            <a:off x="1479176" y="962025"/>
            <a:ext cx="14833743" cy="1023647"/>
          </a:xfrm>
          <a:prstGeom prst="rect">
            <a:avLst/>
          </a:prstGeom>
          <a:noFill/>
          <a:ln>
            <a:noFill/>
          </a:ln>
        </p:spPr>
        <p:txBody>
          <a:bodyPr spcFirstLastPara="1" wrap="square" lIns="0" tIns="0" rIns="0" bIns="0" anchor="t" anchorCtr="0">
            <a:spAutoFit/>
          </a:bodyPr>
          <a:lstStyle/>
          <a:p>
            <a:pPr marL="0" marR="0" lvl="0" indent="0" algn="just" rtl="0">
              <a:lnSpc>
                <a:spcPct val="123000"/>
              </a:lnSpc>
              <a:spcBef>
                <a:spcPts val="0"/>
              </a:spcBef>
              <a:spcAft>
                <a:spcPts val="0"/>
              </a:spcAft>
              <a:buNone/>
            </a:pPr>
            <a:r>
              <a:rPr lang="en-US" sz="6326" b="0" i="0" u="none" strike="noStrike" cap="none">
                <a:solidFill>
                  <a:srgbClr val="0C090A"/>
                </a:solidFill>
                <a:latin typeface="Arial"/>
                <a:ea typeface="Arial"/>
                <a:cs typeface="Arial"/>
                <a:sym typeface="Arial"/>
              </a:rPr>
              <a:t>NEW YORK CITY</a:t>
            </a:r>
            <a:endParaRPr/>
          </a:p>
        </p:txBody>
      </p:sp>
      <p:sp>
        <p:nvSpPr>
          <p:cNvPr id="211" name="Google Shape;211;p13"/>
          <p:cNvSpPr txBox="1"/>
          <p:nvPr/>
        </p:nvSpPr>
        <p:spPr>
          <a:xfrm>
            <a:off x="8587539" y="2246457"/>
            <a:ext cx="8671761" cy="5274945"/>
          </a:xfrm>
          <a:prstGeom prst="rect">
            <a:avLst/>
          </a:prstGeom>
          <a:noFill/>
          <a:ln>
            <a:noFill/>
          </a:ln>
        </p:spPr>
        <p:txBody>
          <a:bodyPr spcFirstLastPara="1" wrap="square" lIns="0" tIns="0" rIns="0" bIns="0" anchor="t" anchorCtr="0">
            <a:spAutoFit/>
          </a:bodyPr>
          <a:lstStyle/>
          <a:p>
            <a:pPr marL="582930" marR="0" lvl="1" indent="-291465" algn="l" rtl="0">
              <a:lnSpc>
                <a:spcPct val="139962"/>
              </a:lnSpc>
              <a:spcBef>
                <a:spcPts val="0"/>
              </a:spcBef>
              <a:spcAft>
                <a:spcPts val="0"/>
              </a:spcAft>
              <a:buClr>
                <a:srgbClr val="000000"/>
              </a:buClr>
              <a:buSzPts val="2700"/>
              <a:buFont typeface="Arial"/>
              <a:buChar char="•"/>
            </a:pPr>
            <a:r>
              <a:rPr lang="en-US" sz="2700" b="0" i="0" u="sng" strike="noStrike" cap="none">
                <a:solidFill>
                  <a:srgbClr val="000000"/>
                </a:solidFill>
                <a:latin typeface="Arial"/>
                <a:ea typeface="Arial"/>
                <a:cs typeface="Arial"/>
                <a:sym typeface="Arial"/>
                <a:hlinkClick r:id="rId6">
                  <a:extLst>
                    <a:ext uri="{A12FA001-AC4F-418D-AE19-62706E023703}">
                      <ahyp:hlinkClr xmlns:ahyp="http://schemas.microsoft.com/office/drawing/2018/hyperlinkcolor" val="tx"/>
                    </a:ext>
                  </a:extLst>
                </a:hlinkClick>
              </a:rPr>
              <a:t>Educational Housing Service</a:t>
            </a:r>
            <a:r>
              <a:rPr lang="en-US" sz="2700" b="0" i="0" u="none" strike="noStrike" cap="none">
                <a:solidFill>
                  <a:srgbClr val="000000"/>
                </a:solidFill>
                <a:latin typeface="Arial"/>
                <a:ea typeface="Arial"/>
                <a:cs typeface="Arial"/>
                <a:sym typeface="Arial"/>
              </a:rPr>
              <a:t>s - Quality, affordable living spaces with other students in New York. EHS has a new program to offer reduced rates at two of its residences to students who are Pell eligible.  https://www.studenthousing.org/ </a:t>
            </a:r>
            <a:endParaRPr/>
          </a:p>
          <a:p>
            <a:pPr marL="0" marR="0" lvl="0" indent="0" algn="l" rtl="0">
              <a:lnSpc>
                <a:spcPct val="139962"/>
              </a:lnSpc>
              <a:spcBef>
                <a:spcPts val="0"/>
              </a:spcBef>
              <a:spcAft>
                <a:spcPts val="0"/>
              </a:spcAft>
              <a:buNone/>
            </a:pPr>
            <a:endParaRPr sz="2700" b="0" i="0" u="none" strike="noStrike" cap="none">
              <a:solidFill>
                <a:srgbClr val="000000"/>
              </a:solidFill>
              <a:latin typeface="Arial"/>
              <a:ea typeface="Arial"/>
              <a:cs typeface="Arial"/>
              <a:sym typeface="Arial"/>
            </a:endParaRPr>
          </a:p>
          <a:p>
            <a:pPr marL="582930" marR="0" lvl="1" indent="-291465" algn="l" rtl="0">
              <a:lnSpc>
                <a:spcPct val="139962"/>
              </a:lnSpc>
              <a:spcBef>
                <a:spcPts val="0"/>
              </a:spcBef>
              <a:spcAft>
                <a:spcPts val="0"/>
              </a:spcAft>
              <a:buClr>
                <a:srgbClr val="000000"/>
              </a:buClr>
              <a:buSzPts val="2700"/>
              <a:buFont typeface="Arial"/>
              <a:buChar char="•"/>
            </a:pPr>
            <a:r>
              <a:rPr lang="en-US" sz="2700" b="0" i="0" u="sng" strike="noStrike" cap="none">
                <a:solidFill>
                  <a:srgbClr val="000000"/>
                </a:solidFill>
                <a:latin typeface="Arial"/>
                <a:ea typeface="Arial"/>
                <a:cs typeface="Arial"/>
                <a:sym typeface="Arial"/>
                <a:hlinkClick r:id="rId7">
                  <a:extLst>
                    <a:ext uri="{A12FA001-AC4F-418D-AE19-62706E023703}">
                      <ahyp:hlinkClr xmlns:ahyp="http://schemas.microsoft.com/office/drawing/2018/hyperlinkcolor" val="tx"/>
                    </a:ext>
                  </a:extLst>
                </a:hlinkClick>
              </a:rPr>
              <a:t>Fashion Institute of Technology</a:t>
            </a:r>
            <a:r>
              <a:rPr lang="en-US" sz="2700" b="0" i="0" u="none" strike="noStrike" cap="none">
                <a:solidFill>
                  <a:srgbClr val="000000"/>
                </a:solidFill>
                <a:latin typeface="Arial"/>
                <a:ea typeface="Arial"/>
                <a:cs typeface="Arial"/>
                <a:sym typeface="Arial"/>
              </a:rPr>
              <a:t> - Summer Housing at the Fashion Institute of Technology in New York City.​ https://www.fitnyc.edu/life-at-fit/residential-life/summer-conferences-interns/index.php </a:t>
            </a:r>
            <a:endParaRPr/>
          </a:p>
          <a:p>
            <a:pPr marL="0" marR="0" lvl="0" indent="0" algn="l" rtl="0">
              <a:lnSpc>
                <a:spcPct val="139962"/>
              </a:lnSpc>
              <a:spcBef>
                <a:spcPts val="0"/>
              </a:spcBef>
              <a:spcAft>
                <a:spcPts val="0"/>
              </a:spcAft>
              <a:buNone/>
            </a:pPr>
            <a:endParaRPr sz="2700" b="0" i="0" u="none" strike="noStrike" cap="non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EFEFF"/>
        </a:solidFill>
        <a:effectLst/>
      </p:bgPr>
    </p:bg>
    <p:spTree>
      <p:nvGrpSpPr>
        <p:cNvPr id="1" name="Shape 215"/>
        <p:cNvGrpSpPr/>
        <p:nvPr/>
      </p:nvGrpSpPr>
      <p:grpSpPr>
        <a:xfrm>
          <a:off x="0" y="0"/>
          <a:ext cx="0" cy="0"/>
          <a:chOff x="0" y="0"/>
          <a:chExt cx="0" cy="0"/>
        </a:xfrm>
      </p:grpSpPr>
      <p:sp>
        <p:nvSpPr>
          <p:cNvPr id="216" name="Google Shape;216;p14"/>
          <p:cNvSpPr/>
          <p:nvPr/>
        </p:nvSpPr>
        <p:spPr>
          <a:xfrm>
            <a:off x="0" y="0"/>
            <a:ext cx="18288000" cy="10287000"/>
          </a:xfrm>
          <a:custGeom>
            <a:avLst/>
            <a:gdLst/>
            <a:ahLst/>
            <a:cxnLst/>
            <a:rect l="l" t="t" r="r" b="b"/>
            <a:pathLst>
              <a:path w="18288000" h="17693640" extrusionOk="0">
                <a:moveTo>
                  <a:pt x="0" y="0"/>
                </a:moveTo>
                <a:lnTo>
                  <a:pt x="18288000" y="0"/>
                </a:lnTo>
                <a:lnTo>
                  <a:pt x="18288000" y="17693640"/>
                </a:lnTo>
                <a:lnTo>
                  <a:pt x="0" y="17693640"/>
                </a:lnTo>
                <a:lnTo>
                  <a:pt x="0" y="0"/>
                </a:lnTo>
                <a:close/>
              </a:path>
            </a:pathLst>
          </a:custGeom>
          <a:blipFill rotWithShape="1">
            <a:blip r:embed="rId3">
              <a:alphaModFix/>
            </a:blip>
            <a:stretch>
              <a:fillRect t="-35998" b="-35996"/>
            </a:stretch>
          </a:blipFill>
          <a:ln>
            <a:noFill/>
          </a:ln>
        </p:spPr>
        <p:txBody>
          <a:bodyPr/>
          <a:lstStyle/>
          <a:p>
            <a:endParaRPr lang="en-US"/>
          </a:p>
        </p:txBody>
      </p:sp>
      <p:grpSp>
        <p:nvGrpSpPr>
          <p:cNvPr id="217" name="Google Shape;217;p14"/>
          <p:cNvGrpSpPr/>
          <p:nvPr/>
        </p:nvGrpSpPr>
        <p:grpSpPr>
          <a:xfrm>
            <a:off x="1028700" y="440285"/>
            <a:ext cx="15780074" cy="9463534"/>
            <a:chOff x="0" y="-38100"/>
            <a:chExt cx="3236208" cy="2492437"/>
          </a:xfrm>
        </p:grpSpPr>
        <p:sp>
          <p:nvSpPr>
            <p:cNvPr id="218" name="Google Shape;218;p14"/>
            <p:cNvSpPr/>
            <p:nvPr/>
          </p:nvSpPr>
          <p:spPr>
            <a:xfrm>
              <a:off x="0" y="0"/>
              <a:ext cx="3236208" cy="2454337"/>
            </a:xfrm>
            <a:custGeom>
              <a:avLst/>
              <a:gdLst/>
              <a:ahLst/>
              <a:cxnLst/>
              <a:rect l="l" t="t" r="r" b="b"/>
              <a:pathLst>
                <a:path w="3236208" h="2454337" extrusionOk="0">
                  <a:moveTo>
                    <a:pt x="32133" y="0"/>
                  </a:moveTo>
                  <a:lnTo>
                    <a:pt x="3204074" y="0"/>
                  </a:lnTo>
                  <a:cubicBezTo>
                    <a:pt x="3212596" y="0"/>
                    <a:pt x="3220770" y="3385"/>
                    <a:pt x="3226796" y="9412"/>
                  </a:cubicBezTo>
                  <a:cubicBezTo>
                    <a:pt x="3232822" y="15438"/>
                    <a:pt x="3236208" y="23611"/>
                    <a:pt x="3236208" y="32133"/>
                  </a:cubicBezTo>
                  <a:lnTo>
                    <a:pt x="3236208" y="2422204"/>
                  </a:lnTo>
                  <a:cubicBezTo>
                    <a:pt x="3236208" y="2430726"/>
                    <a:pt x="3232822" y="2438899"/>
                    <a:pt x="3226796" y="2444926"/>
                  </a:cubicBezTo>
                  <a:cubicBezTo>
                    <a:pt x="3220770" y="2450952"/>
                    <a:pt x="3212596" y="2454337"/>
                    <a:pt x="3204074" y="2454337"/>
                  </a:cubicBezTo>
                  <a:lnTo>
                    <a:pt x="32133" y="2454337"/>
                  </a:lnTo>
                  <a:cubicBezTo>
                    <a:pt x="23611" y="2454337"/>
                    <a:pt x="15438" y="2450952"/>
                    <a:pt x="9412" y="2444926"/>
                  </a:cubicBezTo>
                  <a:cubicBezTo>
                    <a:pt x="3385" y="2438899"/>
                    <a:pt x="0" y="2430726"/>
                    <a:pt x="0" y="2422204"/>
                  </a:cubicBezTo>
                  <a:lnTo>
                    <a:pt x="0" y="32133"/>
                  </a:lnTo>
                  <a:cubicBezTo>
                    <a:pt x="0" y="23611"/>
                    <a:pt x="3385" y="15438"/>
                    <a:pt x="9412" y="9412"/>
                  </a:cubicBezTo>
                  <a:cubicBezTo>
                    <a:pt x="15438" y="3385"/>
                    <a:pt x="23611" y="0"/>
                    <a:pt x="321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14"/>
            <p:cNvSpPr txBox="1"/>
            <p:nvPr/>
          </p:nvSpPr>
          <p:spPr>
            <a:xfrm>
              <a:off x="0" y="-38100"/>
              <a:ext cx="3236207" cy="2492437"/>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220" name="Google Shape;220;p14"/>
          <p:cNvSpPr txBox="1"/>
          <p:nvPr/>
        </p:nvSpPr>
        <p:spPr>
          <a:xfrm>
            <a:off x="1428788" y="1985680"/>
            <a:ext cx="14979900" cy="8062500"/>
          </a:xfrm>
          <a:prstGeom prst="rect">
            <a:avLst/>
          </a:prstGeom>
          <a:noFill/>
          <a:ln>
            <a:noFill/>
          </a:ln>
        </p:spPr>
        <p:txBody>
          <a:bodyPr spcFirstLastPara="1" wrap="square" lIns="0" tIns="0" rIns="0" bIns="0" anchor="t" anchorCtr="0">
            <a:spAutoFit/>
          </a:bodyPr>
          <a:lstStyle/>
          <a:p>
            <a:pPr marL="582932" marR="0" lvl="1" indent="-291465" algn="l" rtl="0">
              <a:lnSpc>
                <a:spcPct val="115000"/>
              </a:lnSpc>
              <a:spcBef>
                <a:spcPts val="0"/>
              </a:spcBef>
              <a:spcAft>
                <a:spcPts val="0"/>
              </a:spcAft>
              <a:buClr>
                <a:srgbClr val="000000"/>
              </a:buClr>
              <a:buSzPts val="2700"/>
              <a:buFont typeface="Arial"/>
              <a:buChar char="•"/>
            </a:pPr>
            <a:r>
              <a:rPr lang="en-US" sz="2700" b="0" i="0" u="sng" strike="noStrike" cap="none">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NY Housing </a:t>
            </a:r>
            <a:r>
              <a:rPr lang="en-US" sz="2700" b="0" i="0" u="none" strike="noStrike" cap="none">
                <a:solidFill>
                  <a:srgbClr val="000000"/>
                </a:solidFill>
                <a:latin typeface="Arial"/>
                <a:ea typeface="Arial"/>
                <a:cs typeface="Arial"/>
                <a:sym typeface="Arial"/>
              </a:rPr>
              <a:t>Search - Listings of Apartment Resources in New York City and beyond run by New York State Government​: https://nyhousingsearch.gov/</a:t>
            </a:r>
            <a:endParaRPr/>
          </a:p>
          <a:p>
            <a:pPr marL="0" marR="0" lvl="0" indent="0" algn="l" rtl="0">
              <a:lnSpc>
                <a:spcPct val="115000"/>
              </a:lnSpc>
              <a:spcBef>
                <a:spcPts val="0"/>
              </a:spcBef>
              <a:spcAft>
                <a:spcPts val="0"/>
              </a:spcAft>
              <a:buNone/>
            </a:pPr>
            <a:endParaRPr sz="2700" b="0" i="0" u="none" strike="noStrike" cap="none">
              <a:solidFill>
                <a:srgbClr val="000000"/>
              </a:solidFill>
              <a:latin typeface="Arial"/>
              <a:ea typeface="Arial"/>
              <a:cs typeface="Arial"/>
              <a:sym typeface="Arial"/>
            </a:endParaRPr>
          </a:p>
          <a:p>
            <a:pPr marL="582932" marR="0" lvl="1" indent="-291465" algn="l" rtl="0">
              <a:lnSpc>
                <a:spcPct val="115000"/>
              </a:lnSpc>
              <a:spcBef>
                <a:spcPts val="0"/>
              </a:spcBef>
              <a:spcAft>
                <a:spcPts val="0"/>
              </a:spcAft>
              <a:buClr>
                <a:srgbClr val="000000"/>
              </a:buClr>
              <a:buSzPts val="2700"/>
              <a:buFont typeface="Arial"/>
              <a:buChar char="•"/>
            </a:pPr>
            <a:r>
              <a:rPr lang="en-US" sz="2700" b="0" i="0" u="sng" strike="noStrike" cap="none">
                <a:solidFill>
                  <a:srgbClr val="000000"/>
                </a:solidFill>
                <a:latin typeface="Arial"/>
                <a:ea typeface="Arial"/>
                <a:cs typeface="Arial"/>
                <a:sym typeface="Arial"/>
                <a:hlinkClick r:id="rId5">
                  <a:extLst>
                    <a:ext uri="{A12FA001-AC4F-418D-AE19-62706E023703}">
                      <ahyp:hlinkClr xmlns:ahyp="http://schemas.microsoft.com/office/drawing/2018/hyperlinkcolor" val="tx"/>
                    </a:ext>
                  </a:extLst>
                </a:hlinkClick>
              </a:rPr>
              <a:t>International House</a:t>
            </a:r>
            <a:r>
              <a:rPr lang="en-US" sz="2700" b="0" i="0" u="none" strike="noStrike" cap="none">
                <a:solidFill>
                  <a:srgbClr val="000000"/>
                </a:solidFill>
                <a:latin typeface="Arial"/>
                <a:ea typeface="Arial"/>
                <a:cs typeface="Arial"/>
                <a:sym typeface="Arial"/>
              </a:rPr>
              <a:t> - Summer housing at The International House in NYC.​ https://www.ihouse-nyc.org/</a:t>
            </a:r>
            <a:endParaRPr/>
          </a:p>
          <a:p>
            <a:pPr marL="0" marR="0" lvl="0" indent="0" algn="l" rtl="0">
              <a:lnSpc>
                <a:spcPct val="115000"/>
              </a:lnSpc>
              <a:spcBef>
                <a:spcPts val="0"/>
              </a:spcBef>
              <a:spcAft>
                <a:spcPts val="0"/>
              </a:spcAft>
              <a:buNone/>
            </a:pPr>
            <a:endParaRPr sz="2700" b="0" i="0" u="none" strike="noStrike" cap="none">
              <a:solidFill>
                <a:srgbClr val="000000"/>
              </a:solidFill>
              <a:latin typeface="Arial"/>
              <a:ea typeface="Arial"/>
              <a:cs typeface="Arial"/>
              <a:sym typeface="Arial"/>
            </a:endParaRPr>
          </a:p>
          <a:p>
            <a:pPr marL="582932" marR="0" lvl="1" indent="-291465" algn="l" rtl="0">
              <a:lnSpc>
                <a:spcPct val="115000"/>
              </a:lnSpc>
              <a:spcBef>
                <a:spcPts val="0"/>
              </a:spcBef>
              <a:spcAft>
                <a:spcPts val="0"/>
              </a:spcAft>
              <a:buClr>
                <a:srgbClr val="000000"/>
              </a:buClr>
              <a:buSzPts val="2700"/>
              <a:buFont typeface="Arial"/>
              <a:buChar char="•"/>
            </a:pPr>
            <a:r>
              <a:rPr lang="en-US" sz="2700" b="0" i="0" u="sng" strike="noStrike" cap="none">
                <a:solidFill>
                  <a:srgbClr val="000000"/>
                </a:solidFill>
                <a:latin typeface="Arial"/>
                <a:ea typeface="Arial"/>
                <a:cs typeface="Arial"/>
                <a:sym typeface="Arial"/>
                <a:hlinkClick r:id="rId6">
                  <a:extLst>
                    <a:ext uri="{A12FA001-AC4F-418D-AE19-62706E023703}">
                      <ahyp:hlinkClr xmlns:ahyp="http://schemas.microsoft.com/office/drawing/2018/hyperlinkcolor" val="tx"/>
                    </a:ext>
                  </a:extLst>
                </a:hlinkClick>
              </a:rPr>
              <a:t>NYU Law Housing </a:t>
            </a:r>
            <a:r>
              <a:rPr lang="en-US" sz="2700" b="0" i="0" u="none" strike="noStrike" cap="none">
                <a:solidFill>
                  <a:srgbClr val="000000"/>
                </a:solidFill>
                <a:latin typeface="Arial"/>
                <a:ea typeface="Arial"/>
                <a:cs typeface="Arial"/>
                <a:sym typeface="Arial"/>
              </a:rPr>
              <a:t>- Summer Housing at NYU Law. https://www.law.nyu.edu/housing/summerliving</a:t>
            </a:r>
            <a:endParaRPr/>
          </a:p>
          <a:p>
            <a:pPr marL="0" marR="0" lvl="0" indent="0" algn="l" rtl="0">
              <a:lnSpc>
                <a:spcPct val="115000"/>
              </a:lnSpc>
              <a:spcBef>
                <a:spcPts val="0"/>
              </a:spcBef>
              <a:spcAft>
                <a:spcPts val="0"/>
              </a:spcAft>
              <a:buNone/>
            </a:pPr>
            <a:endParaRPr sz="2700" b="0" i="0" u="none" strike="noStrike" cap="none">
              <a:solidFill>
                <a:srgbClr val="000000"/>
              </a:solidFill>
              <a:latin typeface="Arial"/>
              <a:ea typeface="Arial"/>
              <a:cs typeface="Arial"/>
              <a:sym typeface="Arial"/>
            </a:endParaRPr>
          </a:p>
          <a:p>
            <a:pPr marL="582932" marR="0" lvl="1" indent="-291465" algn="l" rtl="0">
              <a:lnSpc>
                <a:spcPct val="115000"/>
              </a:lnSpc>
              <a:spcBef>
                <a:spcPts val="0"/>
              </a:spcBef>
              <a:spcAft>
                <a:spcPts val="0"/>
              </a:spcAft>
              <a:buClr>
                <a:srgbClr val="000000"/>
              </a:buClr>
              <a:buSzPts val="2700"/>
              <a:buFont typeface="Arial"/>
              <a:buChar char="•"/>
            </a:pPr>
            <a:r>
              <a:rPr lang="en-US" sz="2700" b="0" i="0" u="sng" strike="noStrike" cap="none">
                <a:solidFill>
                  <a:srgbClr val="000000"/>
                </a:solidFill>
                <a:latin typeface="Arial"/>
                <a:ea typeface="Arial"/>
                <a:cs typeface="Arial"/>
                <a:sym typeface="Arial"/>
                <a:hlinkClick r:id="rId7">
                  <a:extLst>
                    <a:ext uri="{A12FA001-AC4F-418D-AE19-62706E023703}">
                      <ahyp:hlinkClr xmlns:ahyp="http://schemas.microsoft.com/office/drawing/2018/hyperlinkcolor" val="tx"/>
                    </a:ext>
                  </a:extLst>
                </a:hlinkClick>
              </a:rPr>
              <a:t>RentHop.com</a:t>
            </a:r>
            <a:r>
              <a:rPr lang="en-US" sz="2700" b="0" i="0" u="none" strike="noStrike" cap="none">
                <a:solidFill>
                  <a:srgbClr val="000000"/>
                </a:solidFill>
                <a:latin typeface="Arial"/>
                <a:ea typeface="Arial"/>
                <a:cs typeface="Arial"/>
                <a:sym typeface="Arial"/>
              </a:rPr>
              <a:t> - Search NYC Apartments and Listings by Location. Also have listings for Boston and Chicago.​</a:t>
            </a:r>
            <a:endParaRPr/>
          </a:p>
          <a:p>
            <a:pPr marL="0" marR="0" lvl="0" indent="0" algn="l" rtl="0">
              <a:lnSpc>
                <a:spcPct val="115000"/>
              </a:lnSpc>
              <a:spcBef>
                <a:spcPts val="0"/>
              </a:spcBef>
              <a:spcAft>
                <a:spcPts val="0"/>
              </a:spcAft>
              <a:buNone/>
            </a:pPr>
            <a:endParaRPr sz="2700" b="0" i="0" u="none" strike="noStrike" cap="none">
              <a:solidFill>
                <a:srgbClr val="000000"/>
              </a:solidFill>
              <a:latin typeface="Arial"/>
              <a:ea typeface="Arial"/>
              <a:cs typeface="Arial"/>
              <a:sym typeface="Arial"/>
            </a:endParaRPr>
          </a:p>
          <a:p>
            <a:pPr marL="582932" marR="0" lvl="1" indent="-291466" algn="l" rtl="0">
              <a:lnSpc>
                <a:spcPct val="115000"/>
              </a:lnSpc>
              <a:spcBef>
                <a:spcPts val="0"/>
              </a:spcBef>
              <a:spcAft>
                <a:spcPts val="0"/>
              </a:spcAft>
              <a:buClr>
                <a:srgbClr val="000000"/>
              </a:buClr>
              <a:buSzPts val="2700"/>
              <a:buFont typeface="Arial"/>
              <a:buChar char="•"/>
            </a:pPr>
            <a:r>
              <a:rPr lang="en-US" sz="2700" b="0" i="0" u="sng" strike="noStrike" cap="none">
                <a:solidFill>
                  <a:srgbClr val="000000"/>
                </a:solidFill>
                <a:latin typeface="Arial"/>
                <a:ea typeface="Arial"/>
                <a:cs typeface="Arial"/>
                <a:sym typeface="Arial"/>
                <a:hlinkClick r:id="rId8">
                  <a:extLst>
                    <a:ext uri="{A12FA001-AC4F-418D-AE19-62706E023703}">
                      <ahyp:hlinkClr xmlns:ahyp="http://schemas.microsoft.com/office/drawing/2018/hyperlinkcolor" val="tx"/>
                    </a:ext>
                  </a:extLst>
                </a:hlinkClick>
              </a:rPr>
              <a:t>CityRealty.com </a:t>
            </a:r>
            <a:r>
              <a:rPr lang="en-US" sz="2700" b="0" i="0" u="none" strike="noStrike" cap="none">
                <a:solidFill>
                  <a:srgbClr val="000000"/>
                </a:solidFill>
                <a:latin typeface="Arial"/>
                <a:ea typeface="Arial"/>
                <a:cs typeface="Arial"/>
                <a:sym typeface="Arial"/>
              </a:rPr>
              <a:t>- New York City apartments for rent and for sale.​</a:t>
            </a:r>
            <a:endParaRPr sz="2700"/>
          </a:p>
          <a:p>
            <a:pPr marL="914400" marR="0" lvl="0" indent="0" algn="l" rtl="0">
              <a:lnSpc>
                <a:spcPct val="115000"/>
              </a:lnSpc>
              <a:spcBef>
                <a:spcPts val="0"/>
              </a:spcBef>
              <a:spcAft>
                <a:spcPts val="0"/>
              </a:spcAft>
              <a:buNone/>
            </a:pPr>
            <a:endParaRPr sz="2700"/>
          </a:p>
          <a:p>
            <a:pPr marL="582932" marR="0" lvl="1" indent="-291466" algn="l" rtl="0">
              <a:lnSpc>
                <a:spcPct val="115000"/>
              </a:lnSpc>
              <a:spcBef>
                <a:spcPts val="0"/>
              </a:spcBef>
              <a:spcAft>
                <a:spcPts val="0"/>
              </a:spcAft>
              <a:buSzPts val="2700"/>
              <a:buChar char="•"/>
            </a:pPr>
            <a:r>
              <a:rPr lang="en-US" sz="2700" u="sng">
                <a:solidFill>
                  <a:schemeClr val="dk1"/>
                </a:solidFill>
                <a:hlinkClick r:id="rId9">
                  <a:extLst>
                    <a:ext uri="{A12FA001-AC4F-418D-AE19-62706E023703}">
                      <ahyp:hlinkClr xmlns:ahyp="http://schemas.microsoft.com/office/drawing/2018/hyperlinkcolor" val="tx"/>
                    </a:ext>
                  </a:extLst>
                </a:hlinkClick>
              </a:rPr>
              <a:t>FoundStudy </a:t>
            </a:r>
            <a:r>
              <a:rPr lang="en-US" sz="2700"/>
              <a:t>- Student/Intern housing with multiple locations in NYC. Also have locations in Boston, Berkeley, San Francisco, Newark, Providence and Oakland. </a:t>
            </a:r>
            <a:endParaRPr sz="2700"/>
          </a:p>
          <a:p>
            <a:pPr marL="0" marR="0" lvl="0" indent="0" algn="l" rtl="0">
              <a:lnSpc>
                <a:spcPct val="140000"/>
              </a:lnSpc>
              <a:spcBef>
                <a:spcPts val="0"/>
              </a:spcBef>
              <a:spcAft>
                <a:spcPts val="0"/>
              </a:spcAft>
              <a:buNone/>
            </a:pPr>
            <a:endParaRPr sz="2700" b="0" i="0" u="none" strike="noStrike" cap="none">
              <a:solidFill>
                <a:srgbClr val="000000"/>
              </a:solidFill>
              <a:latin typeface="Arial"/>
              <a:ea typeface="Arial"/>
              <a:cs typeface="Arial"/>
              <a:sym typeface="Arial"/>
            </a:endParaRPr>
          </a:p>
        </p:txBody>
      </p:sp>
      <p:sp>
        <p:nvSpPr>
          <p:cNvPr id="221" name="Google Shape;221;p14"/>
          <p:cNvSpPr txBox="1"/>
          <p:nvPr/>
        </p:nvSpPr>
        <p:spPr>
          <a:xfrm>
            <a:off x="1479176" y="962025"/>
            <a:ext cx="15780124" cy="1023647"/>
          </a:xfrm>
          <a:prstGeom prst="rect">
            <a:avLst/>
          </a:prstGeom>
          <a:noFill/>
          <a:ln>
            <a:noFill/>
          </a:ln>
        </p:spPr>
        <p:txBody>
          <a:bodyPr spcFirstLastPara="1" wrap="square" lIns="0" tIns="0" rIns="0" bIns="0" anchor="t" anchorCtr="0">
            <a:spAutoFit/>
          </a:bodyPr>
          <a:lstStyle/>
          <a:p>
            <a:pPr marL="0" marR="0" lvl="0" indent="0" algn="just" rtl="0">
              <a:lnSpc>
                <a:spcPct val="123000"/>
              </a:lnSpc>
              <a:spcBef>
                <a:spcPts val="0"/>
              </a:spcBef>
              <a:spcAft>
                <a:spcPts val="0"/>
              </a:spcAft>
              <a:buNone/>
            </a:pPr>
            <a:r>
              <a:rPr lang="en-US" sz="6326" b="0" i="0" u="none" strike="noStrike" cap="none">
                <a:solidFill>
                  <a:srgbClr val="0C090A"/>
                </a:solidFill>
                <a:latin typeface="Arial"/>
                <a:ea typeface="Arial"/>
                <a:cs typeface="Arial"/>
                <a:sym typeface="Arial"/>
              </a:rPr>
              <a:t>NEW YORK CONTINUED</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EFEFF"/>
        </a:solidFill>
        <a:effectLst/>
      </p:bgPr>
    </p:bg>
    <p:spTree>
      <p:nvGrpSpPr>
        <p:cNvPr id="1" name="Shape 225"/>
        <p:cNvGrpSpPr/>
        <p:nvPr/>
      </p:nvGrpSpPr>
      <p:grpSpPr>
        <a:xfrm>
          <a:off x="0" y="0"/>
          <a:ext cx="0" cy="0"/>
          <a:chOff x="0" y="0"/>
          <a:chExt cx="0" cy="0"/>
        </a:xfrm>
      </p:grpSpPr>
      <p:sp>
        <p:nvSpPr>
          <p:cNvPr id="226" name="Google Shape;226;p15"/>
          <p:cNvSpPr/>
          <p:nvPr/>
        </p:nvSpPr>
        <p:spPr>
          <a:xfrm>
            <a:off x="0" y="0"/>
            <a:ext cx="18288000" cy="10287000"/>
          </a:xfrm>
          <a:custGeom>
            <a:avLst/>
            <a:gdLst/>
            <a:ahLst/>
            <a:cxnLst/>
            <a:rect l="l" t="t" r="r" b="b"/>
            <a:pathLst>
              <a:path w="18524234" h="21215698" extrusionOk="0">
                <a:moveTo>
                  <a:pt x="0" y="0"/>
                </a:moveTo>
                <a:lnTo>
                  <a:pt x="18524234" y="0"/>
                </a:lnTo>
                <a:lnTo>
                  <a:pt x="18524234" y="21215698"/>
                </a:lnTo>
                <a:lnTo>
                  <a:pt x="0" y="21215698"/>
                </a:lnTo>
                <a:lnTo>
                  <a:pt x="0" y="0"/>
                </a:lnTo>
                <a:close/>
              </a:path>
            </a:pathLst>
          </a:custGeom>
          <a:blipFill rotWithShape="1">
            <a:blip r:embed="rId3">
              <a:alphaModFix/>
            </a:blip>
            <a:stretch>
              <a:fillRect l="-1290" t="-2245" r="-17525" b="-103986"/>
            </a:stretch>
          </a:blipFill>
          <a:ln>
            <a:noFill/>
          </a:ln>
        </p:spPr>
        <p:txBody>
          <a:bodyPr/>
          <a:lstStyle/>
          <a:p>
            <a:endParaRPr lang="en-US"/>
          </a:p>
        </p:txBody>
      </p:sp>
      <p:grpSp>
        <p:nvGrpSpPr>
          <p:cNvPr id="227" name="Google Shape;227;p15"/>
          <p:cNvGrpSpPr/>
          <p:nvPr/>
        </p:nvGrpSpPr>
        <p:grpSpPr>
          <a:xfrm>
            <a:off x="1028700" y="440286"/>
            <a:ext cx="16230600" cy="9463473"/>
            <a:chOff x="0" y="-38100"/>
            <a:chExt cx="4274726" cy="2492437"/>
          </a:xfrm>
        </p:grpSpPr>
        <p:sp>
          <p:nvSpPr>
            <p:cNvPr id="228" name="Google Shape;228;p15"/>
            <p:cNvSpPr/>
            <p:nvPr/>
          </p:nvSpPr>
          <p:spPr>
            <a:xfrm>
              <a:off x="0" y="0"/>
              <a:ext cx="4274726" cy="2454337"/>
            </a:xfrm>
            <a:custGeom>
              <a:avLst/>
              <a:gdLst/>
              <a:ahLst/>
              <a:cxnLst/>
              <a:rect l="l" t="t" r="r" b="b"/>
              <a:pathLst>
                <a:path w="4274726" h="2454337" extrusionOk="0">
                  <a:moveTo>
                    <a:pt x="24327" y="0"/>
                  </a:moveTo>
                  <a:lnTo>
                    <a:pt x="4250399" y="0"/>
                  </a:lnTo>
                  <a:cubicBezTo>
                    <a:pt x="4263834" y="0"/>
                    <a:pt x="4274726" y="10891"/>
                    <a:pt x="4274726" y="24327"/>
                  </a:cubicBezTo>
                  <a:lnTo>
                    <a:pt x="4274726" y="2430010"/>
                  </a:lnTo>
                  <a:cubicBezTo>
                    <a:pt x="4274726" y="2443446"/>
                    <a:pt x="4263834" y="2454337"/>
                    <a:pt x="4250399" y="2454337"/>
                  </a:cubicBezTo>
                  <a:lnTo>
                    <a:pt x="24327" y="2454337"/>
                  </a:lnTo>
                  <a:cubicBezTo>
                    <a:pt x="10891" y="2454337"/>
                    <a:pt x="0" y="2443446"/>
                    <a:pt x="0" y="2430010"/>
                  </a:cubicBezTo>
                  <a:lnTo>
                    <a:pt x="0" y="24327"/>
                  </a:lnTo>
                  <a:cubicBezTo>
                    <a:pt x="0" y="10891"/>
                    <a:pt x="10891" y="0"/>
                    <a:pt x="243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15"/>
            <p:cNvSpPr txBox="1"/>
            <p:nvPr/>
          </p:nvSpPr>
          <p:spPr>
            <a:xfrm>
              <a:off x="0" y="-38100"/>
              <a:ext cx="4274726" cy="2492437"/>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230" name="Google Shape;230;p15"/>
          <p:cNvSpPr txBox="1"/>
          <p:nvPr/>
        </p:nvSpPr>
        <p:spPr>
          <a:xfrm>
            <a:off x="1245445" y="1985672"/>
            <a:ext cx="7342094" cy="3868623"/>
          </a:xfrm>
          <a:prstGeom prst="rect">
            <a:avLst/>
          </a:prstGeom>
          <a:noFill/>
          <a:ln>
            <a:noFill/>
          </a:ln>
        </p:spPr>
        <p:txBody>
          <a:bodyPr spcFirstLastPara="1" wrap="square" lIns="0" tIns="0" rIns="0" bIns="0" anchor="t" anchorCtr="0">
            <a:spAutoFit/>
          </a:bodyPr>
          <a:lstStyle/>
          <a:p>
            <a:pPr marL="582932" marR="0" lvl="1" indent="-291465" algn="l" rtl="0">
              <a:lnSpc>
                <a:spcPct val="140000"/>
              </a:lnSpc>
              <a:spcBef>
                <a:spcPts val="0"/>
              </a:spcBef>
              <a:spcAft>
                <a:spcPts val="0"/>
              </a:spcAft>
              <a:buClr>
                <a:srgbClr val="000000"/>
              </a:buClr>
              <a:buSzPts val="2700"/>
              <a:buFont typeface="Arial"/>
              <a:buChar char="•"/>
            </a:pPr>
            <a:r>
              <a:rPr lang="en-US" sz="2200" b="0" i="0" u="sng" strike="noStrike" cap="none" dirty="0">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University of San Francisco Rental Resources</a:t>
            </a:r>
            <a:r>
              <a:rPr lang="en-US" sz="2200" b="0" i="0" u="none" strike="noStrike" cap="none" dirty="0">
                <a:solidFill>
                  <a:srgbClr val="000000"/>
                </a:solidFill>
                <a:latin typeface="Arial"/>
                <a:ea typeface="Arial"/>
                <a:cs typeface="Arial"/>
                <a:sym typeface="Arial"/>
              </a:rPr>
              <a:t> - Apartment listings in San Francisco complied by USF.​ https://www.usfca.edu/life-usf/housing-dining/off-campus-housing</a:t>
            </a:r>
            <a:r>
              <a:rPr lang="en-US" sz="2200" b="0" i="0" u="none" strike="noStrike" cap="none" dirty="0">
                <a:solidFill>
                  <a:srgbClr val="F2543B"/>
                </a:solidFill>
                <a:latin typeface="Arial"/>
                <a:ea typeface="Arial"/>
                <a:cs typeface="Arial"/>
                <a:sym typeface="Arial"/>
              </a:rPr>
              <a:t>.​</a:t>
            </a:r>
            <a:endParaRPr sz="2200" dirty="0"/>
          </a:p>
          <a:p>
            <a:pPr marL="0" marR="0" lvl="0" indent="0" algn="l" rtl="0">
              <a:lnSpc>
                <a:spcPct val="140000"/>
              </a:lnSpc>
              <a:spcBef>
                <a:spcPts val="0"/>
              </a:spcBef>
              <a:spcAft>
                <a:spcPts val="0"/>
              </a:spcAft>
              <a:buNone/>
            </a:pPr>
            <a:endParaRPr sz="2200" b="0" i="0" u="none" strike="noStrike" cap="none" dirty="0">
              <a:solidFill>
                <a:srgbClr val="F2543B"/>
              </a:solidFill>
              <a:latin typeface="Arial"/>
              <a:ea typeface="Arial"/>
              <a:cs typeface="Arial"/>
              <a:sym typeface="Arial"/>
            </a:endParaRPr>
          </a:p>
          <a:p>
            <a:pPr marL="582932" marR="0" lvl="1" indent="-291465" algn="l" rtl="0">
              <a:lnSpc>
                <a:spcPct val="140000"/>
              </a:lnSpc>
              <a:spcBef>
                <a:spcPts val="0"/>
              </a:spcBef>
              <a:spcAft>
                <a:spcPts val="0"/>
              </a:spcAft>
              <a:buClr>
                <a:srgbClr val="000000"/>
              </a:buClr>
              <a:buSzPts val="2700"/>
              <a:buFont typeface="Arial"/>
              <a:buChar char="•"/>
            </a:pPr>
            <a:r>
              <a:rPr lang="en-US" sz="2200" b="0" i="0" u="sng" strike="noStrike" cap="none" dirty="0">
                <a:solidFill>
                  <a:srgbClr val="000000"/>
                </a:solidFill>
                <a:latin typeface="Arial"/>
                <a:ea typeface="Arial"/>
                <a:cs typeface="Arial"/>
                <a:sym typeface="Arial"/>
                <a:hlinkClick r:id="rId5">
                  <a:extLst>
                    <a:ext uri="{A12FA001-AC4F-418D-AE19-62706E023703}">
                      <ahyp:hlinkClr xmlns:ahyp="http://schemas.microsoft.com/office/drawing/2018/hyperlinkcolor" val="tx"/>
                    </a:ext>
                  </a:extLst>
                </a:hlinkClick>
              </a:rPr>
              <a:t>UCSF Off Campus Housing Guide </a:t>
            </a:r>
            <a:r>
              <a:rPr lang="en-US" sz="2200" b="0" i="0" u="none" strike="noStrike" cap="none" dirty="0">
                <a:solidFill>
                  <a:srgbClr val="000000"/>
                </a:solidFill>
                <a:latin typeface="Arial"/>
                <a:ea typeface="Arial"/>
                <a:cs typeface="Arial"/>
                <a:sym typeface="Arial"/>
              </a:rPr>
              <a:t>- https://campuslifeserviceshome.ucsf.edu/housing/campus-housing</a:t>
            </a:r>
            <a:endParaRPr sz="2200" dirty="0"/>
          </a:p>
        </p:txBody>
      </p:sp>
      <p:sp>
        <p:nvSpPr>
          <p:cNvPr id="231" name="Google Shape;231;p15"/>
          <p:cNvSpPr txBox="1"/>
          <p:nvPr/>
        </p:nvSpPr>
        <p:spPr>
          <a:xfrm>
            <a:off x="1479176" y="962025"/>
            <a:ext cx="14833743" cy="1023647"/>
          </a:xfrm>
          <a:prstGeom prst="rect">
            <a:avLst/>
          </a:prstGeom>
          <a:noFill/>
          <a:ln>
            <a:noFill/>
          </a:ln>
        </p:spPr>
        <p:txBody>
          <a:bodyPr spcFirstLastPara="1" wrap="square" lIns="0" tIns="0" rIns="0" bIns="0" anchor="t" anchorCtr="0">
            <a:spAutoFit/>
          </a:bodyPr>
          <a:lstStyle/>
          <a:p>
            <a:pPr marL="0" marR="0" lvl="0" indent="0" algn="just" rtl="0">
              <a:lnSpc>
                <a:spcPct val="123000"/>
              </a:lnSpc>
              <a:spcBef>
                <a:spcPts val="0"/>
              </a:spcBef>
              <a:spcAft>
                <a:spcPts val="0"/>
              </a:spcAft>
              <a:buNone/>
            </a:pPr>
            <a:r>
              <a:rPr lang="en-US" sz="6326" b="0" i="0" u="none" strike="noStrike" cap="none">
                <a:solidFill>
                  <a:srgbClr val="0C090A"/>
                </a:solidFill>
                <a:latin typeface="Arial"/>
                <a:ea typeface="Arial"/>
                <a:cs typeface="Arial"/>
                <a:sym typeface="Arial"/>
              </a:rPr>
              <a:t>SAN FRANSISCO   WASHINGTON DC</a:t>
            </a:r>
            <a:endParaRPr/>
          </a:p>
        </p:txBody>
      </p:sp>
      <p:sp>
        <p:nvSpPr>
          <p:cNvPr id="232" name="Google Shape;232;p15"/>
          <p:cNvSpPr txBox="1"/>
          <p:nvPr/>
        </p:nvSpPr>
        <p:spPr>
          <a:xfrm>
            <a:off x="8587539" y="1934119"/>
            <a:ext cx="8671761" cy="7840351"/>
          </a:xfrm>
          <a:prstGeom prst="rect">
            <a:avLst/>
          </a:prstGeom>
          <a:noFill/>
          <a:ln>
            <a:noFill/>
          </a:ln>
        </p:spPr>
        <p:txBody>
          <a:bodyPr spcFirstLastPara="1" wrap="square" lIns="0" tIns="0" rIns="0" bIns="0" anchor="t" anchorCtr="0">
            <a:spAutoFit/>
          </a:bodyPr>
          <a:lstStyle/>
          <a:p>
            <a:pPr marL="582930" marR="0" lvl="1" indent="-291465" algn="l" rtl="0">
              <a:lnSpc>
                <a:spcPct val="157458"/>
              </a:lnSpc>
              <a:spcBef>
                <a:spcPts val="0"/>
              </a:spcBef>
              <a:spcAft>
                <a:spcPts val="0"/>
              </a:spcAft>
              <a:buClr>
                <a:srgbClr val="000000"/>
              </a:buClr>
              <a:buSzPts val="2400"/>
              <a:buFont typeface="Arial"/>
              <a:buChar char="•"/>
            </a:pPr>
            <a:r>
              <a:rPr lang="en-US" sz="2200" b="0" i="0" u="sng" strike="noStrike" cap="none" dirty="0">
                <a:solidFill>
                  <a:srgbClr val="000000"/>
                </a:solidFill>
                <a:latin typeface="Arial"/>
                <a:ea typeface="Arial"/>
                <a:cs typeface="Arial"/>
                <a:sym typeface="Arial"/>
                <a:hlinkClick r:id="rId6">
                  <a:extLst>
                    <a:ext uri="{A12FA001-AC4F-418D-AE19-62706E023703}">
                      <ahyp:hlinkClr xmlns:ahyp="http://schemas.microsoft.com/office/drawing/2018/hyperlinkcolor" val="tx"/>
                    </a:ext>
                  </a:extLst>
                </a:hlinkClick>
              </a:rPr>
              <a:t>American University</a:t>
            </a:r>
            <a:r>
              <a:rPr lang="en-US" sz="2200" b="0" i="0" u="none" strike="noStrike" cap="none" dirty="0">
                <a:solidFill>
                  <a:srgbClr val="000000"/>
                </a:solidFill>
                <a:latin typeface="Arial"/>
                <a:ea typeface="Arial"/>
                <a:cs typeface="Arial"/>
                <a:sym typeface="Arial"/>
              </a:rPr>
              <a:t> - For visiting interns, offering quality accommodations in an ideal location at competitive prices.​ https://www.american.edu/student-affairs/conferences/intern-housing.cfm</a:t>
            </a:r>
            <a:endParaRPr sz="2200" dirty="0"/>
          </a:p>
          <a:p>
            <a:pPr marL="0" marR="0" lvl="0" indent="0" algn="l" rtl="0">
              <a:lnSpc>
                <a:spcPct val="157458"/>
              </a:lnSpc>
              <a:spcBef>
                <a:spcPts val="0"/>
              </a:spcBef>
              <a:spcAft>
                <a:spcPts val="0"/>
              </a:spcAft>
              <a:buNone/>
            </a:pPr>
            <a:endParaRPr sz="1000" b="0" i="0" u="none" strike="noStrike" cap="none" dirty="0">
              <a:solidFill>
                <a:srgbClr val="000000"/>
              </a:solidFill>
              <a:latin typeface="Arial"/>
              <a:ea typeface="Arial"/>
              <a:cs typeface="Arial"/>
              <a:sym typeface="Arial"/>
            </a:endParaRPr>
          </a:p>
          <a:p>
            <a:pPr marL="582930" marR="0" lvl="1" indent="-291465" algn="l" rtl="0">
              <a:lnSpc>
                <a:spcPct val="157458"/>
              </a:lnSpc>
              <a:spcBef>
                <a:spcPts val="0"/>
              </a:spcBef>
              <a:spcAft>
                <a:spcPts val="0"/>
              </a:spcAft>
              <a:buClr>
                <a:srgbClr val="000000"/>
              </a:buClr>
              <a:buSzPts val="2400"/>
              <a:buFont typeface="Arial"/>
              <a:buChar char="•"/>
            </a:pPr>
            <a:r>
              <a:rPr lang="en-US" sz="2200" b="0" i="0" u="none" strike="noStrike" cap="none" dirty="0">
                <a:solidFill>
                  <a:srgbClr val="000000"/>
                </a:solidFill>
                <a:latin typeface="Arial"/>
                <a:ea typeface="Arial"/>
                <a:cs typeface="Arial"/>
                <a:sym typeface="Arial"/>
              </a:rPr>
              <a:t> </a:t>
            </a:r>
            <a:r>
              <a:rPr lang="en-US" sz="2200" b="0" i="0" u="sng" strike="noStrike" cap="none" dirty="0">
                <a:solidFill>
                  <a:srgbClr val="000000"/>
                </a:solidFill>
                <a:latin typeface="Arial"/>
                <a:ea typeface="Arial"/>
                <a:cs typeface="Arial"/>
                <a:sym typeface="Arial"/>
                <a:hlinkClick r:id="rId7">
                  <a:extLst>
                    <a:ext uri="{A12FA001-AC4F-418D-AE19-62706E023703}">
                      <ahyp:hlinkClr xmlns:ahyp="http://schemas.microsoft.com/office/drawing/2018/hyperlinkcolor" val="tx"/>
                    </a:ext>
                  </a:extLst>
                </a:hlinkClick>
              </a:rPr>
              <a:t>Washington Intern Student Housing (WISH)</a:t>
            </a:r>
            <a:r>
              <a:rPr lang="en-US" sz="2200" b="0" i="0" u="none" strike="noStrike" cap="none" dirty="0">
                <a:solidFill>
                  <a:srgbClr val="000000"/>
                </a:solidFill>
                <a:latin typeface="Arial"/>
                <a:ea typeface="Arial"/>
                <a:cs typeface="Arial"/>
                <a:sym typeface="Arial"/>
              </a:rPr>
              <a:t> - Temporary, fully furnished intern housing on Capitol Hill in shared or private rooms in townhouses and apartments. Housing is also available for fall and winter months.​ https://internsdc.com/</a:t>
            </a:r>
            <a:endParaRPr sz="2200" dirty="0"/>
          </a:p>
          <a:p>
            <a:pPr marL="0" marR="0" lvl="0" indent="0" algn="l" rtl="0">
              <a:lnSpc>
                <a:spcPct val="157458"/>
              </a:lnSpc>
              <a:spcBef>
                <a:spcPts val="0"/>
              </a:spcBef>
              <a:spcAft>
                <a:spcPts val="0"/>
              </a:spcAft>
              <a:buNone/>
            </a:pPr>
            <a:endParaRPr sz="1050" b="0" i="0" u="none" strike="noStrike" cap="none" dirty="0">
              <a:solidFill>
                <a:srgbClr val="000000"/>
              </a:solidFill>
              <a:latin typeface="Arial"/>
              <a:ea typeface="Arial"/>
              <a:cs typeface="Arial"/>
              <a:sym typeface="Arial"/>
            </a:endParaRPr>
          </a:p>
          <a:p>
            <a:pPr marL="582930" marR="0" lvl="1" indent="-291465" algn="l" rtl="0">
              <a:lnSpc>
                <a:spcPct val="157458"/>
              </a:lnSpc>
              <a:spcBef>
                <a:spcPts val="0"/>
              </a:spcBef>
              <a:spcAft>
                <a:spcPts val="0"/>
              </a:spcAft>
              <a:buClr>
                <a:srgbClr val="000000"/>
              </a:buClr>
              <a:buSzPts val="2400"/>
              <a:buFont typeface="Arial"/>
              <a:buChar char="•"/>
            </a:pPr>
            <a:r>
              <a:rPr lang="en-US" sz="2200" b="0" i="0" u="sng" strike="noStrike" cap="none" dirty="0">
                <a:solidFill>
                  <a:srgbClr val="000000"/>
                </a:solidFill>
                <a:latin typeface="Arial"/>
                <a:ea typeface="Arial"/>
                <a:cs typeface="Arial"/>
                <a:sym typeface="Arial"/>
                <a:hlinkClick r:id="rId8">
                  <a:extLst>
                    <a:ext uri="{A12FA001-AC4F-418D-AE19-62706E023703}">
                      <ahyp:hlinkClr xmlns:ahyp="http://schemas.microsoft.com/office/drawing/2018/hyperlinkcolor" val="tx"/>
                    </a:ext>
                  </a:extLst>
                </a:hlinkClick>
              </a:rPr>
              <a:t>Catholic University of America </a:t>
            </a:r>
            <a:r>
              <a:rPr lang="en-US" sz="2200" b="0" i="0" u="none" strike="noStrike" cap="none" dirty="0">
                <a:solidFill>
                  <a:srgbClr val="000000"/>
                </a:solidFill>
                <a:latin typeface="Arial"/>
                <a:ea typeface="Arial"/>
                <a:cs typeface="Arial"/>
                <a:sym typeface="Arial"/>
              </a:rPr>
              <a:t>- Summer Housing in Washington, D.C.​ https://pryzbyla.catholic.edu/conferences/housing/summer-intern/non-cua-student/index.html</a:t>
            </a:r>
            <a:endParaRPr sz="2200" dirty="0"/>
          </a:p>
          <a:p>
            <a:pPr marL="0" marR="0" lvl="0" indent="0" algn="l" rtl="0">
              <a:lnSpc>
                <a:spcPct val="157458"/>
              </a:lnSpc>
              <a:spcBef>
                <a:spcPts val="0"/>
              </a:spcBef>
              <a:spcAft>
                <a:spcPts val="0"/>
              </a:spcAft>
              <a:buNone/>
            </a:pPr>
            <a:endParaRPr sz="1000" b="0" i="0" u="none" strike="noStrike" cap="none" dirty="0">
              <a:solidFill>
                <a:srgbClr val="000000"/>
              </a:solidFill>
              <a:latin typeface="Arial"/>
              <a:ea typeface="Arial"/>
              <a:cs typeface="Arial"/>
              <a:sym typeface="Arial"/>
            </a:endParaRPr>
          </a:p>
          <a:p>
            <a:pPr marL="582930" marR="0" lvl="1" indent="-291465" algn="l" rtl="0">
              <a:lnSpc>
                <a:spcPct val="157458"/>
              </a:lnSpc>
              <a:spcBef>
                <a:spcPts val="0"/>
              </a:spcBef>
              <a:spcAft>
                <a:spcPts val="0"/>
              </a:spcAft>
              <a:buClr>
                <a:srgbClr val="000000"/>
              </a:buClr>
              <a:buSzPts val="2400"/>
              <a:buFont typeface="Arial"/>
              <a:buChar char="•"/>
            </a:pPr>
            <a:r>
              <a:rPr lang="en-US" sz="2200" b="0" i="0" u="sng" strike="noStrike" cap="none" dirty="0">
                <a:solidFill>
                  <a:srgbClr val="000000"/>
                </a:solidFill>
                <a:latin typeface="Arial"/>
                <a:ea typeface="Arial"/>
                <a:cs typeface="Arial"/>
                <a:sym typeface="Arial"/>
                <a:hlinkClick r:id="rId9">
                  <a:extLst>
                    <a:ext uri="{A12FA001-AC4F-418D-AE19-62706E023703}">
                      <ahyp:hlinkClr xmlns:ahyp="http://schemas.microsoft.com/office/drawing/2018/hyperlinkcolor" val="tx"/>
                    </a:ext>
                  </a:extLst>
                </a:hlinkClick>
              </a:rPr>
              <a:t>George Washington University Summer Housing</a:t>
            </a:r>
            <a:r>
              <a:rPr lang="en-US" sz="2200" b="0" i="0" u="none" strike="noStrike" cap="none" dirty="0">
                <a:solidFill>
                  <a:srgbClr val="000000"/>
                </a:solidFill>
                <a:latin typeface="Arial"/>
                <a:ea typeface="Arial"/>
                <a:cs typeface="Arial"/>
                <a:sym typeface="Arial"/>
              </a:rPr>
              <a:t> - https://summerhousing.gwu.edu/individuals-interns</a:t>
            </a:r>
            <a:endParaRPr sz="22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EFEFF"/>
        </a:solidFill>
        <a:effectLst/>
      </p:bgPr>
    </p:bg>
    <p:spTree>
      <p:nvGrpSpPr>
        <p:cNvPr id="1" name="Shape 236"/>
        <p:cNvGrpSpPr/>
        <p:nvPr/>
      </p:nvGrpSpPr>
      <p:grpSpPr>
        <a:xfrm>
          <a:off x="0" y="0"/>
          <a:ext cx="0" cy="0"/>
          <a:chOff x="0" y="0"/>
          <a:chExt cx="0" cy="0"/>
        </a:xfrm>
      </p:grpSpPr>
      <p:sp>
        <p:nvSpPr>
          <p:cNvPr id="237" name="Google Shape;237;p16"/>
          <p:cNvSpPr/>
          <p:nvPr/>
        </p:nvSpPr>
        <p:spPr>
          <a:xfrm>
            <a:off x="0" y="0"/>
            <a:ext cx="18288000" cy="10287000"/>
          </a:xfrm>
          <a:custGeom>
            <a:avLst/>
            <a:gdLst/>
            <a:ahLst/>
            <a:cxnLst/>
            <a:rect l="l" t="t" r="r" b="b"/>
            <a:pathLst>
              <a:path w="18288000" h="17693640" extrusionOk="0">
                <a:moveTo>
                  <a:pt x="0" y="0"/>
                </a:moveTo>
                <a:lnTo>
                  <a:pt x="18288000" y="0"/>
                </a:lnTo>
                <a:lnTo>
                  <a:pt x="18288000" y="17693640"/>
                </a:lnTo>
                <a:lnTo>
                  <a:pt x="0" y="17693640"/>
                </a:lnTo>
                <a:lnTo>
                  <a:pt x="0" y="0"/>
                </a:lnTo>
                <a:close/>
              </a:path>
            </a:pathLst>
          </a:custGeom>
          <a:blipFill rotWithShape="1">
            <a:blip r:embed="rId3">
              <a:alphaModFix/>
            </a:blip>
            <a:stretch>
              <a:fillRect t="-35998" b="-35996"/>
            </a:stretch>
          </a:blipFill>
          <a:ln>
            <a:noFill/>
          </a:ln>
        </p:spPr>
        <p:txBody>
          <a:bodyPr/>
          <a:lstStyle/>
          <a:p>
            <a:endParaRPr lang="en-US"/>
          </a:p>
        </p:txBody>
      </p:sp>
      <p:grpSp>
        <p:nvGrpSpPr>
          <p:cNvPr id="238" name="Google Shape;238;p16"/>
          <p:cNvGrpSpPr/>
          <p:nvPr/>
        </p:nvGrpSpPr>
        <p:grpSpPr>
          <a:xfrm>
            <a:off x="1028700" y="440286"/>
            <a:ext cx="16230600" cy="9463473"/>
            <a:chOff x="0" y="-38100"/>
            <a:chExt cx="4274726" cy="2492437"/>
          </a:xfrm>
        </p:grpSpPr>
        <p:sp>
          <p:nvSpPr>
            <p:cNvPr id="239" name="Google Shape;239;p16"/>
            <p:cNvSpPr/>
            <p:nvPr/>
          </p:nvSpPr>
          <p:spPr>
            <a:xfrm>
              <a:off x="0" y="0"/>
              <a:ext cx="4274726" cy="2454337"/>
            </a:xfrm>
            <a:custGeom>
              <a:avLst/>
              <a:gdLst/>
              <a:ahLst/>
              <a:cxnLst/>
              <a:rect l="l" t="t" r="r" b="b"/>
              <a:pathLst>
                <a:path w="4274726" h="2454337" extrusionOk="0">
                  <a:moveTo>
                    <a:pt x="24327" y="0"/>
                  </a:moveTo>
                  <a:lnTo>
                    <a:pt x="4250399" y="0"/>
                  </a:lnTo>
                  <a:cubicBezTo>
                    <a:pt x="4263834" y="0"/>
                    <a:pt x="4274726" y="10891"/>
                    <a:pt x="4274726" y="24327"/>
                  </a:cubicBezTo>
                  <a:lnTo>
                    <a:pt x="4274726" y="2430010"/>
                  </a:lnTo>
                  <a:cubicBezTo>
                    <a:pt x="4274726" y="2443446"/>
                    <a:pt x="4263834" y="2454337"/>
                    <a:pt x="4250399" y="2454337"/>
                  </a:cubicBezTo>
                  <a:lnTo>
                    <a:pt x="24327" y="2454337"/>
                  </a:lnTo>
                  <a:cubicBezTo>
                    <a:pt x="10891" y="2454337"/>
                    <a:pt x="0" y="2443446"/>
                    <a:pt x="0" y="2430010"/>
                  </a:cubicBezTo>
                  <a:lnTo>
                    <a:pt x="0" y="24327"/>
                  </a:lnTo>
                  <a:cubicBezTo>
                    <a:pt x="0" y="10891"/>
                    <a:pt x="10891" y="0"/>
                    <a:pt x="243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16"/>
            <p:cNvSpPr txBox="1"/>
            <p:nvPr/>
          </p:nvSpPr>
          <p:spPr>
            <a:xfrm>
              <a:off x="0" y="-38100"/>
              <a:ext cx="4274726" cy="2492437"/>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241" name="Google Shape;241;p16"/>
          <p:cNvSpPr txBox="1"/>
          <p:nvPr/>
        </p:nvSpPr>
        <p:spPr>
          <a:xfrm>
            <a:off x="1479176" y="1659899"/>
            <a:ext cx="15332342" cy="8244459"/>
          </a:xfrm>
          <a:prstGeom prst="rect">
            <a:avLst/>
          </a:prstGeom>
          <a:noFill/>
          <a:ln>
            <a:noFill/>
          </a:ln>
        </p:spPr>
        <p:txBody>
          <a:bodyPr spcFirstLastPara="1" wrap="square" lIns="0" tIns="0" rIns="0" bIns="0" anchor="t" anchorCtr="0">
            <a:spAutoFit/>
          </a:bodyPr>
          <a:lstStyle/>
          <a:p>
            <a:pPr marL="0" marR="0" lvl="0" indent="0" algn="l" rtl="0">
              <a:lnSpc>
                <a:spcPct val="209999"/>
              </a:lnSpc>
              <a:spcBef>
                <a:spcPts val="0"/>
              </a:spcBef>
              <a:spcAft>
                <a:spcPts val="0"/>
              </a:spcAft>
              <a:buNone/>
            </a:pPr>
            <a:endParaRPr lang="en-US" sz="1600" b="0" i="0" u="none" strike="noStrike" cap="none" dirty="0">
              <a:solidFill>
                <a:schemeClr val="dk1"/>
              </a:solidFill>
              <a:latin typeface="Calibri"/>
              <a:ea typeface="Calibri"/>
              <a:cs typeface="Calibri"/>
            </a:endParaRPr>
          </a:p>
          <a:p>
            <a:pPr marL="582930" marR="0" lvl="1" indent="-291465" algn="l" rtl="0">
              <a:lnSpc>
                <a:spcPct val="140000"/>
              </a:lnSpc>
              <a:spcBef>
                <a:spcPts val="0"/>
              </a:spcBef>
              <a:spcAft>
                <a:spcPts val="0"/>
              </a:spcAft>
              <a:buClr>
                <a:srgbClr val="000000"/>
              </a:buClr>
              <a:buSzPts val="2700"/>
              <a:buFont typeface="Arial"/>
              <a:buChar char="•"/>
            </a:pPr>
            <a:r>
              <a:rPr lang="en-US" sz="2400" b="0" i="0" u="sng" strike="noStrike" cap="none" dirty="0">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North Carolina State University</a:t>
            </a:r>
            <a:r>
              <a:rPr lang="en-US" sz="2400" b="0" i="0" u="none" strike="noStrike" cap="none" dirty="0">
                <a:solidFill>
                  <a:srgbClr val="000000"/>
                </a:solidFill>
                <a:latin typeface="Arial"/>
                <a:ea typeface="Arial"/>
                <a:cs typeface="Arial"/>
                <a:sym typeface="Arial"/>
              </a:rPr>
              <a:t> - Includes intern housing for those with internships near the Research Triangle Park in Raleigh, which is home to many organizations such as IBM, Credit Suisse, Cisco Systems, GlaxoSmithKline, and the Department of Justice.​ https://housing.dasa.ncsu.edu/conference-and-guest-services/summer-intern-housing/</a:t>
            </a:r>
            <a:endParaRPr sz="2400" dirty="0"/>
          </a:p>
          <a:p>
            <a:pPr marL="0" marR="0" lvl="0" indent="0" algn="l" rtl="0">
              <a:lnSpc>
                <a:spcPct val="140000"/>
              </a:lnSpc>
              <a:spcBef>
                <a:spcPts val="0"/>
              </a:spcBef>
              <a:spcAft>
                <a:spcPts val="0"/>
              </a:spcAft>
              <a:buNone/>
            </a:pPr>
            <a:endParaRPr sz="2400" b="0" i="0" u="none" strike="noStrike" cap="none" dirty="0">
              <a:solidFill>
                <a:srgbClr val="000000"/>
              </a:solidFill>
              <a:latin typeface="Arial"/>
              <a:ea typeface="Arial"/>
              <a:cs typeface="Arial"/>
            </a:endParaRPr>
          </a:p>
          <a:p>
            <a:pPr marL="582930" marR="0" lvl="1" indent="-291465" algn="l" rtl="0">
              <a:lnSpc>
                <a:spcPct val="140000"/>
              </a:lnSpc>
              <a:spcBef>
                <a:spcPts val="0"/>
              </a:spcBef>
              <a:spcAft>
                <a:spcPts val="0"/>
              </a:spcAft>
              <a:buClr>
                <a:srgbClr val="000000"/>
              </a:buClr>
              <a:buSzPts val="2700"/>
              <a:buFont typeface="Arial"/>
              <a:buChar char="•"/>
            </a:pPr>
            <a:r>
              <a:rPr lang="en-US" sz="2400" b="0" i="0" u="none" strike="noStrike" cap="none" dirty="0">
                <a:solidFill>
                  <a:srgbClr val="000000"/>
                </a:solidFill>
                <a:latin typeface="Arial"/>
                <a:ea typeface="Arial"/>
                <a:cs typeface="Arial"/>
                <a:sym typeface="Arial"/>
              </a:rPr>
              <a:t> </a:t>
            </a:r>
            <a:r>
              <a:rPr lang="en-US" sz="2400" b="0" i="0" u="sng" strike="noStrike" cap="none" dirty="0">
                <a:solidFill>
                  <a:srgbClr val="000000"/>
                </a:solidFill>
                <a:latin typeface="Arial"/>
                <a:ea typeface="Arial"/>
                <a:cs typeface="Arial"/>
                <a:sym typeface="Arial"/>
                <a:hlinkClick r:id="rId5">
                  <a:extLst>
                    <a:ext uri="{A12FA001-AC4F-418D-AE19-62706E023703}">
                      <ahyp:hlinkClr xmlns:ahyp="http://schemas.microsoft.com/office/drawing/2018/hyperlinkcolor" val="tx"/>
                    </a:ext>
                  </a:extLst>
                </a:hlinkClick>
              </a:rPr>
              <a:t>UMoveFree.com </a:t>
            </a:r>
            <a:r>
              <a:rPr lang="en-US" sz="2400" b="0" i="0" u="none" strike="noStrike" cap="none" dirty="0">
                <a:solidFill>
                  <a:srgbClr val="000000"/>
                </a:solidFill>
                <a:latin typeface="Arial"/>
                <a:ea typeface="Arial"/>
                <a:cs typeface="Arial"/>
                <a:sym typeface="Arial"/>
              </a:rPr>
              <a:t>- Largest apartment leasing company in the state of Texas. Includes rentals in Austin, Dallas, and Houston.​</a:t>
            </a:r>
            <a:endParaRPr sz="2400" dirty="0"/>
          </a:p>
          <a:p>
            <a:pPr marL="0" marR="0" lvl="0" indent="0" algn="l" rtl="0">
              <a:lnSpc>
                <a:spcPct val="140000"/>
              </a:lnSpc>
              <a:spcBef>
                <a:spcPts val="0"/>
              </a:spcBef>
              <a:spcAft>
                <a:spcPts val="0"/>
              </a:spcAft>
              <a:buNone/>
            </a:pPr>
            <a:endParaRPr sz="2400" b="0" i="0" u="none" strike="noStrike" cap="none" dirty="0">
              <a:solidFill>
                <a:srgbClr val="000000"/>
              </a:solidFill>
              <a:latin typeface="Arial"/>
              <a:ea typeface="Arial"/>
              <a:cs typeface="Arial"/>
            </a:endParaRPr>
          </a:p>
          <a:p>
            <a:pPr marL="582930" marR="0" lvl="1" indent="-291465" algn="l" rtl="0">
              <a:lnSpc>
                <a:spcPct val="140000"/>
              </a:lnSpc>
              <a:spcBef>
                <a:spcPts val="0"/>
              </a:spcBef>
              <a:spcAft>
                <a:spcPts val="0"/>
              </a:spcAft>
              <a:buClr>
                <a:srgbClr val="000000"/>
              </a:buClr>
              <a:buSzPts val="2700"/>
              <a:buFont typeface="Arial"/>
              <a:buChar char="•"/>
            </a:pPr>
            <a:r>
              <a:rPr lang="en-US" sz="2400" b="0" i="0" u="sng" strike="noStrike" cap="none" dirty="0">
                <a:solidFill>
                  <a:srgbClr val="000000"/>
                </a:solidFill>
                <a:latin typeface="Arial"/>
                <a:ea typeface="Arial"/>
                <a:cs typeface="Arial"/>
                <a:sym typeface="Arial"/>
                <a:hlinkClick r:id="rId6">
                  <a:extLst>
                    <a:ext uri="{A12FA001-AC4F-418D-AE19-62706E023703}">
                      <ahyp:hlinkClr xmlns:ahyp="http://schemas.microsoft.com/office/drawing/2018/hyperlinkcolor" val="tx"/>
                    </a:ext>
                  </a:extLst>
                </a:hlinkClick>
              </a:rPr>
              <a:t>University of Texas (Dallas)</a:t>
            </a:r>
            <a:r>
              <a:rPr lang="en-US" sz="2400" b="0" i="0" u="none" strike="noStrike" cap="none" dirty="0">
                <a:solidFill>
                  <a:srgbClr val="000000"/>
                </a:solidFill>
                <a:latin typeface="Arial"/>
                <a:ea typeface="Arial"/>
                <a:cs typeface="Arial"/>
                <a:sym typeface="Arial"/>
              </a:rPr>
              <a:t> - Summer Dorm Housing: https://housing.utdallas.edu/housing-departments/corporate-intern-and-summer-guest-housing/ </a:t>
            </a:r>
            <a:endParaRPr sz="2400" dirty="0"/>
          </a:p>
          <a:p>
            <a:pPr marL="0" marR="0" lvl="0" indent="0" algn="l" rtl="0">
              <a:lnSpc>
                <a:spcPct val="140000"/>
              </a:lnSpc>
              <a:spcBef>
                <a:spcPts val="0"/>
              </a:spcBef>
              <a:spcAft>
                <a:spcPts val="0"/>
              </a:spcAft>
              <a:buNone/>
            </a:pPr>
            <a:endParaRPr sz="2400" b="0" i="0" u="none" strike="noStrike" cap="none" dirty="0">
              <a:solidFill>
                <a:srgbClr val="000000"/>
              </a:solidFill>
              <a:latin typeface="Arial"/>
              <a:ea typeface="Arial"/>
              <a:cs typeface="Arial"/>
            </a:endParaRPr>
          </a:p>
          <a:p>
            <a:pPr marL="582930" marR="0" lvl="1" indent="-291465" algn="l" rtl="0">
              <a:lnSpc>
                <a:spcPct val="140000"/>
              </a:lnSpc>
              <a:spcBef>
                <a:spcPts val="0"/>
              </a:spcBef>
              <a:spcAft>
                <a:spcPts val="0"/>
              </a:spcAft>
              <a:buClr>
                <a:srgbClr val="000000"/>
              </a:buClr>
              <a:buSzPts val="2700"/>
              <a:buFont typeface="Arial"/>
              <a:buChar char="•"/>
            </a:pPr>
            <a:r>
              <a:rPr lang="en-US" sz="2400" b="0" i="0" u="sng" strike="noStrike" cap="none" dirty="0">
                <a:solidFill>
                  <a:srgbClr val="000000"/>
                </a:solidFill>
                <a:latin typeface="Arial"/>
                <a:ea typeface="Arial"/>
                <a:cs typeface="Arial"/>
                <a:sym typeface="Arial"/>
                <a:hlinkClick r:id="rId7">
                  <a:extLst>
                    <a:ext uri="{A12FA001-AC4F-418D-AE19-62706E023703}">
                      <ahyp:hlinkClr xmlns:ahyp="http://schemas.microsoft.com/office/drawing/2018/hyperlinkcolor" val="tx"/>
                    </a:ext>
                  </a:extLst>
                </a:hlinkClick>
              </a:rPr>
              <a:t>University of Washington (Seattle)</a:t>
            </a:r>
            <a:r>
              <a:rPr lang="en-US" sz="2400" b="0" i="0" u="none" strike="noStrike" cap="none" dirty="0">
                <a:solidFill>
                  <a:srgbClr val="000000"/>
                </a:solidFill>
                <a:latin typeface="Arial"/>
                <a:ea typeface="Arial"/>
                <a:cs typeface="Arial"/>
                <a:sym typeface="Arial"/>
              </a:rPr>
              <a:t> - Summer Intern Housing: https://hfs.uw.edu/Seattle-Intern-Housing</a:t>
            </a:r>
            <a:endParaRPr sz="2400" dirty="0"/>
          </a:p>
          <a:p>
            <a:pPr marL="0" marR="0" lvl="0" indent="0" algn="l" rtl="0">
              <a:lnSpc>
                <a:spcPct val="140000"/>
              </a:lnSpc>
              <a:spcBef>
                <a:spcPts val="0"/>
              </a:spcBef>
              <a:spcAft>
                <a:spcPts val="0"/>
              </a:spcAft>
              <a:buNone/>
            </a:pPr>
            <a:endParaRPr sz="2400" b="0" i="0" u="none" strike="noStrike" cap="none" dirty="0">
              <a:solidFill>
                <a:srgbClr val="000000"/>
              </a:solidFill>
              <a:latin typeface="Arial"/>
              <a:ea typeface="Arial"/>
              <a:cs typeface="Arial"/>
            </a:endParaRPr>
          </a:p>
          <a:p>
            <a:pPr marL="582930" marR="0" lvl="1" indent="-291465" algn="l" rtl="0">
              <a:lnSpc>
                <a:spcPct val="140000"/>
              </a:lnSpc>
              <a:spcBef>
                <a:spcPts val="0"/>
              </a:spcBef>
              <a:spcAft>
                <a:spcPts val="0"/>
              </a:spcAft>
              <a:buClr>
                <a:srgbClr val="000000"/>
              </a:buClr>
              <a:buSzPts val="2700"/>
              <a:buFont typeface="Arial"/>
              <a:buChar char="•"/>
            </a:pPr>
            <a:r>
              <a:rPr lang="en-US" sz="2400" b="0" i="0" u="sng" strike="noStrike" cap="none" dirty="0">
                <a:solidFill>
                  <a:srgbClr val="000000"/>
                </a:solidFill>
                <a:latin typeface="Arial"/>
                <a:ea typeface="Arial"/>
                <a:cs typeface="Arial"/>
                <a:sym typeface="Arial"/>
                <a:hlinkClick r:id="rId8">
                  <a:extLst>
                    <a:ext uri="{A12FA001-AC4F-418D-AE19-62706E023703}">
                      <ahyp:hlinkClr xmlns:ahyp="http://schemas.microsoft.com/office/drawing/2018/hyperlinkcolor" val="tx"/>
                    </a:ext>
                  </a:extLst>
                </a:hlinkClick>
              </a:rPr>
              <a:t>Arizona State University (Phoenix)</a:t>
            </a:r>
            <a:r>
              <a:rPr lang="en-US" sz="2400" b="0" i="0" u="none" strike="noStrike" cap="none" dirty="0">
                <a:solidFill>
                  <a:srgbClr val="000000"/>
                </a:solidFill>
                <a:latin typeface="Arial"/>
                <a:ea typeface="Arial"/>
                <a:cs typeface="Arial"/>
                <a:sym typeface="Arial"/>
              </a:rPr>
              <a:t> - Summer housing for ASU internships only: https://housing.asu.edu/housing-resources/guest-and-conference-housing/guest-housing</a:t>
            </a:r>
            <a:endParaRPr sz="2400" dirty="0"/>
          </a:p>
        </p:txBody>
      </p:sp>
      <p:sp>
        <p:nvSpPr>
          <p:cNvPr id="242" name="Google Shape;242;p16"/>
          <p:cNvSpPr txBox="1"/>
          <p:nvPr/>
        </p:nvSpPr>
        <p:spPr>
          <a:xfrm>
            <a:off x="1479176" y="962025"/>
            <a:ext cx="15780124" cy="1023647"/>
          </a:xfrm>
          <a:prstGeom prst="rect">
            <a:avLst/>
          </a:prstGeom>
          <a:noFill/>
          <a:ln>
            <a:noFill/>
          </a:ln>
        </p:spPr>
        <p:txBody>
          <a:bodyPr spcFirstLastPara="1" wrap="square" lIns="0" tIns="0" rIns="0" bIns="0" anchor="t" anchorCtr="0">
            <a:spAutoFit/>
          </a:bodyPr>
          <a:lstStyle/>
          <a:p>
            <a:pPr marL="0" marR="0" lvl="0" indent="0" algn="just" rtl="0">
              <a:lnSpc>
                <a:spcPct val="123000"/>
              </a:lnSpc>
              <a:spcBef>
                <a:spcPts val="0"/>
              </a:spcBef>
              <a:spcAft>
                <a:spcPts val="0"/>
              </a:spcAft>
              <a:buNone/>
            </a:pPr>
            <a:r>
              <a:rPr lang="en-US" sz="6326" b="0" i="0" u="none" strike="noStrike" cap="none">
                <a:solidFill>
                  <a:srgbClr val="0C090A"/>
                </a:solidFill>
                <a:latin typeface="Arial"/>
                <a:ea typeface="Arial"/>
                <a:cs typeface="Arial"/>
                <a:sym typeface="Arial"/>
              </a:rPr>
              <a:t>OTHER CITIES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EFEFF"/>
        </a:solidFill>
        <a:effectLst/>
      </p:bgPr>
    </p:bg>
    <p:spTree>
      <p:nvGrpSpPr>
        <p:cNvPr id="1" name="Shape 246"/>
        <p:cNvGrpSpPr/>
        <p:nvPr/>
      </p:nvGrpSpPr>
      <p:grpSpPr>
        <a:xfrm>
          <a:off x="0" y="0"/>
          <a:ext cx="0" cy="0"/>
          <a:chOff x="0" y="0"/>
          <a:chExt cx="0" cy="0"/>
        </a:xfrm>
      </p:grpSpPr>
      <p:sp>
        <p:nvSpPr>
          <p:cNvPr id="247" name="Google Shape;247;p17"/>
          <p:cNvSpPr txBox="1"/>
          <p:nvPr/>
        </p:nvSpPr>
        <p:spPr>
          <a:xfrm>
            <a:off x="7560143" y="2529724"/>
            <a:ext cx="10586700" cy="7432804"/>
          </a:xfrm>
          <a:prstGeom prst="rect">
            <a:avLst/>
          </a:prstGeom>
          <a:noFill/>
          <a:ln>
            <a:noFill/>
          </a:ln>
        </p:spPr>
        <p:txBody>
          <a:bodyPr spcFirstLastPara="1" wrap="square" lIns="0" tIns="0" rIns="0" bIns="0" anchor="t" anchorCtr="0">
            <a:spAutoFit/>
          </a:bodyPr>
          <a:lstStyle/>
          <a:p>
            <a:pPr marL="680085" marR="0" lvl="1" indent="-339725" algn="l" rtl="0">
              <a:lnSpc>
                <a:spcPct val="115000"/>
              </a:lnSpc>
              <a:spcBef>
                <a:spcPts val="0"/>
              </a:spcBef>
              <a:spcAft>
                <a:spcPts val="0"/>
              </a:spcAft>
              <a:buClr>
                <a:srgbClr val="0C090A"/>
              </a:buClr>
              <a:buSzPts val="3150"/>
              <a:buFont typeface="Arial"/>
              <a:buChar char="•"/>
            </a:pPr>
            <a:r>
              <a:rPr lang="en-US" sz="3000" b="0" i="0" u="sng" strike="noStrike" cap="none" dirty="0">
                <a:solidFill>
                  <a:srgbClr val="0C090A"/>
                </a:solidFill>
                <a:latin typeface="Arial"/>
                <a:ea typeface="Arial"/>
                <a:cs typeface="Arial"/>
                <a:sym typeface="Arial"/>
                <a:hlinkClick r:id="rId3">
                  <a:extLst>
                    <a:ext uri="{A12FA001-AC4F-418D-AE19-62706E023703}">
                      <ahyp:hlinkClr xmlns:ahyp="http://schemas.microsoft.com/office/drawing/2018/hyperlinkcolor" val="tx"/>
                    </a:ext>
                  </a:extLst>
                </a:hlinkClick>
              </a:rPr>
              <a:t>London Metropolitan University</a:t>
            </a:r>
            <a:r>
              <a:rPr lang="en-US" sz="3000" b="0" i="0" u="none" strike="noStrike" cap="none" dirty="0">
                <a:solidFill>
                  <a:srgbClr val="0C090A"/>
                </a:solidFill>
                <a:latin typeface="Arial"/>
                <a:ea typeface="Arial"/>
                <a:cs typeface="Arial"/>
                <a:sym typeface="Arial"/>
              </a:rPr>
              <a:t> - Holloway Road: https://www.londonmet.ac.uk/services-and-facilities/accommodation/summer-accommodation/​</a:t>
            </a:r>
            <a:endParaRPr sz="3000" b="0" i="0" u="none" strike="noStrike" cap="none" dirty="0">
              <a:solidFill>
                <a:schemeClr val="dk1"/>
              </a:solidFill>
              <a:latin typeface="Calibri"/>
              <a:ea typeface="Calibri"/>
              <a:cs typeface="Calibri"/>
              <a:sym typeface="Calibri"/>
            </a:endParaRPr>
          </a:p>
          <a:p>
            <a:pPr marL="680085" marR="0" lvl="1" indent="-340042" algn="l" rtl="0">
              <a:lnSpc>
                <a:spcPct val="115000"/>
              </a:lnSpc>
              <a:spcBef>
                <a:spcPts val="0"/>
              </a:spcBef>
              <a:spcAft>
                <a:spcPts val="0"/>
              </a:spcAft>
              <a:buClr>
                <a:srgbClr val="0C090A"/>
              </a:buClr>
              <a:buSzPts val="3150"/>
              <a:buFont typeface="Arial"/>
              <a:buChar char="•"/>
            </a:pPr>
            <a:r>
              <a:rPr lang="en-US" sz="3000" b="0" i="0" u="sng" strike="noStrike" cap="none" dirty="0">
                <a:solidFill>
                  <a:srgbClr val="0C090A"/>
                </a:solidFill>
                <a:latin typeface="Arial"/>
                <a:ea typeface="Arial"/>
                <a:cs typeface="Arial"/>
                <a:sym typeface="Arial"/>
                <a:hlinkClick r:id="rId4">
                  <a:extLst>
                    <a:ext uri="{A12FA001-AC4F-418D-AE19-62706E023703}">
                      <ahyp:hlinkClr xmlns:ahyp="http://schemas.microsoft.com/office/drawing/2018/hyperlinkcolor" val="tx"/>
                    </a:ext>
                  </a:extLst>
                </a:hlinkClick>
              </a:rPr>
              <a:t>University College London</a:t>
            </a:r>
            <a:r>
              <a:rPr lang="en-US" sz="3000" b="0" i="0" u="none" strike="noStrike" cap="none" dirty="0">
                <a:solidFill>
                  <a:srgbClr val="0C090A"/>
                </a:solidFill>
                <a:latin typeface="Arial"/>
                <a:ea typeface="Arial"/>
                <a:cs typeface="Arial"/>
                <a:sym typeface="Arial"/>
              </a:rPr>
              <a:t> - Bloomsbury (just north of the British Museum)​: https://www.ucl.ac.uk/residences/ucl-summer-residences </a:t>
            </a:r>
            <a:endParaRPr sz="3000" dirty="0"/>
          </a:p>
          <a:p>
            <a:pPr marL="680085" marR="0" lvl="1" indent="-340042" algn="l" rtl="0">
              <a:lnSpc>
                <a:spcPct val="115000"/>
              </a:lnSpc>
              <a:spcBef>
                <a:spcPts val="0"/>
              </a:spcBef>
              <a:spcAft>
                <a:spcPts val="0"/>
              </a:spcAft>
              <a:buClr>
                <a:srgbClr val="0C090A"/>
              </a:buClr>
              <a:buSzPts val="3150"/>
              <a:buFont typeface="Arial"/>
              <a:buChar char="•"/>
            </a:pPr>
            <a:r>
              <a:rPr lang="en-US" sz="3000" b="0" i="0" u="sng" strike="noStrike" cap="none" dirty="0">
                <a:solidFill>
                  <a:srgbClr val="0C090A"/>
                </a:solidFill>
                <a:latin typeface="Arial"/>
                <a:ea typeface="Arial"/>
                <a:cs typeface="Arial"/>
                <a:sym typeface="Arial"/>
                <a:hlinkClick r:id="rId5">
                  <a:extLst>
                    <a:ext uri="{A12FA001-AC4F-418D-AE19-62706E023703}">
                      <ahyp:hlinkClr xmlns:ahyp="http://schemas.microsoft.com/office/drawing/2018/hyperlinkcolor" val="tx"/>
                    </a:ext>
                  </a:extLst>
                </a:hlinkClick>
              </a:rPr>
              <a:t>International Students House</a:t>
            </a:r>
            <a:r>
              <a:rPr lang="en-US" sz="3000" b="0" i="0" u="none" strike="noStrike" cap="none" dirty="0">
                <a:solidFill>
                  <a:srgbClr val="0C090A"/>
                </a:solidFill>
                <a:latin typeface="Arial"/>
                <a:ea typeface="Arial"/>
                <a:cs typeface="Arial"/>
                <a:sym typeface="Arial"/>
              </a:rPr>
              <a:t> - Great Portland Street​: https://www.ish.org.uk/</a:t>
            </a:r>
            <a:endParaRPr sz="3000" dirty="0"/>
          </a:p>
          <a:p>
            <a:pPr marL="680085" marR="0" lvl="1" indent="-339725" algn="l" rtl="0">
              <a:lnSpc>
                <a:spcPct val="115000"/>
              </a:lnSpc>
              <a:spcBef>
                <a:spcPts val="0"/>
              </a:spcBef>
              <a:spcAft>
                <a:spcPts val="0"/>
              </a:spcAft>
              <a:buClr>
                <a:srgbClr val="0C090A"/>
              </a:buClr>
              <a:buSzPts val="3150"/>
              <a:buFont typeface="Arial"/>
              <a:buChar char="•"/>
            </a:pPr>
            <a:r>
              <a:rPr lang="en-US" sz="3000" b="0" i="0" u="sng" strike="noStrike" cap="none" dirty="0">
                <a:solidFill>
                  <a:srgbClr val="0C090A"/>
                </a:solidFill>
                <a:latin typeface="Arial"/>
                <a:ea typeface="Arial"/>
                <a:cs typeface="Arial"/>
                <a:sym typeface="Arial"/>
                <a:hlinkClick r:id="rId6">
                  <a:extLst>
                    <a:ext uri="{A12FA001-AC4F-418D-AE19-62706E023703}">
                      <ahyp:hlinkClr xmlns:ahyp="http://schemas.microsoft.com/office/drawing/2018/hyperlinkcolor" val="tx"/>
                    </a:ext>
                  </a:extLst>
                </a:hlinkClick>
              </a:rPr>
              <a:t>King's College</a:t>
            </a:r>
            <a:r>
              <a:rPr lang="en-US" sz="3000" b="0" i="0" u="none" strike="noStrike" cap="none" dirty="0">
                <a:solidFill>
                  <a:srgbClr val="0C090A"/>
                </a:solidFill>
                <a:latin typeface="Arial"/>
                <a:ea typeface="Arial"/>
                <a:cs typeface="Arial"/>
                <a:sym typeface="Arial"/>
              </a:rPr>
              <a:t> - The Strand (Covent Garden)​ https://www.kings.edu/life_at_kings/housing/on_campus/index.html</a:t>
            </a:r>
            <a:endParaRPr sz="3000" dirty="0"/>
          </a:p>
          <a:p>
            <a:pPr marL="680085" marR="0" lvl="1" indent="-340042" algn="l" rtl="0">
              <a:lnSpc>
                <a:spcPct val="115000"/>
              </a:lnSpc>
              <a:spcBef>
                <a:spcPts val="0"/>
              </a:spcBef>
              <a:spcAft>
                <a:spcPts val="0"/>
              </a:spcAft>
              <a:buClr>
                <a:srgbClr val="0C090A"/>
              </a:buClr>
              <a:buSzPts val="3150"/>
              <a:buFont typeface="Arial"/>
              <a:buChar char="•"/>
            </a:pPr>
            <a:r>
              <a:rPr lang="en-US" sz="3000" b="0" i="0" u="sng" strike="noStrike" cap="none" dirty="0">
                <a:solidFill>
                  <a:srgbClr val="0C090A"/>
                </a:solidFill>
                <a:latin typeface="Arial"/>
                <a:ea typeface="Arial"/>
                <a:cs typeface="Arial"/>
                <a:sym typeface="Arial"/>
                <a:hlinkClick r:id="rId7">
                  <a:extLst>
                    <a:ext uri="{A12FA001-AC4F-418D-AE19-62706E023703}">
                      <ahyp:hlinkClr xmlns:ahyp="http://schemas.microsoft.com/office/drawing/2018/hyperlinkcolor" val="tx"/>
                    </a:ext>
                  </a:extLst>
                </a:hlinkClick>
              </a:rPr>
              <a:t>University of London Summer Housing</a:t>
            </a:r>
            <a:r>
              <a:rPr lang="en-US" sz="3000" b="0" i="0" u="none" strike="noStrike" cap="none" dirty="0">
                <a:solidFill>
                  <a:srgbClr val="0C090A"/>
                </a:solidFill>
                <a:latin typeface="Arial"/>
                <a:ea typeface="Arial"/>
                <a:cs typeface="Arial"/>
                <a:sym typeface="Arial"/>
              </a:rPr>
              <a:t>: https://housing.london.ac.uk/find-accommodation/university-halls-of-residence</a:t>
            </a:r>
            <a:endParaRPr sz="3000" dirty="0"/>
          </a:p>
        </p:txBody>
      </p:sp>
      <p:sp>
        <p:nvSpPr>
          <p:cNvPr id="248" name="Google Shape;248;p17"/>
          <p:cNvSpPr/>
          <p:nvPr/>
        </p:nvSpPr>
        <p:spPr>
          <a:xfrm>
            <a:off x="-1118167" y="0"/>
            <a:ext cx="8327374" cy="10287000"/>
          </a:xfrm>
          <a:custGeom>
            <a:avLst/>
            <a:gdLst/>
            <a:ahLst/>
            <a:cxnLst/>
            <a:rect l="l" t="t" r="r" b="b"/>
            <a:pathLst>
              <a:path w="8327374" h="10287000" extrusionOk="0">
                <a:moveTo>
                  <a:pt x="0" y="0"/>
                </a:moveTo>
                <a:lnTo>
                  <a:pt x="8327374" y="0"/>
                </a:lnTo>
                <a:lnTo>
                  <a:pt x="8327374" y="10287000"/>
                </a:lnTo>
                <a:lnTo>
                  <a:pt x="0" y="10287000"/>
                </a:lnTo>
                <a:lnTo>
                  <a:pt x="0" y="0"/>
                </a:lnTo>
                <a:close/>
              </a:path>
            </a:pathLst>
          </a:custGeom>
          <a:blipFill rotWithShape="1">
            <a:blip r:embed="rId8">
              <a:alphaModFix/>
            </a:blip>
            <a:stretch>
              <a:fillRect r="-24206"/>
            </a:stretch>
          </a:blipFill>
          <a:ln>
            <a:noFill/>
          </a:ln>
        </p:spPr>
        <p:txBody>
          <a:bodyPr/>
          <a:lstStyle/>
          <a:p>
            <a:endParaRPr lang="en-US"/>
          </a:p>
        </p:txBody>
      </p:sp>
      <p:sp>
        <p:nvSpPr>
          <p:cNvPr id="249" name="Google Shape;249;p17"/>
          <p:cNvSpPr txBox="1"/>
          <p:nvPr/>
        </p:nvSpPr>
        <p:spPr>
          <a:xfrm>
            <a:off x="7560143" y="458152"/>
            <a:ext cx="9977735" cy="170307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5700" b="0" i="0" u="none" strike="noStrike" cap="none" dirty="0">
                <a:solidFill>
                  <a:srgbClr val="0C090A"/>
                </a:solidFill>
                <a:latin typeface="Arial"/>
                <a:ea typeface="Arial"/>
                <a:cs typeface="Arial"/>
                <a:sym typeface="Arial"/>
              </a:rPr>
              <a:t> LONDON COLLEGES WITH SUMMER HOUSING </a:t>
            </a:r>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EFEFF"/>
        </a:solidFill>
        <a:effectLst/>
      </p:bgPr>
    </p:bg>
    <p:spTree>
      <p:nvGrpSpPr>
        <p:cNvPr id="1" name="Shape 253"/>
        <p:cNvGrpSpPr/>
        <p:nvPr/>
      </p:nvGrpSpPr>
      <p:grpSpPr>
        <a:xfrm>
          <a:off x="0" y="0"/>
          <a:ext cx="0" cy="0"/>
          <a:chOff x="0" y="0"/>
          <a:chExt cx="0" cy="0"/>
        </a:xfrm>
      </p:grpSpPr>
      <p:sp>
        <p:nvSpPr>
          <p:cNvPr id="254" name="Google Shape;254;p18"/>
          <p:cNvSpPr/>
          <p:nvPr/>
        </p:nvSpPr>
        <p:spPr>
          <a:xfrm>
            <a:off x="-1118167" y="0"/>
            <a:ext cx="8327374" cy="10287000"/>
          </a:xfrm>
          <a:custGeom>
            <a:avLst/>
            <a:gdLst/>
            <a:ahLst/>
            <a:cxnLst/>
            <a:rect l="l" t="t" r="r" b="b"/>
            <a:pathLst>
              <a:path w="8327374" h="10287000" extrusionOk="0">
                <a:moveTo>
                  <a:pt x="0" y="0"/>
                </a:moveTo>
                <a:lnTo>
                  <a:pt x="8327374" y="0"/>
                </a:lnTo>
                <a:lnTo>
                  <a:pt x="8327374" y="10287000"/>
                </a:lnTo>
                <a:lnTo>
                  <a:pt x="0" y="10287000"/>
                </a:lnTo>
                <a:lnTo>
                  <a:pt x="0" y="0"/>
                </a:lnTo>
                <a:close/>
              </a:path>
            </a:pathLst>
          </a:custGeom>
          <a:blipFill rotWithShape="1">
            <a:blip r:embed="rId3">
              <a:alphaModFix/>
            </a:blip>
            <a:stretch>
              <a:fillRect r="-24206"/>
            </a:stretch>
          </a:blipFill>
          <a:ln>
            <a:noFill/>
          </a:ln>
        </p:spPr>
        <p:txBody>
          <a:bodyPr/>
          <a:lstStyle/>
          <a:p>
            <a:endParaRPr lang="en-US"/>
          </a:p>
        </p:txBody>
      </p:sp>
      <p:sp>
        <p:nvSpPr>
          <p:cNvPr id="255" name="Google Shape;255;p18"/>
          <p:cNvSpPr txBox="1"/>
          <p:nvPr/>
        </p:nvSpPr>
        <p:spPr>
          <a:xfrm>
            <a:off x="7560143" y="586740"/>
            <a:ext cx="8115300" cy="874395"/>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5700" b="0" i="0" u="none" strike="noStrike" cap="none">
                <a:solidFill>
                  <a:srgbClr val="0C090A"/>
                </a:solidFill>
                <a:latin typeface="Arial"/>
                <a:ea typeface="Arial"/>
                <a:cs typeface="Arial"/>
                <a:sym typeface="Arial"/>
              </a:rPr>
              <a:t>ABROAD </a:t>
            </a:r>
            <a:endParaRPr/>
          </a:p>
        </p:txBody>
      </p:sp>
      <p:sp>
        <p:nvSpPr>
          <p:cNvPr id="256" name="Google Shape;256;p18"/>
          <p:cNvSpPr txBox="1"/>
          <p:nvPr/>
        </p:nvSpPr>
        <p:spPr>
          <a:xfrm>
            <a:off x="7327249" y="1807845"/>
            <a:ext cx="10586800" cy="5587365"/>
          </a:xfrm>
          <a:prstGeom prst="rect">
            <a:avLst/>
          </a:prstGeom>
          <a:noFill/>
          <a:ln>
            <a:noFill/>
          </a:ln>
        </p:spPr>
        <p:txBody>
          <a:bodyPr spcFirstLastPara="1" wrap="square" lIns="0" tIns="0" rIns="0" bIns="0" anchor="t" anchorCtr="0">
            <a:spAutoFit/>
          </a:bodyPr>
          <a:lstStyle/>
          <a:p>
            <a:pPr marL="680085" marR="0" lvl="1" indent="-340042" algn="l" rtl="0">
              <a:lnSpc>
                <a:spcPct val="139968"/>
              </a:lnSpc>
              <a:spcBef>
                <a:spcPts val="0"/>
              </a:spcBef>
              <a:spcAft>
                <a:spcPts val="0"/>
              </a:spcAft>
              <a:buClr>
                <a:srgbClr val="0C090A"/>
              </a:buClr>
              <a:buSzPts val="3150"/>
              <a:buFont typeface="Arial"/>
              <a:buChar char="•"/>
            </a:pPr>
            <a:r>
              <a:rPr lang="en-US" sz="3150" b="0" i="0" u="sng" strike="noStrike" cap="none">
                <a:solidFill>
                  <a:srgbClr val="0C090A"/>
                </a:solidFill>
                <a:latin typeface="Arial"/>
                <a:ea typeface="Arial"/>
                <a:cs typeface="Arial"/>
                <a:sym typeface="Arial"/>
                <a:hlinkClick r:id="rId4">
                  <a:extLst>
                    <a:ext uri="{A12FA001-AC4F-418D-AE19-62706E023703}">
                      <ahyp:hlinkClr xmlns:ahyp="http://schemas.microsoft.com/office/drawing/2018/hyperlinkcolor" val="tx"/>
                    </a:ext>
                  </a:extLst>
                </a:hlinkClick>
              </a:rPr>
              <a:t>TransitionsAbroad.com </a:t>
            </a:r>
            <a:r>
              <a:rPr lang="en-US" sz="3150" b="0" i="0" u="none" strike="noStrike" cap="none">
                <a:solidFill>
                  <a:srgbClr val="0C090A"/>
                </a:solidFill>
                <a:latin typeface="Arial"/>
                <a:ea typeface="Arial"/>
                <a:cs typeface="Arial"/>
                <a:sym typeface="Arial"/>
              </a:rPr>
              <a:t>- List of Accommodations &amp; Articles on Living Abroad: https://transitionsabroad.com/</a:t>
            </a:r>
            <a:endParaRPr/>
          </a:p>
          <a:p>
            <a:pPr marL="0" marR="0" lvl="0" indent="0" algn="l" rtl="0">
              <a:lnSpc>
                <a:spcPct val="139968"/>
              </a:lnSpc>
              <a:spcBef>
                <a:spcPts val="0"/>
              </a:spcBef>
              <a:spcAft>
                <a:spcPts val="0"/>
              </a:spcAft>
              <a:buNone/>
            </a:pPr>
            <a:endParaRPr sz="3150" b="0" i="0" u="none" strike="noStrike" cap="none">
              <a:solidFill>
                <a:srgbClr val="0C090A"/>
              </a:solidFill>
              <a:latin typeface="Arial"/>
              <a:ea typeface="Arial"/>
              <a:cs typeface="Arial"/>
              <a:sym typeface="Arial"/>
            </a:endParaRPr>
          </a:p>
          <a:p>
            <a:pPr marL="680085" marR="0" lvl="1" indent="-340042" algn="l" rtl="0">
              <a:lnSpc>
                <a:spcPct val="139968"/>
              </a:lnSpc>
              <a:spcBef>
                <a:spcPts val="0"/>
              </a:spcBef>
              <a:spcAft>
                <a:spcPts val="0"/>
              </a:spcAft>
              <a:buClr>
                <a:srgbClr val="0C090A"/>
              </a:buClr>
              <a:buSzPts val="3150"/>
              <a:buFont typeface="Arial"/>
              <a:buChar char="•"/>
            </a:pPr>
            <a:r>
              <a:rPr lang="en-US" sz="3150" b="0" i="0" u="sng" strike="noStrike" cap="none">
                <a:solidFill>
                  <a:srgbClr val="0C090A"/>
                </a:solidFill>
                <a:latin typeface="Arial"/>
                <a:ea typeface="Arial"/>
                <a:cs typeface="Arial"/>
                <a:sym typeface="Arial"/>
                <a:hlinkClick r:id="rId5">
                  <a:extLst>
                    <a:ext uri="{A12FA001-AC4F-418D-AE19-62706E023703}">
                      <ahyp:hlinkClr xmlns:ahyp="http://schemas.microsoft.com/office/drawing/2018/hyperlinkcolor" val="tx"/>
                    </a:ext>
                  </a:extLst>
                </a:hlinkClick>
              </a:rPr>
              <a:t>Lonely Planet</a:t>
            </a:r>
            <a:r>
              <a:rPr lang="en-US" sz="3150" b="0" i="0" u="none" strike="noStrike" cap="none">
                <a:solidFill>
                  <a:srgbClr val="0C090A"/>
                </a:solidFill>
                <a:latin typeface="Arial"/>
                <a:ea typeface="Arial"/>
                <a:cs typeface="Arial"/>
                <a:sym typeface="Arial"/>
              </a:rPr>
              <a:t>: Travel Website with guides, tips, and tricks for navigating long or short stays abroad: https://www.lonelyplanet.com/articles/category/planning</a:t>
            </a:r>
            <a:endParaRPr/>
          </a:p>
          <a:p>
            <a:pPr marL="0" marR="0" lvl="0" indent="0" algn="l" rtl="0">
              <a:lnSpc>
                <a:spcPct val="139968"/>
              </a:lnSpc>
              <a:spcBef>
                <a:spcPts val="0"/>
              </a:spcBef>
              <a:spcAft>
                <a:spcPts val="0"/>
              </a:spcAft>
              <a:buNone/>
            </a:pPr>
            <a:endParaRPr sz="3150" b="0" i="0" u="none" strike="noStrike" cap="none">
              <a:solidFill>
                <a:srgbClr val="0C090A"/>
              </a:solidFill>
              <a:latin typeface="Arial"/>
              <a:ea typeface="Arial"/>
              <a:cs typeface="Arial"/>
              <a:sym typeface="Arial"/>
            </a:endParaRPr>
          </a:p>
          <a:p>
            <a:pPr marL="680085" marR="0" lvl="1" indent="-340042" algn="l" rtl="0">
              <a:lnSpc>
                <a:spcPct val="139968"/>
              </a:lnSpc>
              <a:spcBef>
                <a:spcPts val="0"/>
              </a:spcBef>
              <a:spcAft>
                <a:spcPts val="0"/>
              </a:spcAft>
              <a:buClr>
                <a:srgbClr val="0C090A"/>
              </a:buClr>
              <a:buSzPts val="3150"/>
              <a:buFont typeface="Arial"/>
              <a:buChar char="•"/>
            </a:pPr>
            <a:r>
              <a:rPr lang="en-US" sz="3150" b="0" i="0" u="sng" strike="noStrike" cap="none">
                <a:solidFill>
                  <a:srgbClr val="0C090A"/>
                </a:solidFill>
                <a:latin typeface="Arial"/>
                <a:ea typeface="Arial"/>
                <a:cs typeface="Arial"/>
                <a:sym typeface="Arial"/>
                <a:hlinkClick r:id="rId6">
                  <a:extLst>
                    <a:ext uri="{A12FA001-AC4F-418D-AE19-62706E023703}">
                      <ahyp:hlinkClr xmlns:ahyp="http://schemas.microsoft.com/office/drawing/2018/hyperlinkcolor" val="tx"/>
                    </a:ext>
                  </a:extLst>
                </a:hlinkClick>
              </a:rPr>
              <a:t>CIEE</a:t>
            </a:r>
            <a:r>
              <a:rPr lang="en-US" sz="3150" b="0" i="0" u="none" strike="noStrike" cap="none">
                <a:solidFill>
                  <a:srgbClr val="0C090A"/>
                </a:solidFill>
                <a:latin typeface="Arial"/>
                <a:ea typeface="Arial"/>
                <a:cs typeface="Arial"/>
                <a:sym typeface="Arial"/>
              </a:rPr>
              <a:t> - List of global internships and resources in 15+ locations across the globe: https://www.ciee.org/go-abroad/college-study-abroad/internships/internship-city-guides</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EFEFF"/>
        </a:solidFill>
        <a:effectLst/>
      </p:bgPr>
    </p:bg>
    <p:spTree>
      <p:nvGrpSpPr>
        <p:cNvPr id="1" name="Shape 260"/>
        <p:cNvGrpSpPr/>
        <p:nvPr/>
      </p:nvGrpSpPr>
      <p:grpSpPr>
        <a:xfrm>
          <a:off x="0" y="0"/>
          <a:ext cx="0" cy="0"/>
          <a:chOff x="0" y="0"/>
          <a:chExt cx="0" cy="0"/>
        </a:xfrm>
      </p:grpSpPr>
      <p:sp>
        <p:nvSpPr>
          <p:cNvPr id="261" name="Google Shape;261;p19"/>
          <p:cNvSpPr/>
          <p:nvPr/>
        </p:nvSpPr>
        <p:spPr>
          <a:xfrm>
            <a:off x="2682601" y="-1"/>
            <a:ext cx="6796258" cy="5114925"/>
          </a:xfrm>
          <a:custGeom>
            <a:avLst/>
            <a:gdLst/>
            <a:ahLst/>
            <a:cxnLst/>
            <a:rect l="l" t="t" r="r" b="b"/>
            <a:pathLst>
              <a:path w="6796258" h="6796258" extrusionOk="0">
                <a:moveTo>
                  <a:pt x="0" y="0"/>
                </a:moveTo>
                <a:lnTo>
                  <a:pt x="6796258" y="0"/>
                </a:lnTo>
                <a:lnTo>
                  <a:pt x="6796258" y="6796258"/>
                </a:lnTo>
                <a:lnTo>
                  <a:pt x="0" y="6796258"/>
                </a:lnTo>
                <a:lnTo>
                  <a:pt x="0" y="0"/>
                </a:lnTo>
                <a:close/>
              </a:path>
            </a:pathLst>
          </a:custGeom>
          <a:blipFill rotWithShape="1">
            <a:blip r:embed="rId3">
              <a:alphaModFix/>
            </a:blip>
            <a:stretch>
              <a:fillRect t="-32870"/>
            </a:stretch>
          </a:blipFill>
          <a:ln>
            <a:noFill/>
          </a:ln>
        </p:spPr>
        <p:txBody>
          <a:bodyPr/>
          <a:lstStyle/>
          <a:p>
            <a:endParaRPr lang="en-US"/>
          </a:p>
        </p:txBody>
      </p:sp>
      <p:sp>
        <p:nvSpPr>
          <p:cNvPr id="262" name="Google Shape;262;p19"/>
          <p:cNvSpPr/>
          <p:nvPr/>
        </p:nvSpPr>
        <p:spPr>
          <a:xfrm>
            <a:off x="0" y="3031252"/>
            <a:ext cx="5521585" cy="7637261"/>
          </a:xfrm>
          <a:custGeom>
            <a:avLst/>
            <a:gdLst/>
            <a:ahLst/>
            <a:cxnLst/>
            <a:rect l="l" t="t" r="r" b="b"/>
            <a:pathLst>
              <a:path w="7637261" h="7637261" extrusionOk="0">
                <a:moveTo>
                  <a:pt x="0" y="0"/>
                </a:moveTo>
                <a:lnTo>
                  <a:pt x="7637261" y="0"/>
                </a:lnTo>
                <a:lnTo>
                  <a:pt x="7637261" y="7637261"/>
                </a:lnTo>
                <a:lnTo>
                  <a:pt x="0" y="7637261"/>
                </a:lnTo>
                <a:lnTo>
                  <a:pt x="0" y="0"/>
                </a:lnTo>
                <a:close/>
              </a:path>
            </a:pathLst>
          </a:custGeom>
          <a:blipFill rotWithShape="1">
            <a:blip r:embed="rId4">
              <a:alphaModFix/>
            </a:blip>
            <a:stretch>
              <a:fillRect l="-38314"/>
            </a:stretch>
          </a:blipFill>
          <a:ln>
            <a:noFill/>
          </a:ln>
        </p:spPr>
        <p:txBody>
          <a:bodyPr/>
          <a:lstStyle/>
          <a:p>
            <a:endParaRPr lang="en-US"/>
          </a:p>
        </p:txBody>
      </p:sp>
      <p:sp>
        <p:nvSpPr>
          <p:cNvPr id="263" name="Google Shape;263;p19"/>
          <p:cNvSpPr txBox="1"/>
          <p:nvPr/>
        </p:nvSpPr>
        <p:spPr>
          <a:xfrm>
            <a:off x="3235051" y="5521748"/>
            <a:ext cx="11563739" cy="3073400"/>
          </a:xfrm>
          <a:prstGeom prst="rect">
            <a:avLst/>
          </a:prstGeom>
          <a:noFill/>
          <a:ln>
            <a:noFill/>
          </a:ln>
        </p:spPr>
        <p:txBody>
          <a:bodyPr spcFirstLastPara="1" wrap="square" lIns="0" tIns="0" rIns="0" bIns="0" anchor="t" anchorCtr="0">
            <a:spAutoFit/>
          </a:bodyPr>
          <a:lstStyle/>
          <a:p>
            <a:pPr marL="0" marR="0" lvl="0" indent="0" algn="ctr" rtl="0">
              <a:lnSpc>
                <a:spcPct val="95000"/>
              </a:lnSpc>
              <a:spcBef>
                <a:spcPts val="0"/>
              </a:spcBef>
              <a:spcAft>
                <a:spcPts val="0"/>
              </a:spcAft>
              <a:buNone/>
            </a:pPr>
            <a:r>
              <a:rPr lang="en-US" sz="5000" b="0" i="0" u="none" strike="noStrike" cap="none">
                <a:solidFill>
                  <a:srgbClr val="0C090A"/>
                </a:solidFill>
                <a:latin typeface="Arial"/>
                <a:ea typeface="Arial"/>
                <a:cs typeface="Arial"/>
                <a:sym typeface="Arial"/>
              </a:rPr>
              <a:t>    Apartments​</a:t>
            </a:r>
            <a:endParaRPr/>
          </a:p>
          <a:p>
            <a:pPr marL="0" marR="0" lvl="0" indent="0" algn="ctr" rtl="0">
              <a:lnSpc>
                <a:spcPct val="95000"/>
              </a:lnSpc>
              <a:spcBef>
                <a:spcPts val="0"/>
              </a:spcBef>
              <a:spcAft>
                <a:spcPts val="0"/>
              </a:spcAft>
              <a:buNone/>
            </a:pPr>
            <a:endParaRPr sz="5000" b="0" i="0" u="none" strike="noStrike" cap="none">
              <a:solidFill>
                <a:srgbClr val="0C090A"/>
              </a:solidFill>
              <a:latin typeface="Arial"/>
              <a:ea typeface="Arial"/>
              <a:cs typeface="Arial"/>
              <a:sym typeface="Arial"/>
            </a:endParaRPr>
          </a:p>
          <a:p>
            <a:pPr marL="0" marR="0" lvl="0" indent="0" algn="ctr" rtl="0">
              <a:lnSpc>
                <a:spcPct val="95000"/>
              </a:lnSpc>
              <a:spcBef>
                <a:spcPts val="0"/>
              </a:spcBef>
              <a:spcAft>
                <a:spcPts val="0"/>
              </a:spcAft>
              <a:buNone/>
            </a:pPr>
            <a:r>
              <a:rPr lang="en-US" sz="5000" b="0" i="0" u="none" strike="noStrike" cap="none">
                <a:solidFill>
                  <a:srgbClr val="0C090A"/>
                </a:solidFill>
                <a:latin typeface="Arial"/>
                <a:ea typeface="Arial"/>
                <a:cs typeface="Arial"/>
                <a:sym typeface="Arial"/>
              </a:rPr>
              <a:t>    Transportation​</a:t>
            </a:r>
            <a:endParaRPr/>
          </a:p>
          <a:p>
            <a:pPr marL="0" marR="0" lvl="0" indent="0" algn="ctr" rtl="0">
              <a:lnSpc>
                <a:spcPct val="95000"/>
              </a:lnSpc>
              <a:spcBef>
                <a:spcPts val="0"/>
              </a:spcBef>
              <a:spcAft>
                <a:spcPts val="0"/>
              </a:spcAft>
              <a:buNone/>
            </a:pPr>
            <a:endParaRPr sz="5000" b="0" i="0" u="none" strike="noStrike" cap="none">
              <a:solidFill>
                <a:srgbClr val="0C090A"/>
              </a:solidFill>
              <a:latin typeface="Arial"/>
              <a:ea typeface="Arial"/>
              <a:cs typeface="Arial"/>
              <a:sym typeface="Arial"/>
            </a:endParaRPr>
          </a:p>
          <a:p>
            <a:pPr marL="0" marR="0" lvl="0" indent="0" algn="ctr" rtl="0">
              <a:lnSpc>
                <a:spcPct val="95000"/>
              </a:lnSpc>
              <a:spcBef>
                <a:spcPts val="0"/>
              </a:spcBef>
              <a:spcAft>
                <a:spcPts val="0"/>
              </a:spcAft>
              <a:buNone/>
            </a:pPr>
            <a:r>
              <a:rPr lang="en-US" sz="5000" b="0" i="0" u="none" strike="noStrike" cap="none">
                <a:solidFill>
                  <a:srgbClr val="0C090A"/>
                </a:solidFill>
                <a:latin typeface="Arial"/>
                <a:ea typeface="Arial"/>
                <a:cs typeface="Arial"/>
                <a:sym typeface="Arial"/>
              </a:rPr>
              <a:t>    Money​</a:t>
            </a:r>
            <a:endParaRPr/>
          </a:p>
        </p:txBody>
      </p:sp>
      <p:sp>
        <p:nvSpPr>
          <p:cNvPr id="264" name="Google Shape;264;p19"/>
          <p:cNvSpPr txBox="1"/>
          <p:nvPr/>
        </p:nvSpPr>
        <p:spPr>
          <a:xfrm>
            <a:off x="7848600" y="2691976"/>
            <a:ext cx="10439400" cy="2403475"/>
          </a:xfrm>
          <a:prstGeom prst="rect">
            <a:avLst/>
          </a:prstGeom>
          <a:noFill/>
          <a:ln>
            <a:noFill/>
          </a:ln>
        </p:spPr>
        <p:txBody>
          <a:bodyPr spcFirstLastPara="1" wrap="square" lIns="0" tIns="0" rIns="0" bIns="0" anchor="t" anchorCtr="0">
            <a:spAutoFit/>
          </a:bodyPr>
          <a:lstStyle/>
          <a:p>
            <a:pPr marL="0" marR="0" lvl="0" indent="0" algn="ctr" rtl="0">
              <a:lnSpc>
                <a:spcPct val="115000"/>
              </a:lnSpc>
              <a:spcBef>
                <a:spcPts val="0"/>
              </a:spcBef>
              <a:spcAft>
                <a:spcPts val="0"/>
              </a:spcAft>
              <a:buNone/>
            </a:pPr>
            <a:r>
              <a:rPr lang="en-US" sz="8000" b="0" i="0" u="none" strike="noStrike" cap="none">
                <a:solidFill>
                  <a:srgbClr val="0C090A"/>
                </a:solidFill>
                <a:latin typeface="Arial"/>
                <a:ea typeface="Arial"/>
                <a:cs typeface="Arial"/>
                <a:sym typeface="Arial"/>
              </a:rPr>
              <a:t>TIPS FOR RELOCATING</a:t>
            </a:r>
            <a:endParaRPr/>
          </a:p>
        </p:txBody>
      </p:sp>
      <p:sp>
        <p:nvSpPr>
          <p:cNvPr id="265" name="Google Shape;265;p19"/>
          <p:cNvSpPr txBox="1"/>
          <p:nvPr/>
        </p:nvSpPr>
        <p:spPr>
          <a:xfrm>
            <a:off x="10933068" y="5656082"/>
            <a:ext cx="7354932" cy="2473325"/>
          </a:xfrm>
          <a:prstGeom prst="rect">
            <a:avLst/>
          </a:prstGeom>
          <a:noFill/>
          <a:ln>
            <a:noFill/>
          </a:ln>
        </p:spPr>
        <p:txBody>
          <a:bodyPr spcFirstLastPara="1" wrap="square" lIns="0" tIns="0" rIns="0" bIns="0" anchor="t" anchorCtr="0">
            <a:spAutoFit/>
          </a:bodyPr>
          <a:lstStyle/>
          <a:p>
            <a:pPr marL="0" marR="0" lvl="0" indent="0" algn="ctr" rtl="0">
              <a:lnSpc>
                <a:spcPct val="95000"/>
              </a:lnSpc>
              <a:spcBef>
                <a:spcPts val="0"/>
              </a:spcBef>
              <a:spcAft>
                <a:spcPts val="0"/>
              </a:spcAft>
              <a:buNone/>
            </a:pPr>
            <a:r>
              <a:rPr lang="en-US" sz="5000" b="0" i="0" u="none" strike="noStrike" cap="none">
                <a:solidFill>
                  <a:srgbClr val="0C090A"/>
                </a:solidFill>
                <a:latin typeface="Arial"/>
                <a:ea typeface="Arial"/>
                <a:cs typeface="Arial"/>
                <a:sym typeface="Arial"/>
              </a:rPr>
              <a:t>    Health Insurance​</a:t>
            </a:r>
            <a:endParaRPr/>
          </a:p>
          <a:p>
            <a:pPr marL="0" marR="0" lvl="0" indent="0" algn="ctr" rtl="0">
              <a:lnSpc>
                <a:spcPct val="95000"/>
              </a:lnSpc>
              <a:spcBef>
                <a:spcPts val="0"/>
              </a:spcBef>
              <a:spcAft>
                <a:spcPts val="0"/>
              </a:spcAft>
              <a:buNone/>
            </a:pPr>
            <a:endParaRPr sz="5000" b="0" i="0" u="none" strike="noStrike" cap="none">
              <a:solidFill>
                <a:srgbClr val="0C090A"/>
              </a:solidFill>
              <a:latin typeface="Arial"/>
              <a:ea typeface="Arial"/>
              <a:cs typeface="Arial"/>
              <a:sym typeface="Arial"/>
            </a:endParaRPr>
          </a:p>
          <a:p>
            <a:pPr marL="0" marR="0" lvl="0" indent="0" algn="ctr" rtl="0">
              <a:lnSpc>
                <a:spcPct val="95000"/>
              </a:lnSpc>
              <a:spcBef>
                <a:spcPts val="0"/>
              </a:spcBef>
              <a:spcAft>
                <a:spcPts val="0"/>
              </a:spcAft>
              <a:buNone/>
            </a:pPr>
            <a:r>
              <a:rPr lang="en-US" sz="5000" b="0" i="0" u="none" strike="noStrike" cap="none">
                <a:solidFill>
                  <a:srgbClr val="0C090A"/>
                </a:solidFill>
                <a:latin typeface="Arial"/>
                <a:ea typeface="Arial"/>
                <a:cs typeface="Arial"/>
                <a:sym typeface="Arial"/>
              </a:rPr>
              <a:t>    Other Things to Remember​</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2"/>
          <p:cNvSpPr/>
          <p:nvPr/>
        </p:nvSpPr>
        <p:spPr>
          <a:xfrm>
            <a:off x="0" y="0"/>
            <a:ext cx="18288000" cy="10287000"/>
          </a:xfrm>
          <a:custGeom>
            <a:avLst/>
            <a:gdLst/>
            <a:ahLst/>
            <a:cxnLst/>
            <a:rect l="l" t="t" r="r" b="b"/>
            <a:pathLst>
              <a:path w="18288000" h="24861436" extrusionOk="0">
                <a:moveTo>
                  <a:pt x="0" y="0"/>
                </a:moveTo>
                <a:lnTo>
                  <a:pt x="18288000" y="0"/>
                </a:lnTo>
                <a:lnTo>
                  <a:pt x="18288000" y="24861436"/>
                </a:lnTo>
                <a:lnTo>
                  <a:pt x="0" y="24861436"/>
                </a:lnTo>
                <a:lnTo>
                  <a:pt x="0" y="0"/>
                </a:lnTo>
                <a:close/>
              </a:path>
            </a:pathLst>
          </a:custGeom>
          <a:blipFill rotWithShape="1">
            <a:blip r:embed="rId3">
              <a:alphaModFix/>
            </a:blip>
            <a:stretch>
              <a:fillRect l="-4939" t="-135883" r="-3225" b="-6329"/>
            </a:stretch>
          </a:blipFill>
          <a:ln>
            <a:noFill/>
          </a:ln>
        </p:spPr>
        <p:txBody>
          <a:bodyPr/>
          <a:lstStyle/>
          <a:p>
            <a:endParaRPr lang="en-US"/>
          </a:p>
        </p:txBody>
      </p:sp>
      <p:grpSp>
        <p:nvGrpSpPr>
          <p:cNvPr id="93" name="Google Shape;93;p2"/>
          <p:cNvGrpSpPr/>
          <p:nvPr/>
        </p:nvGrpSpPr>
        <p:grpSpPr>
          <a:xfrm>
            <a:off x="1889966" y="996792"/>
            <a:ext cx="14391665" cy="7537643"/>
            <a:chOff x="0" y="-38100"/>
            <a:chExt cx="3790397" cy="1985223"/>
          </a:xfrm>
        </p:grpSpPr>
        <p:sp>
          <p:nvSpPr>
            <p:cNvPr id="94" name="Google Shape;94;p2"/>
            <p:cNvSpPr/>
            <p:nvPr/>
          </p:nvSpPr>
          <p:spPr>
            <a:xfrm>
              <a:off x="0" y="0"/>
              <a:ext cx="3790397" cy="1947123"/>
            </a:xfrm>
            <a:custGeom>
              <a:avLst/>
              <a:gdLst/>
              <a:ahLst/>
              <a:cxnLst/>
              <a:rect l="l" t="t" r="r" b="b"/>
              <a:pathLst>
                <a:path w="3790397" h="1947123" extrusionOk="0">
                  <a:moveTo>
                    <a:pt x="27435" y="0"/>
                  </a:moveTo>
                  <a:lnTo>
                    <a:pt x="3762962" y="0"/>
                  </a:lnTo>
                  <a:cubicBezTo>
                    <a:pt x="3778114" y="0"/>
                    <a:pt x="3790397" y="12283"/>
                    <a:pt x="3790397" y="27435"/>
                  </a:cubicBezTo>
                  <a:lnTo>
                    <a:pt x="3790397" y="1919688"/>
                  </a:lnTo>
                  <a:cubicBezTo>
                    <a:pt x="3790397" y="1934840"/>
                    <a:pt x="3778114" y="1947123"/>
                    <a:pt x="3762962" y="1947123"/>
                  </a:cubicBezTo>
                  <a:lnTo>
                    <a:pt x="27435" y="1947123"/>
                  </a:lnTo>
                  <a:cubicBezTo>
                    <a:pt x="12283" y="1947123"/>
                    <a:pt x="0" y="1934840"/>
                    <a:pt x="0" y="1919688"/>
                  </a:cubicBezTo>
                  <a:lnTo>
                    <a:pt x="0" y="27435"/>
                  </a:lnTo>
                  <a:cubicBezTo>
                    <a:pt x="0" y="12283"/>
                    <a:pt x="12283" y="0"/>
                    <a:pt x="274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txBox="1"/>
            <p:nvPr/>
          </p:nvSpPr>
          <p:spPr>
            <a:xfrm>
              <a:off x="0" y="-38100"/>
              <a:ext cx="3790397" cy="1985223"/>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96" name="Google Shape;96;p2"/>
          <p:cNvSpPr txBox="1"/>
          <p:nvPr/>
        </p:nvSpPr>
        <p:spPr>
          <a:xfrm>
            <a:off x="1729913" y="1337209"/>
            <a:ext cx="14828173" cy="1544857"/>
          </a:xfrm>
          <a:prstGeom prst="rect">
            <a:avLst/>
          </a:prstGeom>
          <a:noFill/>
          <a:ln>
            <a:noFill/>
          </a:ln>
        </p:spPr>
        <p:txBody>
          <a:bodyPr spcFirstLastPara="1" wrap="square" lIns="0" tIns="0" rIns="0" bIns="0" anchor="t" anchorCtr="0">
            <a:spAutoFit/>
          </a:bodyPr>
          <a:lstStyle/>
          <a:p>
            <a:pPr marL="0" marR="0" lvl="0" indent="0" algn="ctr" rtl="0">
              <a:lnSpc>
                <a:spcPct val="123002"/>
              </a:lnSpc>
              <a:spcBef>
                <a:spcPts val="0"/>
              </a:spcBef>
              <a:spcAft>
                <a:spcPts val="0"/>
              </a:spcAft>
              <a:buNone/>
            </a:pPr>
            <a:r>
              <a:rPr lang="en-US" sz="9525" b="0" i="0" u="none" strike="noStrike" cap="none">
                <a:solidFill>
                  <a:srgbClr val="0C090A"/>
                </a:solidFill>
                <a:latin typeface="Arial"/>
                <a:ea typeface="Arial"/>
                <a:cs typeface="Arial"/>
                <a:sym typeface="Arial"/>
              </a:rPr>
              <a:t>TABLE OF CONTENTS</a:t>
            </a:r>
            <a:endParaRPr/>
          </a:p>
        </p:txBody>
      </p:sp>
      <p:sp>
        <p:nvSpPr>
          <p:cNvPr id="97" name="Google Shape;97;p2"/>
          <p:cNvSpPr txBox="1"/>
          <p:nvPr/>
        </p:nvSpPr>
        <p:spPr>
          <a:xfrm>
            <a:off x="1729913" y="3048244"/>
            <a:ext cx="7271236" cy="4847481"/>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4500" b="0" i="0" u="none" strike="noStrike" cap="none" dirty="0">
                <a:solidFill>
                  <a:srgbClr val="001F5B"/>
                </a:solidFill>
                <a:latin typeface="Arial"/>
                <a:ea typeface="Arial"/>
                <a:cs typeface="Arial"/>
                <a:sym typeface="Arial"/>
              </a:rPr>
              <a:t>Housing Resources</a:t>
            </a:r>
            <a:endParaRPr lang="en-US" sz="4500"/>
          </a:p>
          <a:p>
            <a:pPr marL="0" marR="0" lvl="0" indent="0" algn="ctr" rtl="0">
              <a:lnSpc>
                <a:spcPct val="140000"/>
              </a:lnSpc>
              <a:spcBef>
                <a:spcPts val="0"/>
              </a:spcBef>
              <a:spcAft>
                <a:spcPts val="0"/>
              </a:spcAft>
              <a:buNone/>
            </a:pPr>
            <a:endParaRPr sz="4500" b="0" i="0" u="none" strike="noStrike" cap="none" dirty="0">
              <a:solidFill>
                <a:srgbClr val="001F5B"/>
              </a:solidFill>
              <a:latin typeface="Arial"/>
              <a:ea typeface="Arial"/>
              <a:cs typeface="Arial"/>
            </a:endParaRPr>
          </a:p>
          <a:p>
            <a:pPr marL="0" marR="0" lvl="0" indent="0" algn="ctr" rtl="0">
              <a:lnSpc>
                <a:spcPct val="140000"/>
              </a:lnSpc>
              <a:spcBef>
                <a:spcPts val="0"/>
              </a:spcBef>
              <a:spcAft>
                <a:spcPts val="0"/>
              </a:spcAft>
              <a:buNone/>
            </a:pPr>
            <a:r>
              <a:rPr lang="en-US" sz="4500" b="0" i="0" u="none" strike="noStrike" cap="none" dirty="0">
                <a:solidFill>
                  <a:srgbClr val="001F5B"/>
                </a:solidFill>
                <a:latin typeface="Arial"/>
                <a:ea typeface="Arial"/>
                <a:cs typeface="Arial"/>
                <a:sym typeface="Arial"/>
              </a:rPr>
              <a:t>Tips for Relocating</a:t>
            </a:r>
            <a:endParaRPr sz="4500"/>
          </a:p>
          <a:p>
            <a:pPr marL="0" marR="0" lvl="0" indent="0" algn="ctr" rtl="0">
              <a:lnSpc>
                <a:spcPct val="140000"/>
              </a:lnSpc>
              <a:spcBef>
                <a:spcPts val="0"/>
              </a:spcBef>
              <a:spcAft>
                <a:spcPts val="0"/>
              </a:spcAft>
              <a:buNone/>
            </a:pPr>
            <a:endParaRPr sz="4500" b="0" i="0" u="none" strike="noStrike" cap="none" dirty="0">
              <a:solidFill>
                <a:srgbClr val="001F5B"/>
              </a:solidFill>
              <a:latin typeface="Arial"/>
              <a:ea typeface="Arial"/>
              <a:cs typeface="Arial"/>
            </a:endParaRPr>
          </a:p>
          <a:p>
            <a:pPr marL="0" marR="0" lvl="0" indent="0" algn="ctr" rtl="0">
              <a:lnSpc>
                <a:spcPct val="140000"/>
              </a:lnSpc>
              <a:spcBef>
                <a:spcPts val="0"/>
              </a:spcBef>
              <a:spcAft>
                <a:spcPts val="0"/>
              </a:spcAft>
              <a:buNone/>
            </a:pPr>
            <a:r>
              <a:rPr lang="en-US" sz="4500" b="0" i="0" u="none" strike="noStrike" cap="none" dirty="0">
                <a:solidFill>
                  <a:srgbClr val="001F5B"/>
                </a:solidFill>
                <a:latin typeface="Arial"/>
                <a:ea typeface="Arial"/>
                <a:cs typeface="Arial"/>
                <a:sym typeface="Arial"/>
              </a:rPr>
              <a:t>Money</a:t>
            </a:r>
            <a:endParaRPr sz="4500"/>
          </a:p>
        </p:txBody>
      </p:sp>
      <p:sp>
        <p:nvSpPr>
          <p:cNvPr id="98" name="Google Shape;98;p2"/>
          <p:cNvSpPr txBox="1"/>
          <p:nvPr/>
        </p:nvSpPr>
        <p:spPr>
          <a:xfrm>
            <a:off x="8853084" y="3048244"/>
            <a:ext cx="7428547" cy="4847481"/>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4500" b="0" i="0" u="none" strike="noStrike" cap="none" dirty="0">
                <a:solidFill>
                  <a:srgbClr val="001F5B"/>
                </a:solidFill>
                <a:latin typeface="Arial"/>
                <a:ea typeface="Arial"/>
                <a:cs typeface="Arial"/>
                <a:sym typeface="Arial"/>
              </a:rPr>
              <a:t>Health Insurance</a:t>
            </a:r>
            <a:endParaRPr lang="en-US" sz="4500" dirty="0"/>
          </a:p>
          <a:p>
            <a:pPr marL="0" marR="0" lvl="0" indent="0" algn="ctr" rtl="0">
              <a:lnSpc>
                <a:spcPct val="140000"/>
              </a:lnSpc>
              <a:spcBef>
                <a:spcPts val="0"/>
              </a:spcBef>
              <a:spcAft>
                <a:spcPts val="0"/>
              </a:spcAft>
              <a:buNone/>
            </a:pPr>
            <a:endParaRPr sz="4500" b="0" i="0" u="none" strike="noStrike" cap="none" dirty="0">
              <a:solidFill>
                <a:srgbClr val="001F5B"/>
              </a:solidFill>
              <a:latin typeface="Arial"/>
              <a:ea typeface="Arial"/>
              <a:cs typeface="Arial"/>
            </a:endParaRPr>
          </a:p>
          <a:p>
            <a:pPr marL="0" marR="0" lvl="0" indent="0" algn="ctr" rtl="0">
              <a:lnSpc>
                <a:spcPct val="140000"/>
              </a:lnSpc>
              <a:spcBef>
                <a:spcPts val="0"/>
              </a:spcBef>
              <a:spcAft>
                <a:spcPts val="0"/>
              </a:spcAft>
              <a:buNone/>
            </a:pPr>
            <a:r>
              <a:rPr lang="en-US" sz="4500" b="0" i="0" u="none" strike="noStrike" cap="none" dirty="0">
                <a:solidFill>
                  <a:srgbClr val="001F5B"/>
                </a:solidFill>
                <a:latin typeface="Arial"/>
                <a:ea typeface="Arial"/>
                <a:cs typeface="Arial"/>
                <a:sym typeface="Arial"/>
              </a:rPr>
              <a:t>Final Tips</a:t>
            </a:r>
            <a:endParaRPr sz="4500" dirty="0"/>
          </a:p>
          <a:p>
            <a:pPr marL="0" marR="0" lvl="0" indent="0" algn="ctr" rtl="0">
              <a:lnSpc>
                <a:spcPct val="140000"/>
              </a:lnSpc>
              <a:spcBef>
                <a:spcPts val="0"/>
              </a:spcBef>
              <a:spcAft>
                <a:spcPts val="0"/>
              </a:spcAft>
              <a:buNone/>
            </a:pPr>
            <a:endParaRPr sz="4500" b="0" i="0" u="none" strike="noStrike" cap="none" dirty="0">
              <a:solidFill>
                <a:srgbClr val="001F5B"/>
              </a:solidFill>
              <a:latin typeface="Arial"/>
              <a:ea typeface="Arial"/>
              <a:cs typeface="Arial"/>
            </a:endParaRPr>
          </a:p>
          <a:p>
            <a:pPr marL="0" marR="0" lvl="0" indent="0" algn="ctr" rtl="0">
              <a:lnSpc>
                <a:spcPct val="140000"/>
              </a:lnSpc>
              <a:spcBef>
                <a:spcPts val="0"/>
              </a:spcBef>
              <a:spcAft>
                <a:spcPts val="0"/>
              </a:spcAft>
              <a:buNone/>
            </a:pPr>
            <a:r>
              <a:rPr lang="en-US" sz="4500" b="0" i="0" u="none" strike="noStrike" cap="none" dirty="0">
                <a:solidFill>
                  <a:srgbClr val="001F5B"/>
                </a:solidFill>
                <a:latin typeface="Arial"/>
                <a:ea typeface="Arial"/>
                <a:cs typeface="Arial"/>
                <a:sym typeface="Arial"/>
              </a:rPr>
              <a:t>Penn Resources &amp; Contacts</a:t>
            </a:r>
            <a:endParaRPr sz="45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EFEFF"/>
        </a:solidFill>
        <a:effectLst/>
      </p:bgPr>
    </p:bg>
    <p:spTree>
      <p:nvGrpSpPr>
        <p:cNvPr id="1" name="Shape 269"/>
        <p:cNvGrpSpPr/>
        <p:nvPr/>
      </p:nvGrpSpPr>
      <p:grpSpPr>
        <a:xfrm>
          <a:off x="0" y="0"/>
          <a:ext cx="0" cy="0"/>
          <a:chOff x="0" y="0"/>
          <a:chExt cx="0" cy="0"/>
        </a:xfrm>
      </p:grpSpPr>
      <p:sp>
        <p:nvSpPr>
          <p:cNvPr id="270" name="Google Shape;270;p20"/>
          <p:cNvSpPr/>
          <p:nvPr/>
        </p:nvSpPr>
        <p:spPr>
          <a:xfrm>
            <a:off x="15250628" y="1"/>
            <a:ext cx="3026593" cy="10287000"/>
          </a:xfrm>
          <a:custGeom>
            <a:avLst/>
            <a:gdLst/>
            <a:ahLst/>
            <a:cxnLst/>
            <a:rect l="l" t="t" r="r" b="b"/>
            <a:pathLst>
              <a:path w="12056461" h="12011249" extrusionOk="0">
                <a:moveTo>
                  <a:pt x="0" y="0"/>
                </a:moveTo>
                <a:lnTo>
                  <a:pt x="12056461" y="0"/>
                </a:lnTo>
                <a:lnTo>
                  <a:pt x="12056461" y="12011249"/>
                </a:lnTo>
                <a:lnTo>
                  <a:pt x="0" y="12011249"/>
                </a:lnTo>
                <a:lnTo>
                  <a:pt x="0" y="0"/>
                </a:lnTo>
                <a:close/>
              </a:path>
            </a:pathLst>
          </a:custGeom>
          <a:blipFill rotWithShape="1">
            <a:blip r:embed="rId3">
              <a:alphaModFix/>
            </a:blip>
            <a:stretch>
              <a:fillRect r="-298342" b="-16759"/>
            </a:stretch>
          </a:blipFill>
          <a:ln>
            <a:noFill/>
          </a:ln>
        </p:spPr>
        <p:txBody>
          <a:bodyPr/>
          <a:lstStyle/>
          <a:p>
            <a:endParaRPr lang="en-US"/>
          </a:p>
        </p:txBody>
      </p:sp>
      <p:sp>
        <p:nvSpPr>
          <p:cNvPr id="271" name="Google Shape;271;p20"/>
          <p:cNvSpPr/>
          <p:nvPr/>
        </p:nvSpPr>
        <p:spPr>
          <a:xfrm>
            <a:off x="0" y="0"/>
            <a:ext cx="2512654" cy="10287000"/>
          </a:xfrm>
          <a:custGeom>
            <a:avLst/>
            <a:gdLst/>
            <a:ahLst/>
            <a:cxnLst/>
            <a:rect l="l" t="t" r="r" b="b"/>
            <a:pathLst>
              <a:path w="8240913" h="10933218" extrusionOk="0">
                <a:moveTo>
                  <a:pt x="0" y="0"/>
                </a:moveTo>
                <a:lnTo>
                  <a:pt x="8240913" y="0"/>
                </a:lnTo>
                <a:lnTo>
                  <a:pt x="8240913" y="10933218"/>
                </a:lnTo>
                <a:lnTo>
                  <a:pt x="0" y="10933218"/>
                </a:lnTo>
                <a:lnTo>
                  <a:pt x="0" y="0"/>
                </a:lnTo>
                <a:close/>
              </a:path>
            </a:pathLst>
          </a:custGeom>
          <a:blipFill rotWithShape="1">
            <a:blip r:embed="rId4">
              <a:alphaModFix/>
            </a:blip>
            <a:stretch>
              <a:fillRect l="-227965" b="-6281"/>
            </a:stretch>
          </a:blipFill>
          <a:ln>
            <a:noFill/>
          </a:ln>
        </p:spPr>
        <p:txBody>
          <a:bodyPr/>
          <a:lstStyle/>
          <a:p>
            <a:endParaRPr lang="en-US"/>
          </a:p>
        </p:txBody>
      </p:sp>
      <p:grpSp>
        <p:nvGrpSpPr>
          <p:cNvPr id="272" name="Google Shape;272;p20"/>
          <p:cNvGrpSpPr/>
          <p:nvPr/>
        </p:nvGrpSpPr>
        <p:grpSpPr>
          <a:xfrm rot="-1760105">
            <a:off x="6809737" y="6193217"/>
            <a:ext cx="4668525" cy="4667250"/>
            <a:chOff x="0" y="0"/>
            <a:chExt cx="6224701" cy="6223000"/>
          </a:xfrm>
        </p:grpSpPr>
        <p:sp>
          <p:nvSpPr>
            <p:cNvPr id="273" name="Google Shape;273;p20"/>
            <p:cNvSpPr/>
            <p:nvPr/>
          </p:nvSpPr>
          <p:spPr>
            <a:xfrm>
              <a:off x="0" y="0"/>
              <a:ext cx="4960625" cy="4960625"/>
            </a:xfrm>
            <a:custGeom>
              <a:avLst/>
              <a:gdLst/>
              <a:ahLst/>
              <a:cxnLst/>
              <a:rect l="l" t="t" r="r" b="b"/>
              <a:pathLst>
                <a:path w="4960625" h="4960625" extrusionOk="0">
                  <a:moveTo>
                    <a:pt x="0" y="0"/>
                  </a:moveTo>
                  <a:lnTo>
                    <a:pt x="4960625" y="0"/>
                  </a:lnTo>
                  <a:lnTo>
                    <a:pt x="4960625" y="4960625"/>
                  </a:lnTo>
                  <a:lnTo>
                    <a:pt x="0" y="4960625"/>
                  </a:lnTo>
                  <a:lnTo>
                    <a:pt x="0" y="0"/>
                  </a:lnTo>
                  <a:close/>
                </a:path>
              </a:pathLst>
            </a:custGeom>
            <a:blipFill rotWithShape="1">
              <a:blip r:embed="rId5">
                <a:alphaModFix/>
              </a:blip>
              <a:stretch>
                <a:fillRect/>
              </a:stretch>
            </a:blipFill>
            <a:ln>
              <a:noFill/>
            </a:ln>
          </p:spPr>
          <p:txBody>
            <a:bodyPr/>
            <a:lstStyle/>
            <a:p>
              <a:endParaRPr lang="en-US"/>
            </a:p>
          </p:txBody>
        </p:sp>
        <p:sp>
          <p:nvSpPr>
            <p:cNvPr id="274" name="Google Shape;274;p20"/>
            <p:cNvSpPr/>
            <p:nvPr/>
          </p:nvSpPr>
          <p:spPr>
            <a:xfrm>
              <a:off x="687967" y="736600"/>
              <a:ext cx="5536734" cy="5486400"/>
            </a:xfrm>
            <a:custGeom>
              <a:avLst/>
              <a:gdLst/>
              <a:ahLst/>
              <a:cxnLst/>
              <a:rect l="l" t="t" r="r" b="b"/>
              <a:pathLst>
                <a:path w="5536734" h="5486400" extrusionOk="0">
                  <a:moveTo>
                    <a:pt x="0" y="0"/>
                  </a:moveTo>
                  <a:lnTo>
                    <a:pt x="5536734" y="0"/>
                  </a:lnTo>
                  <a:lnTo>
                    <a:pt x="5536734" y="5486400"/>
                  </a:lnTo>
                  <a:lnTo>
                    <a:pt x="0" y="5486400"/>
                  </a:lnTo>
                  <a:lnTo>
                    <a:pt x="0" y="0"/>
                  </a:lnTo>
                  <a:close/>
                </a:path>
              </a:pathLst>
            </a:custGeom>
            <a:blipFill rotWithShape="1">
              <a:blip r:embed="rId6">
                <a:alphaModFix/>
              </a:blip>
              <a:stretch>
                <a:fillRect/>
              </a:stretch>
            </a:blipFill>
            <a:ln>
              <a:noFill/>
            </a:ln>
          </p:spPr>
          <p:txBody>
            <a:bodyPr/>
            <a:lstStyle/>
            <a:p>
              <a:endParaRPr lang="en-US"/>
            </a:p>
          </p:txBody>
        </p:sp>
      </p:grpSp>
      <p:sp>
        <p:nvSpPr>
          <p:cNvPr id="275" name="Google Shape;275;p20"/>
          <p:cNvSpPr txBox="1"/>
          <p:nvPr/>
        </p:nvSpPr>
        <p:spPr>
          <a:xfrm>
            <a:off x="-223344" y="2571928"/>
            <a:ext cx="11563739" cy="4873625"/>
          </a:xfrm>
          <a:prstGeom prst="rect">
            <a:avLst/>
          </a:prstGeom>
          <a:noFill/>
          <a:ln>
            <a:noFill/>
          </a:ln>
        </p:spPr>
        <p:txBody>
          <a:bodyPr spcFirstLastPara="1" wrap="square" lIns="0" tIns="0" rIns="0" bIns="0" anchor="t" anchorCtr="0">
            <a:spAutoFit/>
          </a:bodyPr>
          <a:lstStyle/>
          <a:p>
            <a:pPr marL="0" marR="0" lvl="0" indent="0" algn="ctr" rtl="0">
              <a:lnSpc>
                <a:spcPct val="95000"/>
              </a:lnSpc>
              <a:spcBef>
                <a:spcPts val="0"/>
              </a:spcBef>
              <a:spcAft>
                <a:spcPts val="0"/>
              </a:spcAft>
              <a:buNone/>
            </a:pPr>
            <a:r>
              <a:rPr lang="en-US" sz="5000" b="0" i="0" u="none" strike="noStrike" cap="none">
                <a:solidFill>
                  <a:srgbClr val="0C090A"/>
                </a:solidFill>
                <a:latin typeface="Arial"/>
                <a:ea typeface="Arial"/>
                <a:cs typeface="Arial"/>
                <a:sym typeface="Arial"/>
              </a:rPr>
              <a:t>What to Consider</a:t>
            </a:r>
            <a:endParaRPr/>
          </a:p>
          <a:p>
            <a:pPr marL="0" marR="0" lvl="0" indent="0" algn="ctr" rtl="0">
              <a:lnSpc>
                <a:spcPct val="95000"/>
              </a:lnSpc>
              <a:spcBef>
                <a:spcPts val="0"/>
              </a:spcBef>
              <a:spcAft>
                <a:spcPts val="0"/>
              </a:spcAft>
              <a:buNone/>
            </a:pPr>
            <a:endParaRPr sz="5000" b="0" i="0" u="none" strike="noStrike" cap="none">
              <a:solidFill>
                <a:srgbClr val="0C090A"/>
              </a:solidFill>
              <a:latin typeface="Arial"/>
              <a:ea typeface="Arial"/>
              <a:cs typeface="Arial"/>
              <a:sym typeface="Arial"/>
            </a:endParaRPr>
          </a:p>
          <a:p>
            <a:pPr marL="0" marR="0" lvl="0" indent="0" algn="ctr" rtl="0">
              <a:lnSpc>
                <a:spcPct val="95000"/>
              </a:lnSpc>
              <a:spcBef>
                <a:spcPts val="0"/>
              </a:spcBef>
              <a:spcAft>
                <a:spcPts val="0"/>
              </a:spcAft>
              <a:buNone/>
            </a:pPr>
            <a:r>
              <a:rPr lang="en-US" sz="5000" b="0" i="0" u="none" strike="noStrike" cap="none">
                <a:solidFill>
                  <a:srgbClr val="0C090A"/>
                </a:solidFill>
                <a:latin typeface="Arial"/>
                <a:ea typeface="Arial"/>
                <a:cs typeface="Arial"/>
                <a:sym typeface="Arial"/>
              </a:rPr>
              <a:t>Payment</a:t>
            </a:r>
            <a:endParaRPr/>
          </a:p>
          <a:p>
            <a:pPr marL="0" marR="0" lvl="0" indent="0" algn="ctr" rtl="0">
              <a:lnSpc>
                <a:spcPct val="95000"/>
              </a:lnSpc>
              <a:spcBef>
                <a:spcPts val="0"/>
              </a:spcBef>
              <a:spcAft>
                <a:spcPts val="0"/>
              </a:spcAft>
              <a:buNone/>
            </a:pPr>
            <a:endParaRPr sz="5000" b="0" i="0" u="none" strike="noStrike" cap="none">
              <a:solidFill>
                <a:srgbClr val="0C090A"/>
              </a:solidFill>
              <a:latin typeface="Arial"/>
              <a:ea typeface="Arial"/>
              <a:cs typeface="Arial"/>
              <a:sym typeface="Arial"/>
            </a:endParaRPr>
          </a:p>
          <a:p>
            <a:pPr marL="0" marR="0" lvl="0" indent="0" algn="ctr" rtl="0">
              <a:lnSpc>
                <a:spcPct val="95000"/>
              </a:lnSpc>
              <a:spcBef>
                <a:spcPts val="0"/>
              </a:spcBef>
              <a:spcAft>
                <a:spcPts val="0"/>
              </a:spcAft>
              <a:buNone/>
            </a:pPr>
            <a:r>
              <a:rPr lang="en-US" sz="5000" b="0" i="0" u="none" strike="noStrike" cap="none">
                <a:solidFill>
                  <a:srgbClr val="0C090A"/>
                </a:solidFill>
                <a:latin typeface="Arial"/>
                <a:ea typeface="Arial"/>
                <a:cs typeface="Arial"/>
                <a:sym typeface="Arial"/>
              </a:rPr>
              <a:t>Lease</a:t>
            </a:r>
            <a:endParaRPr/>
          </a:p>
          <a:p>
            <a:pPr marL="0" marR="0" lvl="0" indent="0" algn="ctr" rtl="0">
              <a:lnSpc>
                <a:spcPct val="95000"/>
              </a:lnSpc>
              <a:spcBef>
                <a:spcPts val="0"/>
              </a:spcBef>
              <a:spcAft>
                <a:spcPts val="0"/>
              </a:spcAft>
              <a:buNone/>
            </a:pPr>
            <a:endParaRPr sz="5000" b="0" i="0" u="none" strike="noStrike" cap="none">
              <a:solidFill>
                <a:srgbClr val="0C090A"/>
              </a:solidFill>
              <a:latin typeface="Arial"/>
              <a:ea typeface="Arial"/>
              <a:cs typeface="Arial"/>
              <a:sym typeface="Arial"/>
            </a:endParaRPr>
          </a:p>
          <a:p>
            <a:pPr marL="0" marR="0" lvl="0" indent="0" algn="ctr" rtl="0">
              <a:lnSpc>
                <a:spcPct val="95000"/>
              </a:lnSpc>
              <a:spcBef>
                <a:spcPts val="0"/>
              </a:spcBef>
              <a:spcAft>
                <a:spcPts val="0"/>
              </a:spcAft>
              <a:buNone/>
            </a:pPr>
            <a:r>
              <a:rPr lang="en-US" sz="5000" b="0" i="0" u="none" strike="noStrike" cap="none">
                <a:solidFill>
                  <a:srgbClr val="0C090A"/>
                </a:solidFill>
                <a:latin typeface="Arial"/>
                <a:ea typeface="Arial"/>
                <a:cs typeface="Arial"/>
                <a:sym typeface="Arial"/>
              </a:rPr>
              <a:t>Roommate(s)?</a:t>
            </a:r>
            <a:endParaRPr/>
          </a:p>
          <a:p>
            <a:pPr marL="0" marR="0" lvl="0" indent="0" algn="ctr" rtl="0">
              <a:lnSpc>
                <a:spcPct val="95000"/>
              </a:lnSpc>
              <a:spcBef>
                <a:spcPts val="0"/>
              </a:spcBef>
              <a:spcAft>
                <a:spcPts val="0"/>
              </a:spcAft>
              <a:buNone/>
            </a:pPr>
            <a:endParaRPr sz="5000" b="0" i="0" u="none" strike="noStrike" cap="none">
              <a:solidFill>
                <a:srgbClr val="0C090A"/>
              </a:solidFill>
              <a:latin typeface="Arial"/>
              <a:ea typeface="Arial"/>
              <a:cs typeface="Arial"/>
              <a:sym typeface="Arial"/>
            </a:endParaRPr>
          </a:p>
        </p:txBody>
      </p:sp>
      <p:sp>
        <p:nvSpPr>
          <p:cNvPr id="276" name="Google Shape;276;p20"/>
          <p:cNvSpPr txBox="1"/>
          <p:nvPr/>
        </p:nvSpPr>
        <p:spPr>
          <a:xfrm>
            <a:off x="8467655" y="2306510"/>
            <a:ext cx="6782973" cy="4873625"/>
          </a:xfrm>
          <a:prstGeom prst="rect">
            <a:avLst/>
          </a:prstGeom>
          <a:noFill/>
          <a:ln>
            <a:noFill/>
          </a:ln>
        </p:spPr>
        <p:txBody>
          <a:bodyPr spcFirstLastPara="1" wrap="square" lIns="0" tIns="0" rIns="0" bIns="0" anchor="t" anchorCtr="0">
            <a:spAutoFit/>
          </a:bodyPr>
          <a:lstStyle/>
          <a:p>
            <a:pPr marL="0" marR="0" lvl="0" indent="0" algn="ctr" rtl="0">
              <a:lnSpc>
                <a:spcPct val="95000"/>
              </a:lnSpc>
              <a:spcBef>
                <a:spcPts val="0"/>
              </a:spcBef>
              <a:spcAft>
                <a:spcPts val="0"/>
              </a:spcAft>
              <a:buNone/>
            </a:pPr>
            <a:r>
              <a:rPr lang="en-US" sz="5000" b="0" i="0" u="none" strike="noStrike" cap="none">
                <a:solidFill>
                  <a:srgbClr val="0C090A"/>
                </a:solidFill>
                <a:latin typeface="Arial"/>
                <a:ea typeface="Arial"/>
                <a:cs typeface="Arial"/>
                <a:sym typeface="Arial"/>
              </a:rPr>
              <a:t>    Utilities</a:t>
            </a:r>
            <a:endParaRPr/>
          </a:p>
          <a:p>
            <a:pPr marL="0" marR="0" lvl="0" indent="0" algn="ctr" rtl="0">
              <a:lnSpc>
                <a:spcPct val="95000"/>
              </a:lnSpc>
              <a:spcBef>
                <a:spcPts val="0"/>
              </a:spcBef>
              <a:spcAft>
                <a:spcPts val="0"/>
              </a:spcAft>
              <a:buNone/>
            </a:pPr>
            <a:endParaRPr sz="5000" b="0" i="0" u="none" strike="noStrike" cap="none">
              <a:solidFill>
                <a:srgbClr val="0C090A"/>
              </a:solidFill>
              <a:latin typeface="Arial"/>
              <a:ea typeface="Arial"/>
              <a:cs typeface="Arial"/>
              <a:sym typeface="Arial"/>
            </a:endParaRPr>
          </a:p>
          <a:p>
            <a:pPr marL="0" marR="0" lvl="0" indent="0" algn="ctr" rtl="0">
              <a:lnSpc>
                <a:spcPct val="95000"/>
              </a:lnSpc>
              <a:spcBef>
                <a:spcPts val="0"/>
              </a:spcBef>
              <a:spcAft>
                <a:spcPts val="0"/>
              </a:spcAft>
              <a:buNone/>
            </a:pPr>
            <a:r>
              <a:rPr lang="en-US" sz="5000" b="0" i="0" u="none" strike="noStrike" cap="none">
                <a:solidFill>
                  <a:srgbClr val="0C090A"/>
                </a:solidFill>
                <a:latin typeface="Arial"/>
                <a:ea typeface="Arial"/>
                <a:cs typeface="Arial"/>
                <a:sym typeface="Arial"/>
              </a:rPr>
              <a:t>Homeowner’s or Renter’s Insurance</a:t>
            </a:r>
            <a:endParaRPr/>
          </a:p>
          <a:p>
            <a:pPr marL="0" marR="0" lvl="0" indent="0" algn="ctr" rtl="0">
              <a:lnSpc>
                <a:spcPct val="95000"/>
              </a:lnSpc>
              <a:spcBef>
                <a:spcPts val="0"/>
              </a:spcBef>
              <a:spcAft>
                <a:spcPts val="0"/>
              </a:spcAft>
              <a:buNone/>
            </a:pPr>
            <a:endParaRPr sz="5000" b="0" i="0" u="none" strike="noStrike" cap="none">
              <a:solidFill>
                <a:srgbClr val="0C090A"/>
              </a:solidFill>
              <a:latin typeface="Arial"/>
              <a:ea typeface="Arial"/>
              <a:cs typeface="Arial"/>
              <a:sym typeface="Arial"/>
            </a:endParaRPr>
          </a:p>
          <a:p>
            <a:pPr marL="0" marR="0" lvl="0" indent="0" algn="ctr" rtl="0">
              <a:lnSpc>
                <a:spcPct val="95000"/>
              </a:lnSpc>
              <a:spcBef>
                <a:spcPts val="0"/>
              </a:spcBef>
              <a:spcAft>
                <a:spcPts val="0"/>
              </a:spcAft>
              <a:buNone/>
            </a:pPr>
            <a:r>
              <a:rPr lang="en-US" sz="5000" b="0" i="0" u="none" strike="noStrike" cap="none">
                <a:solidFill>
                  <a:srgbClr val="0C090A"/>
                </a:solidFill>
                <a:latin typeface="Arial"/>
                <a:ea typeface="Arial"/>
                <a:cs typeface="Arial"/>
                <a:sym typeface="Arial"/>
              </a:rPr>
              <a:t>Moving In</a:t>
            </a:r>
            <a:endParaRPr/>
          </a:p>
          <a:p>
            <a:pPr marL="0" marR="0" lvl="0" indent="0" algn="ctr" rtl="0">
              <a:lnSpc>
                <a:spcPct val="95000"/>
              </a:lnSpc>
              <a:spcBef>
                <a:spcPts val="0"/>
              </a:spcBef>
              <a:spcAft>
                <a:spcPts val="0"/>
              </a:spcAft>
              <a:buNone/>
            </a:pPr>
            <a:endParaRPr sz="5000" b="0" i="0" u="none" strike="noStrike" cap="none">
              <a:solidFill>
                <a:srgbClr val="0C090A"/>
              </a:solidFill>
              <a:latin typeface="Arial"/>
              <a:ea typeface="Arial"/>
              <a:cs typeface="Arial"/>
              <a:sym typeface="Arial"/>
            </a:endParaRPr>
          </a:p>
          <a:p>
            <a:pPr marL="0" marR="0" lvl="0" indent="0" algn="ctr" rtl="0">
              <a:lnSpc>
                <a:spcPct val="95000"/>
              </a:lnSpc>
              <a:spcBef>
                <a:spcPts val="0"/>
              </a:spcBef>
              <a:spcAft>
                <a:spcPts val="0"/>
              </a:spcAft>
              <a:buNone/>
            </a:pPr>
            <a:r>
              <a:rPr lang="en-US" sz="5000" b="0" i="0" u="none" strike="noStrike" cap="none">
                <a:solidFill>
                  <a:srgbClr val="0C090A"/>
                </a:solidFill>
                <a:latin typeface="Arial"/>
                <a:ea typeface="Arial"/>
                <a:cs typeface="Arial"/>
                <a:sym typeface="Arial"/>
              </a:rPr>
              <a:t>Transportation</a:t>
            </a:r>
            <a:endParaRPr/>
          </a:p>
        </p:txBody>
      </p:sp>
      <p:sp>
        <p:nvSpPr>
          <p:cNvPr id="277" name="Google Shape;277;p20"/>
          <p:cNvSpPr txBox="1"/>
          <p:nvPr/>
        </p:nvSpPr>
        <p:spPr>
          <a:xfrm>
            <a:off x="2446244" y="679331"/>
            <a:ext cx="13395511" cy="1241425"/>
          </a:xfrm>
          <a:prstGeom prst="rect">
            <a:avLst/>
          </a:prstGeom>
          <a:noFill/>
          <a:ln>
            <a:noFill/>
          </a:ln>
        </p:spPr>
        <p:txBody>
          <a:bodyPr spcFirstLastPara="1" wrap="square" lIns="0" tIns="0" rIns="0" bIns="0" anchor="t" anchorCtr="0">
            <a:spAutoFit/>
          </a:bodyPr>
          <a:lstStyle/>
          <a:p>
            <a:pPr marL="0" marR="0" lvl="0" indent="0" algn="ctr" rtl="0">
              <a:lnSpc>
                <a:spcPct val="115000"/>
              </a:lnSpc>
              <a:spcBef>
                <a:spcPts val="0"/>
              </a:spcBef>
              <a:spcAft>
                <a:spcPts val="0"/>
              </a:spcAft>
              <a:buNone/>
            </a:pPr>
            <a:r>
              <a:rPr lang="en-US" sz="8000" b="0" i="0" u="none" strike="noStrike" cap="none">
                <a:solidFill>
                  <a:srgbClr val="0C090A"/>
                </a:solidFill>
                <a:latin typeface="Arial"/>
                <a:ea typeface="Arial"/>
                <a:cs typeface="Arial"/>
                <a:sym typeface="Arial"/>
              </a:rPr>
              <a:t>APARTMENTS</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EFEFF"/>
        </a:solidFill>
        <a:effectLst/>
      </p:bgPr>
    </p:bg>
    <p:spTree>
      <p:nvGrpSpPr>
        <p:cNvPr id="1" name="Shape 281"/>
        <p:cNvGrpSpPr/>
        <p:nvPr/>
      </p:nvGrpSpPr>
      <p:grpSpPr>
        <a:xfrm>
          <a:off x="0" y="0"/>
          <a:ext cx="0" cy="0"/>
          <a:chOff x="0" y="0"/>
          <a:chExt cx="0" cy="0"/>
        </a:xfrm>
      </p:grpSpPr>
      <p:sp>
        <p:nvSpPr>
          <p:cNvPr id="282" name="Google Shape;282;p21"/>
          <p:cNvSpPr/>
          <p:nvPr/>
        </p:nvSpPr>
        <p:spPr>
          <a:xfrm>
            <a:off x="0" y="0"/>
            <a:ext cx="2512654" cy="10287000"/>
          </a:xfrm>
          <a:custGeom>
            <a:avLst/>
            <a:gdLst/>
            <a:ahLst/>
            <a:cxnLst/>
            <a:rect l="l" t="t" r="r" b="b"/>
            <a:pathLst>
              <a:path w="8240913" h="10933218" extrusionOk="0">
                <a:moveTo>
                  <a:pt x="0" y="0"/>
                </a:moveTo>
                <a:lnTo>
                  <a:pt x="8240913" y="0"/>
                </a:lnTo>
                <a:lnTo>
                  <a:pt x="8240913" y="10933218"/>
                </a:lnTo>
                <a:lnTo>
                  <a:pt x="0" y="10933218"/>
                </a:lnTo>
                <a:lnTo>
                  <a:pt x="0" y="0"/>
                </a:lnTo>
                <a:close/>
              </a:path>
            </a:pathLst>
          </a:custGeom>
          <a:blipFill rotWithShape="1">
            <a:blip r:embed="rId3">
              <a:alphaModFix/>
            </a:blip>
            <a:stretch>
              <a:fillRect l="-227965" b="-6281"/>
            </a:stretch>
          </a:blipFill>
          <a:ln>
            <a:noFill/>
          </a:ln>
        </p:spPr>
        <p:txBody>
          <a:bodyPr/>
          <a:lstStyle/>
          <a:p>
            <a:endParaRPr lang="en-US"/>
          </a:p>
        </p:txBody>
      </p:sp>
      <p:sp>
        <p:nvSpPr>
          <p:cNvPr id="283" name="Google Shape;283;p21"/>
          <p:cNvSpPr txBox="1"/>
          <p:nvPr/>
        </p:nvSpPr>
        <p:spPr>
          <a:xfrm>
            <a:off x="2722952" y="2121871"/>
            <a:ext cx="7462937" cy="7894469"/>
          </a:xfrm>
          <a:prstGeom prst="rect">
            <a:avLst/>
          </a:prstGeom>
          <a:noFill/>
          <a:ln>
            <a:noFill/>
          </a:ln>
        </p:spPr>
        <p:txBody>
          <a:bodyPr spcFirstLastPara="1" wrap="square" lIns="0" tIns="0" rIns="0" bIns="0" anchor="t" anchorCtr="0">
            <a:spAutoFit/>
          </a:bodyPr>
          <a:lstStyle/>
          <a:p>
            <a:pPr marL="0" marR="0" lvl="0" indent="0" algn="l" rtl="0">
              <a:lnSpc>
                <a:spcPct val="95000"/>
              </a:lnSpc>
              <a:spcBef>
                <a:spcPts val="0"/>
              </a:spcBef>
              <a:spcAft>
                <a:spcPts val="0"/>
              </a:spcAft>
              <a:buNone/>
            </a:pPr>
            <a:r>
              <a:rPr lang="en-US" sz="3000" b="0" i="0" u="none" strike="noStrike" cap="none" dirty="0">
                <a:solidFill>
                  <a:srgbClr val="0C090A"/>
                </a:solidFill>
                <a:latin typeface="Arial"/>
                <a:ea typeface="Arial"/>
                <a:cs typeface="Arial"/>
                <a:sym typeface="Arial"/>
              </a:rPr>
              <a:t>Transportation - how long will your commute take?</a:t>
            </a:r>
            <a:endParaRPr sz="3000" dirty="0"/>
          </a:p>
          <a:p>
            <a:pPr marL="0" marR="0" lvl="0" indent="0" algn="l" rtl="0">
              <a:lnSpc>
                <a:spcPct val="95000"/>
              </a:lnSpc>
              <a:spcBef>
                <a:spcPts val="0"/>
              </a:spcBef>
              <a:spcAft>
                <a:spcPts val="0"/>
              </a:spcAft>
              <a:buNone/>
            </a:pPr>
            <a:endParaRPr sz="3000" b="0" i="0" u="none" strike="noStrike" cap="none" dirty="0">
              <a:solidFill>
                <a:srgbClr val="0C090A"/>
              </a:solidFill>
              <a:latin typeface="Arial"/>
              <a:ea typeface="Arial"/>
              <a:cs typeface="Arial"/>
              <a:sym typeface="Arial"/>
            </a:endParaRPr>
          </a:p>
          <a:p>
            <a:pPr marL="0" marR="0" lvl="0" indent="0" algn="l" rtl="0">
              <a:lnSpc>
                <a:spcPct val="95000"/>
              </a:lnSpc>
              <a:spcBef>
                <a:spcPts val="0"/>
              </a:spcBef>
              <a:spcAft>
                <a:spcPts val="0"/>
              </a:spcAft>
              <a:buNone/>
            </a:pPr>
            <a:r>
              <a:rPr lang="en-US" sz="3000" b="0" i="0" u="none" strike="noStrike" cap="none" dirty="0">
                <a:solidFill>
                  <a:srgbClr val="0C090A"/>
                </a:solidFill>
                <a:latin typeface="Arial"/>
                <a:ea typeface="Arial"/>
                <a:cs typeface="Arial"/>
                <a:sym typeface="Arial"/>
              </a:rPr>
              <a:t>• Parking - how available it is and how much it will cost?</a:t>
            </a:r>
            <a:endParaRPr sz="3000" dirty="0"/>
          </a:p>
          <a:p>
            <a:pPr marL="0" marR="0" lvl="0" indent="0" algn="l" rtl="0">
              <a:lnSpc>
                <a:spcPct val="95000"/>
              </a:lnSpc>
              <a:spcBef>
                <a:spcPts val="0"/>
              </a:spcBef>
              <a:spcAft>
                <a:spcPts val="0"/>
              </a:spcAft>
              <a:buNone/>
            </a:pPr>
            <a:endParaRPr sz="3000" b="0" i="0" u="none" strike="noStrike" cap="none" dirty="0">
              <a:solidFill>
                <a:srgbClr val="0C090A"/>
              </a:solidFill>
              <a:latin typeface="Arial"/>
              <a:ea typeface="Arial"/>
              <a:cs typeface="Arial"/>
              <a:sym typeface="Arial"/>
            </a:endParaRPr>
          </a:p>
          <a:p>
            <a:pPr marL="0" marR="0" lvl="0" indent="0" algn="l" rtl="0">
              <a:lnSpc>
                <a:spcPct val="95000"/>
              </a:lnSpc>
              <a:spcBef>
                <a:spcPts val="0"/>
              </a:spcBef>
              <a:spcAft>
                <a:spcPts val="0"/>
              </a:spcAft>
              <a:buNone/>
            </a:pPr>
            <a:r>
              <a:rPr lang="en-US" sz="3000" b="0" i="0" u="none" strike="noStrike" cap="none" dirty="0">
                <a:solidFill>
                  <a:srgbClr val="0C090A"/>
                </a:solidFill>
                <a:latin typeface="Arial"/>
                <a:ea typeface="Arial"/>
                <a:cs typeface="Arial"/>
                <a:sym typeface="Arial"/>
              </a:rPr>
              <a:t>• Noise - any place near public services (police stations, fire stations, hospitals) will be noisy. Also, you may want to choose an apartment facing an alley. Apartments on busy streets in metropolitan areas can be very noisy.</a:t>
            </a:r>
            <a:endParaRPr sz="3000" dirty="0"/>
          </a:p>
          <a:p>
            <a:pPr marL="0" marR="0" lvl="0" indent="0" algn="l" rtl="0">
              <a:lnSpc>
                <a:spcPct val="95000"/>
              </a:lnSpc>
              <a:spcBef>
                <a:spcPts val="0"/>
              </a:spcBef>
              <a:spcAft>
                <a:spcPts val="0"/>
              </a:spcAft>
              <a:buNone/>
            </a:pPr>
            <a:endParaRPr sz="3000" b="0" i="0" u="none" strike="noStrike" cap="none" dirty="0">
              <a:solidFill>
                <a:srgbClr val="0C090A"/>
              </a:solidFill>
              <a:latin typeface="Arial"/>
              <a:ea typeface="Arial"/>
              <a:cs typeface="Arial"/>
              <a:sym typeface="Arial"/>
            </a:endParaRPr>
          </a:p>
          <a:p>
            <a:pPr marL="0" marR="0" lvl="0" indent="0" algn="l" rtl="0">
              <a:lnSpc>
                <a:spcPct val="95000"/>
              </a:lnSpc>
              <a:spcBef>
                <a:spcPts val="0"/>
              </a:spcBef>
              <a:spcAft>
                <a:spcPts val="0"/>
              </a:spcAft>
              <a:buNone/>
            </a:pPr>
            <a:r>
              <a:rPr lang="en-US" sz="3000" b="0" i="0" u="none" strike="noStrike" cap="none" dirty="0">
                <a:solidFill>
                  <a:srgbClr val="0C090A"/>
                </a:solidFill>
                <a:latin typeface="Arial"/>
                <a:ea typeface="Arial"/>
                <a:cs typeface="Arial"/>
                <a:sym typeface="Arial"/>
              </a:rPr>
              <a:t>• Tour the area and talk with people who live there. Buildings with a doorman cost more, but the doorman will do little things for you like hold your dry-cleaning, accept packages, etc.</a:t>
            </a:r>
            <a:endParaRPr sz="3000" dirty="0"/>
          </a:p>
        </p:txBody>
      </p:sp>
      <p:sp>
        <p:nvSpPr>
          <p:cNvPr id="284" name="Google Shape;284;p21"/>
          <p:cNvSpPr txBox="1"/>
          <p:nvPr/>
        </p:nvSpPr>
        <p:spPr>
          <a:xfrm>
            <a:off x="2722952" y="672483"/>
            <a:ext cx="12092068" cy="993776"/>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6500" b="0" i="0" u="none" strike="noStrike" cap="none">
                <a:solidFill>
                  <a:srgbClr val="0C090A"/>
                </a:solidFill>
                <a:latin typeface="Arial"/>
                <a:ea typeface="Arial"/>
                <a:cs typeface="Arial"/>
                <a:sym typeface="Arial"/>
              </a:rPr>
              <a:t>What to Consider    Payment</a:t>
            </a:r>
            <a:endParaRPr/>
          </a:p>
        </p:txBody>
      </p:sp>
      <p:sp>
        <p:nvSpPr>
          <p:cNvPr id="285" name="Google Shape;285;p21"/>
          <p:cNvSpPr txBox="1"/>
          <p:nvPr/>
        </p:nvSpPr>
        <p:spPr>
          <a:xfrm>
            <a:off x="10395439" y="2121871"/>
            <a:ext cx="7597875" cy="4385816"/>
          </a:xfrm>
          <a:prstGeom prst="rect">
            <a:avLst/>
          </a:prstGeom>
          <a:noFill/>
          <a:ln>
            <a:noFill/>
          </a:ln>
        </p:spPr>
        <p:txBody>
          <a:bodyPr spcFirstLastPara="1" wrap="square" lIns="0" tIns="0" rIns="0" bIns="0" anchor="t" anchorCtr="0">
            <a:spAutoFit/>
          </a:bodyPr>
          <a:lstStyle/>
          <a:p>
            <a:pPr marL="0" marR="0" lvl="0" indent="0" algn="l" rtl="0">
              <a:lnSpc>
                <a:spcPct val="95000"/>
              </a:lnSpc>
              <a:spcBef>
                <a:spcPts val="0"/>
              </a:spcBef>
              <a:spcAft>
                <a:spcPts val="0"/>
              </a:spcAft>
              <a:buNone/>
            </a:pPr>
            <a:r>
              <a:rPr lang="en-US" sz="3000" b="0" i="0" u="none" strike="noStrike" cap="none" dirty="0">
                <a:solidFill>
                  <a:srgbClr val="0C090A"/>
                </a:solidFill>
                <a:latin typeface="Arial"/>
                <a:ea typeface="Arial"/>
                <a:cs typeface="Arial"/>
                <a:sym typeface="Arial"/>
              </a:rPr>
              <a:t>• Usually, first month's rent and security deposit will be required.</a:t>
            </a:r>
            <a:endParaRPr sz="3000" dirty="0"/>
          </a:p>
          <a:p>
            <a:pPr marL="0" marR="0" lvl="0" indent="0" algn="l" rtl="0">
              <a:lnSpc>
                <a:spcPct val="95000"/>
              </a:lnSpc>
              <a:spcBef>
                <a:spcPts val="0"/>
              </a:spcBef>
              <a:spcAft>
                <a:spcPts val="0"/>
              </a:spcAft>
              <a:buNone/>
            </a:pPr>
            <a:endParaRPr sz="3000" b="0" i="0" u="none" strike="noStrike" cap="none" dirty="0">
              <a:solidFill>
                <a:srgbClr val="0C090A"/>
              </a:solidFill>
              <a:latin typeface="Arial"/>
              <a:ea typeface="Arial"/>
              <a:cs typeface="Arial"/>
              <a:sym typeface="Arial"/>
            </a:endParaRPr>
          </a:p>
          <a:p>
            <a:pPr marL="0" marR="0" lvl="0" indent="0" algn="l" rtl="0">
              <a:lnSpc>
                <a:spcPct val="95000"/>
              </a:lnSpc>
              <a:spcBef>
                <a:spcPts val="0"/>
              </a:spcBef>
              <a:spcAft>
                <a:spcPts val="0"/>
              </a:spcAft>
              <a:buNone/>
            </a:pPr>
            <a:r>
              <a:rPr lang="en-US" sz="3000" b="0" i="0" u="none" strike="noStrike" cap="none" dirty="0">
                <a:solidFill>
                  <a:srgbClr val="0C090A"/>
                </a:solidFill>
                <a:latin typeface="Arial"/>
                <a:ea typeface="Arial"/>
                <a:cs typeface="Arial"/>
                <a:sym typeface="Arial"/>
              </a:rPr>
              <a:t>• You will need proof of wages/offer letter/references/credit check/copy of a bank statement.</a:t>
            </a:r>
            <a:endParaRPr sz="3000" dirty="0"/>
          </a:p>
          <a:p>
            <a:pPr marL="0" marR="0" lvl="0" indent="0" algn="l" rtl="0">
              <a:lnSpc>
                <a:spcPct val="95000"/>
              </a:lnSpc>
              <a:spcBef>
                <a:spcPts val="0"/>
              </a:spcBef>
              <a:spcAft>
                <a:spcPts val="0"/>
              </a:spcAft>
              <a:buNone/>
            </a:pPr>
            <a:endParaRPr sz="3000" b="0" i="0" u="none" strike="noStrike" cap="none" dirty="0">
              <a:solidFill>
                <a:srgbClr val="0C090A"/>
              </a:solidFill>
              <a:latin typeface="Arial"/>
              <a:ea typeface="Arial"/>
              <a:cs typeface="Arial"/>
              <a:sym typeface="Arial"/>
            </a:endParaRPr>
          </a:p>
          <a:p>
            <a:pPr marL="0" marR="0" lvl="0" indent="0" algn="l" rtl="0">
              <a:lnSpc>
                <a:spcPct val="95000"/>
              </a:lnSpc>
              <a:spcBef>
                <a:spcPts val="0"/>
              </a:spcBef>
              <a:spcAft>
                <a:spcPts val="0"/>
              </a:spcAft>
              <a:buNone/>
            </a:pPr>
            <a:r>
              <a:rPr lang="en-US" sz="3000" b="0" i="0" u="none" strike="noStrike" cap="none" dirty="0">
                <a:solidFill>
                  <a:srgbClr val="0C090A"/>
                </a:solidFill>
                <a:latin typeface="Arial"/>
                <a:ea typeface="Arial"/>
                <a:cs typeface="Arial"/>
                <a:sym typeface="Arial"/>
              </a:rPr>
              <a:t>• Talk to your bank about your situation because they may waive fees. Be assertive about it. Tell them that you’re in transition.</a:t>
            </a:r>
            <a:endParaRPr sz="30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EFEFF"/>
        </a:solidFill>
        <a:effectLst/>
      </p:bgPr>
    </p:bg>
    <p:spTree>
      <p:nvGrpSpPr>
        <p:cNvPr id="1" name="Shape 289"/>
        <p:cNvGrpSpPr/>
        <p:nvPr/>
      </p:nvGrpSpPr>
      <p:grpSpPr>
        <a:xfrm>
          <a:off x="0" y="0"/>
          <a:ext cx="0" cy="0"/>
          <a:chOff x="0" y="0"/>
          <a:chExt cx="0" cy="0"/>
        </a:xfrm>
      </p:grpSpPr>
      <p:sp>
        <p:nvSpPr>
          <p:cNvPr id="290" name="Google Shape;290;p22"/>
          <p:cNvSpPr txBox="1"/>
          <p:nvPr/>
        </p:nvSpPr>
        <p:spPr>
          <a:xfrm>
            <a:off x="251956" y="2021434"/>
            <a:ext cx="6970884" cy="4702176"/>
          </a:xfrm>
          <a:prstGeom prst="rect">
            <a:avLst/>
          </a:prstGeom>
          <a:noFill/>
          <a:ln>
            <a:noFill/>
          </a:ln>
        </p:spPr>
        <p:txBody>
          <a:bodyPr spcFirstLastPara="1" wrap="square" lIns="0" tIns="0" rIns="0" bIns="0" anchor="t" anchorCtr="0">
            <a:spAutoFit/>
          </a:bodyPr>
          <a:lstStyle/>
          <a:p>
            <a:pPr marL="755659" marR="0" lvl="1" indent="-377829" algn="l" rtl="0">
              <a:lnSpc>
                <a:spcPct val="95000"/>
              </a:lnSpc>
              <a:spcBef>
                <a:spcPts val="0"/>
              </a:spcBef>
              <a:spcAft>
                <a:spcPts val="0"/>
              </a:spcAft>
              <a:buClr>
                <a:srgbClr val="0C090A"/>
              </a:buClr>
              <a:buSzPts val="3500"/>
              <a:buFont typeface="Arial"/>
              <a:buChar char="•"/>
            </a:pPr>
            <a:r>
              <a:rPr lang="en-US" sz="3500" b="0" i="0" u="none" strike="noStrike" cap="none">
                <a:solidFill>
                  <a:srgbClr val="0C090A"/>
                </a:solidFill>
                <a:latin typeface="Arial"/>
                <a:ea typeface="Arial"/>
                <a:cs typeface="Arial"/>
                <a:sym typeface="Arial"/>
              </a:rPr>
              <a:t>Be sure you know the length of your lease.</a:t>
            </a:r>
            <a:endParaRPr/>
          </a:p>
          <a:p>
            <a:pPr marL="0" marR="0" lvl="0" indent="0" algn="l" rtl="0">
              <a:lnSpc>
                <a:spcPct val="95000"/>
              </a:lnSpc>
              <a:spcBef>
                <a:spcPts val="0"/>
              </a:spcBef>
              <a:spcAft>
                <a:spcPts val="0"/>
              </a:spcAft>
              <a:buNone/>
            </a:pPr>
            <a:endParaRPr sz="3500" b="0" i="0" u="none" strike="noStrike" cap="none">
              <a:solidFill>
                <a:srgbClr val="0C090A"/>
              </a:solidFill>
              <a:latin typeface="Arial"/>
              <a:ea typeface="Arial"/>
              <a:cs typeface="Arial"/>
              <a:sym typeface="Arial"/>
            </a:endParaRPr>
          </a:p>
          <a:p>
            <a:pPr marL="755659" marR="0" lvl="1" indent="-377829" algn="l" rtl="0">
              <a:lnSpc>
                <a:spcPct val="95000"/>
              </a:lnSpc>
              <a:spcBef>
                <a:spcPts val="0"/>
              </a:spcBef>
              <a:spcAft>
                <a:spcPts val="0"/>
              </a:spcAft>
              <a:buClr>
                <a:srgbClr val="0C090A"/>
              </a:buClr>
              <a:buSzPts val="3500"/>
              <a:buFont typeface="Arial"/>
              <a:buChar char="•"/>
            </a:pPr>
            <a:r>
              <a:rPr lang="en-US" sz="3500" b="0" i="0" u="none" strike="noStrike" cap="none">
                <a:solidFill>
                  <a:srgbClr val="0C090A"/>
                </a:solidFill>
                <a:latin typeface="Arial"/>
                <a:ea typeface="Arial"/>
                <a:cs typeface="Arial"/>
                <a:sym typeface="Arial"/>
              </a:rPr>
              <a:t>Make sure everything works and that the apartment is clean, repainted and fixed before moving in. This includes the air conditioner, heat, appliances, hot water, leaks and windows. If something is broken, be sure to get it in writing that it will be fixed.</a:t>
            </a:r>
            <a:endParaRPr/>
          </a:p>
        </p:txBody>
      </p:sp>
      <p:sp>
        <p:nvSpPr>
          <p:cNvPr id="291" name="Google Shape;291;p22"/>
          <p:cNvSpPr txBox="1"/>
          <p:nvPr/>
        </p:nvSpPr>
        <p:spPr>
          <a:xfrm>
            <a:off x="374629" y="615155"/>
            <a:ext cx="13949696" cy="993776"/>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6500" b="0" i="0" u="none" strike="noStrike" cap="none">
                <a:solidFill>
                  <a:srgbClr val="0C090A"/>
                </a:solidFill>
                <a:latin typeface="Arial"/>
                <a:ea typeface="Arial"/>
                <a:cs typeface="Arial"/>
                <a:sym typeface="Arial"/>
              </a:rPr>
              <a:t> Lease                      Roommate(s)?</a:t>
            </a:r>
            <a:endParaRPr/>
          </a:p>
        </p:txBody>
      </p:sp>
      <p:sp>
        <p:nvSpPr>
          <p:cNvPr id="292" name="Google Shape;292;p22"/>
          <p:cNvSpPr txBox="1"/>
          <p:nvPr/>
        </p:nvSpPr>
        <p:spPr>
          <a:xfrm>
            <a:off x="7516658" y="2021434"/>
            <a:ext cx="7194805" cy="5559426"/>
          </a:xfrm>
          <a:prstGeom prst="rect">
            <a:avLst/>
          </a:prstGeom>
          <a:noFill/>
          <a:ln>
            <a:noFill/>
          </a:ln>
        </p:spPr>
        <p:txBody>
          <a:bodyPr spcFirstLastPara="1" wrap="square" lIns="0" tIns="0" rIns="0" bIns="0" anchor="t" anchorCtr="0">
            <a:spAutoFit/>
          </a:bodyPr>
          <a:lstStyle/>
          <a:p>
            <a:pPr marL="755659" marR="0" lvl="1" indent="-377829" algn="l" rtl="0">
              <a:lnSpc>
                <a:spcPct val="95000"/>
              </a:lnSpc>
              <a:spcBef>
                <a:spcPts val="0"/>
              </a:spcBef>
              <a:spcAft>
                <a:spcPts val="0"/>
              </a:spcAft>
              <a:buClr>
                <a:srgbClr val="0C090A"/>
              </a:buClr>
              <a:buSzPts val="3500"/>
              <a:buFont typeface="Arial"/>
              <a:buChar char="•"/>
            </a:pPr>
            <a:r>
              <a:rPr lang="en-US" sz="3500" b="0" i="0" u="none" strike="noStrike" cap="none">
                <a:solidFill>
                  <a:srgbClr val="0C090A"/>
                </a:solidFill>
                <a:latin typeface="Arial"/>
                <a:ea typeface="Arial"/>
                <a:cs typeface="Arial"/>
                <a:sym typeface="Arial"/>
              </a:rPr>
              <a:t>The person(s) who signs the lease is ultimately responsible for paying the lease, no matter what.</a:t>
            </a:r>
            <a:endParaRPr/>
          </a:p>
          <a:p>
            <a:pPr marL="0" marR="0" lvl="0" indent="0" algn="l" rtl="0">
              <a:lnSpc>
                <a:spcPct val="95000"/>
              </a:lnSpc>
              <a:spcBef>
                <a:spcPts val="0"/>
              </a:spcBef>
              <a:spcAft>
                <a:spcPts val="0"/>
              </a:spcAft>
              <a:buNone/>
            </a:pPr>
            <a:endParaRPr sz="3500" b="0" i="0" u="none" strike="noStrike" cap="none">
              <a:solidFill>
                <a:srgbClr val="0C090A"/>
              </a:solidFill>
              <a:latin typeface="Arial"/>
              <a:ea typeface="Arial"/>
              <a:cs typeface="Arial"/>
              <a:sym typeface="Arial"/>
            </a:endParaRPr>
          </a:p>
          <a:p>
            <a:pPr marL="755659" marR="0" lvl="1" indent="-377829" algn="l" rtl="0">
              <a:lnSpc>
                <a:spcPct val="95000"/>
              </a:lnSpc>
              <a:spcBef>
                <a:spcPts val="0"/>
              </a:spcBef>
              <a:spcAft>
                <a:spcPts val="0"/>
              </a:spcAft>
              <a:buClr>
                <a:srgbClr val="0C090A"/>
              </a:buClr>
              <a:buSzPts val="3500"/>
              <a:buFont typeface="Arial"/>
              <a:buChar char="•"/>
            </a:pPr>
            <a:r>
              <a:rPr lang="en-US" sz="3500" b="0" i="0" u="none" strike="noStrike" cap="none">
                <a:solidFill>
                  <a:srgbClr val="0C090A"/>
                </a:solidFill>
                <a:latin typeface="Arial"/>
                <a:ea typeface="Arial"/>
                <a:cs typeface="Arial"/>
                <a:sym typeface="Arial"/>
              </a:rPr>
              <a:t>Your credit score may be hurt if you fail to pay your rent on time.</a:t>
            </a:r>
            <a:endParaRPr/>
          </a:p>
          <a:p>
            <a:pPr marL="0" marR="0" lvl="0" indent="0" algn="l" rtl="0">
              <a:lnSpc>
                <a:spcPct val="95000"/>
              </a:lnSpc>
              <a:spcBef>
                <a:spcPts val="0"/>
              </a:spcBef>
              <a:spcAft>
                <a:spcPts val="0"/>
              </a:spcAft>
              <a:buNone/>
            </a:pPr>
            <a:endParaRPr sz="3500" b="0" i="0" u="none" strike="noStrike" cap="none">
              <a:solidFill>
                <a:srgbClr val="0C090A"/>
              </a:solidFill>
              <a:latin typeface="Arial"/>
              <a:ea typeface="Arial"/>
              <a:cs typeface="Arial"/>
              <a:sym typeface="Arial"/>
            </a:endParaRPr>
          </a:p>
          <a:p>
            <a:pPr marL="755659" marR="0" lvl="1" indent="-377829" algn="l" rtl="0">
              <a:lnSpc>
                <a:spcPct val="95000"/>
              </a:lnSpc>
              <a:spcBef>
                <a:spcPts val="0"/>
              </a:spcBef>
              <a:spcAft>
                <a:spcPts val="0"/>
              </a:spcAft>
              <a:buClr>
                <a:srgbClr val="0C090A"/>
              </a:buClr>
              <a:buSzPts val="3500"/>
              <a:buFont typeface="Arial"/>
              <a:buChar char="•"/>
            </a:pPr>
            <a:r>
              <a:rPr lang="en-US" sz="3500" b="0" i="0" u="none" strike="noStrike" cap="none">
                <a:solidFill>
                  <a:srgbClr val="0C090A"/>
                </a:solidFill>
                <a:latin typeface="Arial"/>
                <a:ea typeface="Arial"/>
                <a:cs typeface="Arial"/>
                <a:sym typeface="Arial"/>
              </a:rPr>
              <a:t>Subletting means lending out a living space to someone not on the lease. Typically, there is no legally binding contract involved, so the subletter could be asked to leave at any time.</a:t>
            </a:r>
            <a:endParaRPr/>
          </a:p>
          <a:p>
            <a:pPr marL="0" marR="0" lvl="0" indent="0" algn="l" rtl="0">
              <a:lnSpc>
                <a:spcPct val="95000"/>
              </a:lnSpc>
              <a:spcBef>
                <a:spcPts val="0"/>
              </a:spcBef>
              <a:spcAft>
                <a:spcPts val="0"/>
              </a:spcAft>
              <a:buNone/>
            </a:pPr>
            <a:endParaRPr sz="3500" b="0" i="0" u="none" strike="noStrike" cap="none">
              <a:solidFill>
                <a:srgbClr val="0C090A"/>
              </a:solidFill>
              <a:latin typeface="Arial"/>
              <a:ea typeface="Arial"/>
              <a:cs typeface="Arial"/>
              <a:sym typeface="Arial"/>
            </a:endParaRPr>
          </a:p>
        </p:txBody>
      </p:sp>
      <p:sp>
        <p:nvSpPr>
          <p:cNvPr id="293" name="Google Shape;293;p22"/>
          <p:cNvSpPr/>
          <p:nvPr/>
        </p:nvSpPr>
        <p:spPr>
          <a:xfrm>
            <a:off x="15005281" y="1"/>
            <a:ext cx="3282719" cy="10287000"/>
          </a:xfrm>
          <a:custGeom>
            <a:avLst/>
            <a:gdLst/>
            <a:ahLst/>
            <a:cxnLst/>
            <a:rect l="l" t="t" r="r" b="b"/>
            <a:pathLst>
              <a:path w="12056461" h="12011249" extrusionOk="0">
                <a:moveTo>
                  <a:pt x="0" y="0"/>
                </a:moveTo>
                <a:lnTo>
                  <a:pt x="12056461" y="0"/>
                </a:lnTo>
                <a:lnTo>
                  <a:pt x="12056461" y="12011249"/>
                </a:lnTo>
                <a:lnTo>
                  <a:pt x="0" y="12011249"/>
                </a:lnTo>
                <a:lnTo>
                  <a:pt x="0" y="0"/>
                </a:lnTo>
                <a:close/>
              </a:path>
            </a:pathLst>
          </a:custGeom>
          <a:blipFill rotWithShape="1">
            <a:blip r:embed="rId3">
              <a:alphaModFix/>
            </a:blip>
            <a:stretch>
              <a:fillRect r="-267269" b="-16759"/>
            </a:stretch>
          </a:blipFill>
          <a:ln>
            <a:noFill/>
          </a:ln>
        </p:spPr>
        <p:txBody>
          <a:bodyPr/>
          <a:lstStyle/>
          <a:p>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EFEFF"/>
        </a:solidFill>
        <a:effectLst/>
      </p:bgPr>
    </p:bg>
    <p:spTree>
      <p:nvGrpSpPr>
        <p:cNvPr id="1" name="Shape 297"/>
        <p:cNvGrpSpPr/>
        <p:nvPr/>
      </p:nvGrpSpPr>
      <p:grpSpPr>
        <a:xfrm>
          <a:off x="0" y="0"/>
          <a:ext cx="0" cy="0"/>
          <a:chOff x="0" y="0"/>
          <a:chExt cx="0" cy="0"/>
        </a:xfrm>
      </p:grpSpPr>
      <p:sp>
        <p:nvSpPr>
          <p:cNvPr id="298" name="Google Shape;298;p23"/>
          <p:cNvSpPr/>
          <p:nvPr/>
        </p:nvSpPr>
        <p:spPr>
          <a:xfrm>
            <a:off x="0" y="0"/>
            <a:ext cx="2512654" cy="10287000"/>
          </a:xfrm>
          <a:custGeom>
            <a:avLst/>
            <a:gdLst/>
            <a:ahLst/>
            <a:cxnLst/>
            <a:rect l="l" t="t" r="r" b="b"/>
            <a:pathLst>
              <a:path w="8240913" h="10933218" extrusionOk="0">
                <a:moveTo>
                  <a:pt x="0" y="0"/>
                </a:moveTo>
                <a:lnTo>
                  <a:pt x="8240913" y="0"/>
                </a:lnTo>
                <a:lnTo>
                  <a:pt x="8240913" y="10933218"/>
                </a:lnTo>
                <a:lnTo>
                  <a:pt x="0" y="10933218"/>
                </a:lnTo>
                <a:lnTo>
                  <a:pt x="0" y="0"/>
                </a:lnTo>
                <a:close/>
              </a:path>
            </a:pathLst>
          </a:custGeom>
          <a:blipFill rotWithShape="1">
            <a:blip r:embed="rId3">
              <a:alphaModFix/>
            </a:blip>
            <a:stretch>
              <a:fillRect l="-227965" b="-6281"/>
            </a:stretch>
          </a:blipFill>
          <a:ln>
            <a:noFill/>
          </a:ln>
        </p:spPr>
        <p:txBody>
          <a:bodyPr/>
          <a:lstStyle/>
          <a:p>
            <a:endParaRPr lang="en-US"/>
          </a:p>
        </p:txBody>
      </p:sp>
      <p:sp>
        <p:nvSpPr>
          <p:cNvPr id="299" name="Google Shape;299;p23"/>
          <p:cNvSpPr txBox="1"/>
          <p:nvPr/>
        </p:nvSpPr>
        <p:spPr>
          <a:xfrm>
            <a:off x="2512654" y="1933706"/>
            <a:ext cx="13211070" cy="6432530"/>
          </a:xfrm>
          <a:prstGeom prst="rect">
            <a:avLst/>
          </a:prstGeom>
          <a:noFill/>
          <a:ln>
            <a:noFill/>
          </a:ln>
        </p:spPr>
        <p:txBody>
          <a:bodyPr spcFirstLastPara="1" wrap="square" lIns="0" tIns="0" rIns="0" bIns="0" anchor="t" anchorCtr="0">
            <a:spAutoFit/>
          </a:bodyPr>
          <a:lstStyle/>
          <a:p>
            <a:pPr marL="755650" marR="0" lvl="1" indent="-377825" algn="l" rtl="0">
              <a:lnSpc>
                <a:spcPct val="95000"/>
              </a:lnSpc>
              <a:spcBef>
                <a:spcPts val="0"/>
              </a:spcBef>
              <a:spcAft>
                <a:spcPts val="0"/>
              </a:spcAft>
              <a:buClr>
                <a:srgbClr val="0C090A"/>
              </a:buClr>
              <a:buSzPts val="3500"/>
              <a:buFont typeface="Arial"/>
              <a:buChar char="•"/>
            </a:pPr>
            <a:r>
              <a:rPr lang="en-US" sz="4000" b="0" i="0" u="none" strike="noStrike" cap="none" dirty="0">
                <a:solidFill>
                  <a:srgbClr val="0C090A"/>
                </a:solidFill>
                <a:latin typeface="Arial"/>
                <a:ea typeface="Arial"/>
                <a:cs typeface="Arial"/>
                <a:sym typeface="Arial"/>
              </a:rPr>
              <a:t>Check for restrictions on move-in days. Some places restrict people from moving in on weekends, for example. You may also need to reserve the service elevator or coordinate to move in at a time other tenants are not also moving into the building.</a:t>
            </a:r>
            <a:endParaRPr lang="en-US" sz="4000"/>
          </a:p>
          <a:p>
            <a:pPr marL="0" marR="0" lvl="0" indent="0" algn="l" rtl="0">
              <a:lnSpc>
                <a:spcPct val="95000"/>
              </a:lnSpc>
              <a:spcBef>
                <a:spcPts val="0"/>
              </a:spcBef>
              <a:spcAft>
                <a:spcPts val="0"/>
              </a:spcAft>
              <a:buNone/>
            </a:pPr>
            <a:endParaRPr sz="4000" b="0" i="0" u="none" strike="noStrike" cap="none" dirty="0">
              <a:solidFill>
                <a:srgbClr val="0C090A"/>
              </a:solidFill>
              <a:latin typeface="Arial"/>
              <a:ea typeface="Arial"/>
              <a:cs typeface="Arial"/>
            </a:endParaRPr>
          </a:p>
          <a:p>
            <a:pPr marL="755650" marR="0" lvl="1" indent="-377825" algn="l" rtl="0">
              <a:lnSpc>
                <a:spcPct val="95000"/>
              </a:lnSpc>
              <a:spcBef>
                <a:spcPts val="0"/>
              </a:spcBef>
              <a:spcAft>
                <a:spcPts val="0"/>
              </a:spcAft>
              <a:buClr>
                <a:srgbClr val="0C090A"/>
              </a:buClr>
              <a:buSzPts val="3500"/>
              <a:buFont typeface="Arial"/>
              <a:buChar char="•"/>
            </a:pPr>
            <a:r>
              <a:rPr lang="en-US" sz="4000" b="0" i="0" u="none" strike="noStrike" cap="none" dirty="0">
                <a:solidFill>
                  <a:srgbClr val="0C090A"/>
                </a:solidFill>
                <a:latin typeface="Arial"/>
                <a:ea typeface="Arial"/>
                <a:cs typeface="Arial"/>
                <a:sym typeface="Arial"/>
              </a:rPr>
              <a:t>If moving into a city, investigate the parking situation for move-in day. You may need a permit to reserve a space outside your building for convenience, especially if you have a large moving truck.</a:t>
            </a:r>
            <a:endParaRPr sz="4000"/>
          </a:p>
          <a:p>
            <a:pPr marL="0" marR="0" lvl="0" indent="0" algn="l" rtl="0">
              <a:lnSpc>
                <a:spcPct val="95000"/>
              </a:lnSpc>
              <a:spcBef>
                <a:spcPts val="0"/>
              </a:spcBef>
              <a:spcAft>
                <a:spcPts val="0"/>
              </a:spcAft>
              <a:buNone/>
            </a:pPr>
            <a:endParaRPr sz="4000" b="0" i="0" u="none" strike="noStrike" cap="none" dirty="0">
              <a:solidFill>
                <a:srgbClr val="0C090A"/>
              </a:solidFill>
              <a:latin typeface="Arial"/>
              <a:ea typeface="Arial"/>
              <a:cs typeface="Arial"/>
            </a:endParaRPr>
          </a:p>
        </p:txBody>
      </p:sp>
      <p:sp>
        <p:nvSpPr>
          <p:cNvPr id="300" name="Google Shape;300;p23"/>
          <p:cNvSpPr txBox="1"/>
          <p:nvPr/>
        </p:nvSpPr>
        <p:spPr>
          <a:xfrm>
            <a:off x="2880675" y="672483"/>
            <a:ext cx="12092068" cy="993776"/>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6500" b="0" i="0" u="none" strike="noStrike" cap="none">
                <a:solidFill>
                  <a:srgbClr val="0C090A"/>
                </a:solidFill>
                <a:latin typeface="Arial"/>
                <a:ea typeface="Arial"/>
                <a:cs typeface="Arial"/>
                <a:sym typeface="Arial"/>
              </a:rPr>
              <a:t>Moving In</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EFEFF"/>
        </a:solidFill>
        <a:effectLst/>
      </p:bgPr>
    </p:bg>
    <p:spTree>
      <p:nvGrpSpPr>
        <p:cNvPr id="1" name="Shape 304"/>
        <p:cNvGrpSpPr/>
        <p:nvPr/>
      </p:nvGrpSpPr>
      <p:grpSpPr>
        <a:xfrm>
          <a:off x="0" y="0"/>
          <a:ext cx="0" cy="0"/>
          <a:chOff x="0" y="0"/>
          <a:chExt cx="0" cy="0"/>
        </a:xfrm>
      </p:grpSpPr>
      <p:sp>
        <p:nvSpPr>
          <p:cNvPr id="305" name="Google Shape;305;p24"/>
          <p:cNvSpPr/>
          <p:nvPr/>
        </p:nvSpPr>
        <p:spPr>
          <a:xfrm>
            <a:off x="13242372" y="0"/>
            <a:ext cx="5045628" cy="10287000"/>
          </a:xfrm>
          <a:custGeom>
            <a:avLst/>
            <a:gdLst/>
            <a:ahLst/>
            <a:cxnLst/>
            <a:rect l="l" t="t" r="r" b="b"/>
            <a:pathLst>
              <a:path w="8498012" h="10287000" extrusionOk="0">
                <a:moveTo>
                  <a:pt x="0" y="0"/>
                </a:moveTo>
                <a:lnTo>
                  <a:pt x="8498012" y="0"/>
                </a:lnTo>
                <a:lnTo>
                  <a:pt x="8498012" y="10287000"/>
                </a:lnTo>
                <a:lnTo>
                  <a:pt x="0" y="10287000"/>
                </a:lnTo>
                <a:lnTo>
                  <a:pt x="0" y="0"/>
                </a:lnTo>
                <a:close/>
              </a:path>
            </a:pathLst>
          </a:custGeom>
          <a:blipFill rotWithShape="1">
            <a:blip r:embed="rId3">
              <a:alphaModFix/>
            </a:blip>
            <a:stretch>
              <a:fillRect l="-33597" r="-68418"/>
            </a:stretch>
          </a:blipFill>
          <a:ln>
            <a:noFill/>
          </a:ln>
        </p:spPr>
        <p:txBody>
          <a:bodyPr/>
          <a:lstStyle/>
          <a:p>
            <a:endParaRPr lang="en-US"/>
          </a:p>
        </p:txBody>
      </p:sp>
      <p:sp>
        <p:nvSpPr>
          <p:cNvPr id="306" name="Google Shape;306;p24"/>
          <p:cNvSpPr txBox="1"/>
          <p:nvPr/>
        </p:nvSpPr>
        <p:spPr>
          <a:xfrm>
            <a:off x="533533" y="1568968"/>
            <a:ext cx="4504883" cy="615950"/>
          </a:xfrm>
          <a:prstGeom prst="rect">
            <a:avLst/>
          </a:prstGeom>
          <a:noFill/>
          <a:ln>
            <a:noFill/>
          </a:ln>
        </p:spPr>
        <p:txBody>
          <a:bodyPr spcFirstLastPara="1" wrap="square" lIns="0" tIns="0" rIns="0" bIns="0" anchor="t" anchorCtr="0">
            <a:spAutoFit/>
          </a:bodyPr>
          <a:lstStyle/>
          <a:p>
            <a:pPr marL="0" marR="0" lvl="0" indent="0" algn="just" rtl="0">
              <a:lnSpc>
                <a:spcPct val="140011"/>
              </a:lnSpc>
              <a:spcBef>
                <a:spcPts val="0"/>
              </a:spcBef>
              <a:spcAft>
                <a:spcPts val="0"/>
              </a:spcAft>
              <a:buNone/>
            </a:pPr>
            <a:r>
              <a:rPr lang="en-US" sz="3499" b="0" i="0" u="none" strike="noStrike" cap="none">
                <a:solidFill>
                  <a:srgbClr val="0C090A"/>
                </a:solidFill>
                <a:latin typeface="Arial"/>
                <a:ea typeface="Arial"/>
                <a:cs typeface="Arial"/>
                <a:sym typeface="Arial"/>
              </a:rPr>
              <a:t>Car</a:t>
            </a:r>
            <a:endParaRPr/>
          </a:p>
        </p:txBody>
      </p:sp>
      <p:sp>
        <p:nvSpPr>
          <p:cNvPr id="307" name="Google Shape;307;p24"/>
          <p:cNvSpPr txBox="1"/>
          <p:nvPr/>
        </p:nvSpPr>
        <p:spPr>
          <a:xfrm>
            <a:off x="533533" y="2127769"/>
            <a:ext cx="12427937" cy="4847481"/>
          </a:xfrm>
          <a:prstGeom prst="rect">
            <a:avLst/>
          </a:prstGeom>
          <a:noFill/>
          <a:ln>
            <a:noFill/>
          </a:ln>
        </p:spPr>
        <p:txBody>
          <a:bodyPr spcFirstLastPara="1" wrap="square" lIns="0" tIns="0" rIns="0" bIns="0" anchor="t" anchorCtr="0">
            <a:spAutoFit/>
          </a:bodyPr>
          <a:lstStyle/>
          <a:p>
            <a:pPr marL="647697" marR="0" lvl="1" indent="-323847" algn="l" rtl="0">
              <a:lnSpc>
                <a:spcPct val="140013"/>
              </a:lnSpc>
              <a:spcBef>
                <a:spcPts val="0"/>
              </a:spcBef>
              <a:spcAft>
                <a:spcPts val="0"/>
              </a:spcAft>
              <a:buClr>
                <a:srgbClr val="0C090A"/>
              </a:buClr>
              <a:buSzPts val="2999"/>
              <a:buFont typeface="Arial"/>
              <a:buChar char="•"/>
            </a:pPr>
            <a:r>
              <a:rPr lang="en-US" sz="2500" b="0" i="0" u="sng" strike="noStrike" cap="none" dirty="0">
                <a:solidFill>
                  <a:srgbClr val="0C090A"/>
                </a:solidFill>
                <a:latin typeface="Arial"/>
                <a:ea typeface="Arial"/>
                <a:cs typeface="Arial"/>
                <a:sym typeface="Arial"/>
              </a:rPr>
              <a:t>Registration</a:t>
            </a:r>
            <a:r>
              <a:rPr lang="en-US" sz="2500" b="0" i="0" u="none" strike="noStrike" cap="none" dirty="0">
                <a:solidFill>
                  <a:srgbClr val="0C090A"/>
                </a:solidFill>
                <a:latin typeface="Arial"/>
                <a:ea typeface="Arial"/>
                <a:cs typeface="Arial"/>
                <a:sym typeface="Arial"/>
              </a:rPr>
              <a:t> - Find out how many days will it take to register your vehicle in a new state.</a:t>
            </a:r>
            <a:endParaRPr sz="2500" dirty="0"/>
          </a:p>
          <a:p>
            <a:pPr marL="647697" marR="0" lvl="1" indent="-323847" algn="l" rtl="0">
              <a:lnSpc>
                <a:spcPct val="140013"/>
              </a:lnSpc>
              <a:spcBef>
                <a:spcPts val="0"/>
              </a:spcBef>
              <a:spcAft>
                <a:spcPts val="0"/>
              </a:spcAft>
              <a:buClr>
                <a:srgbClr val="0C090A"/>
              </a:buClr>
              <a:buSzPts val="2999"/>
              <a:buFont typeface="Arial"/>
              <a:buChar char="•"/>
            </a:pPr>
            <a:r>
              <a:rPr lang="en-US" sz="2500" b="0" i="0" u="sng" strike="noStrike" cap="none" dirty="0">
                <a:solidFill>
                  <a:srgbClr val="0C090A"/>
                </a:solidFill>
                <a:latin typeface="Arial"/>
                <a:ea typeface="Arial"/>
                <a:cs typeface="Arial"/>
                <a:sym typeface="Arial"/>
              </a:rPr>
              <a:t>License</a:t>
            </a:r>
            <a:r>
              <a:rPr lang="en-US" sz="2500" b="0" i="0" u="none" strike="noStrike" cap="none" dirty="0">
                <a:solidFill>
                  <a:srgbClr val="0C090A"/>
                </a:solidFill>
                <a:latin typeface="Arial"/>
                <a:ea typeface="Arial"/>
                <a:cs typeface="Arial"/>
                <a:sym typeface="Arial"/>
              </a:rPr>
              <a:t> - You will need a new license if you want residency in that state.</a:t>
            </a:r>
            <a:endParaRPr sz="2500" dirty="0"/>
          </a:p>
          <a:p>
            <a:pPr marL="647697" marR="0" lvl="1" indent="-323847" algn="l" rtl="0">
              <a:lnSpc>
                <a:spcPct val="140013"/>
              </a:lnSpc>
              <a:spcBef>
                <a:spcPts val="0"/>
              </a:spcBef>
              <a:spcAft>
                <a:spcPts val="0"/>
              </a:spcAft>
              <a:buClr>
                <a:srgbClr val="0C090A"/>
              </a:buClr>
              <a:buSzPts val="2999"/>
              <a:buFont typeface="Arial"/>
              <a:buChar char="•"/>
            </a:pPr>
            <a:r>
              <a:rPr lang="en-US" sz="2500" b="0" i="0" u="sng" strike="noStrike" cap="none" dirty="0">
                <a:solidFill>
                  <a:srgbClr val="0C090A"/>
                </a:solidFill>
                <a:latin typeface="Arial"/>
                <a:ea typeface="Arial"/>
                <a:cs typeface="Arial"/>
                <a:sym typeface="Arial"/>
              </a:rPr>
              <a:t>Inspections</a:t>
            </a:r>
            <a:r>
              <a:rPr lang="en-US" sz="2500" b="0" i="0" u="none" strike="noStrike" cap="none" dirty="0">
                <a:solidFill>
                  <a:srgbClr val="0C090A"/>
                </a:solidFill>
                <a:latin typeface="Arial"/>
                <a:ea typeface="Arial"/>
                <a:cs typeface="Arial"/>
                <a:sym typeface="Arial"/>
              </a:rPr>
              <a:t> - Some places will require inspections.</a:t>
            </a:r>
            <a:endParaRPr sz="2500" dirty="0"/>
          </a:p>
          <a:p>
            <a:pPr marL="647697" marR="0" lvl="1" indent="-323847" algn="l" rtl="0">
              <a:lnSpc>
                <a:spcPct val="140013"/>
              </a:lnSpc>
              <a:spcBef>
                <a:spcPts val="0"/>
              </a:spcBef>
              <a:spcAft>
                <a:spcPts val="0"/>
              </a:spcAft>
              <a:buClr>
                <a:srgbClr val="0C090A"/>
              </a:buClr>
              <a:buSzPts val="2999"/>
              <a:buFont typeface="Arial"/>
              <a:buChar char="•"/>
            </a:pPr>
            <a:r>
              <a:rPr lang="en-US" sz="2500" b="0" i="0" u="sng" strike="noStrike" cap="none" dirty="0">
                <a:solidFill>
                  <a:srgbClr val="0C090A"/>
                </a:solidFill>
                <a:latin typeface="Arial"/>
                <a:ea typeface="Arial"/>
                <a:cs typeface="Arial"/>
                <a:sym typeface="Arial"/>
              </a:rPr>
              <a:t>Insurance</a:t>
            </a:r>
            <a:r>
              <a:rPr lang="en-US" sz="2500" b="0" i="0" u="none" strike="noStrike" cap="none" dirty="0">
                <a:solidFill>
                  <a:srgbClr val="0C090A"/>
                </a:solidFill>
                <a:latin typeface="Arial"/>
                <a:ea typeface="Arial"/>
                <a:cs typeface="Arial"/>
                <a:sym typeface="Arial"/>
              </a:rPr>
              <a:t> - It is your car that is insured by auto insurance, not you. Therefore, friends should be able to drive your car with your permission. Any damage to your car or another vehicle should be covered by the insurance policy written for your vehicle. Always double-check with your insurance provider, however, if you have questions about coverage.</a:t>
            </a:r>
            <a:endParaRPr sz="2500" dirty="0"/>
          </a:p>
        </p:txBody>
      </p:sp>
      <p:sp>
        <p:nvSpPr>
          <p:cNvPr id="308" name="Google Shape;308;p24"/>
          <p:cNvSpPr txBox="1"/>
          <p:nvPr/>
        </p:nvSpPr>
        <p:spPr>
          <a:xfrm>
            <a:off x="533533" y="6992070"/>
            <a:ext cx="4504883" cy="615950"/>
          </a:xfrm>
          <a:prstGeom prst="rect">
            <a:avLst/>
          </a:prstGeom>
          <a:noFill/>
          <a:ln>
            <a:noFill/>
          </a:ln>
        </p:spPr>
        <p:txBody>
          <a:bodyPr spcFirstLastPara="1" wrap="square" lIns="0" tIns="0" rIns="0" bIns="0" anchor="t" anchorCtr="0">
            <a:spAutoFit/>
          </a:bodyPr>
          <a:lstStyle/>
          <a:p>
            <a:pPr marL="0" marR="0" lvl="0" indent="0" algn="just" rtl="0">
              <a:lnSpc>
                <a:spcPct val="140011"/>
              </a:lnSpc>
              <a:spcBef>
                <a:spcPts val="0"/>
              </a:spcBef>
              <a:spcAft>
                <a:spcPts val="0"/>
              </a:spcAft>
              <a:buNone/>
            </a:pPr>
            <a:r>
              <a:rPr lang="en-US" sz="3499" b="0" i="0" u="none" strike="noStrike" cap="none">
                <a:solidFill>
                  <a:srgbClr val="0C090A"/>
                </a:solidFill>
                <a:latin typeface="Arial"/>
                <a:ea typeface="Arial"/>
                <a:cs typeface="Arial"/>
                <a:sym typeface="Arial"/>
              </a:rPr>
              <a:t>Public</a:t>
            </a:r>
            <a:endParaRPr/>
          </a:p>
        </p:txBody>
      </p:sp>
      <p:sp>
        <p:nvSpPr>
          <p:cNvPr id="309" name="Google Shape;309;p24"/>
          <p:cNvSpPr txBox="1"/>
          <p:nvPr/>
        </p:nvSpPr>
        <p:spPr>
          <a:xfrm>
            <a:off x="551563" y="7560395"/>
            <a:ext cx="11409652" cy="2133600"/>
          </a:xfrm>
          <a:prstGeom prst="rect">
            <a:avLst/>
          </a:prstGeom>
          <a:noFill/>
          <a:ln>
            <a:noFill/>
          </a:ln>
        </p:spPr>
        <p:txBody>
          <a:bodyPr spcFirstLastPara="1" wrap="square" lIns="0" tIns="0" rIns="0" bIns="0" anchor="t" anchorCtr="0">
            <a:spAutoFit/>
          </a:bodyPr>
          <a:lstStyle/>
          <a:p>
            <a:pPr marL="647697" marR="0" lvl="1" indent="-323847" algn="l" rtl="0">
              <a:lnSpc>
                <a:spcPct val="140013"/>
              </a:lnSpc>
              <a:spcBef>
                <a:spcPts val="0"/>
              </a:spcBef>
              <a:spcAft>
                <a:spcPts val="0"/>
              </a:spcAft>
              <a:buClr>
                <a:srgbClr val="0C090A"/>
              </a:buClr>
              <a:buSzPts val="2999"/>
              <a:buFont typeface="Arial"/>
              <a:buChar char="•"/>
            </a:pPr>
            <a:r>
              <a:rPr lang="en-US" sz="2500" b="0" i="0" u="none" strike="noStrike" cap="none" dirty="0">
                <a:solidFill>
                  <a:srgbClr val="0C090A"/>
                </a:solidFill>
                <a:latin typeface="Arial"/>
                <a:ea typeface="Arial"/>
                <a:cs typeface="Arial"/>
                <a:sym typeface="Arial"/>
              </a:rPr>
              <a:t>If you plan to commute by bus, train or subway, do some trial runs before your first day. How much is it? Are their free transfers?</a:t>
            </a:r>
            <a:endParaRPr sz="2500" dirty="0"/>
          </a:p>
          <a:p>
            <a:pPr marL="647697" marR="0" lvl="1" indent="-323847" algn="l" rtl="0">
              <a:lnSpc>
                <a:spcPct val="140013"/>
              </a:lnSpc>
              <a:spcBef>
                <a:spcPts val="0"/>
              </a:spcBef>
              <a:spcAft>
                <a:spcPts val="0"/>
              </a:spcAft>
              <a:buClr>
                <a:srgbClr val="0C090A"/>
              </a:buClr>
              <a:buSzPts val="2999"/>
              <a:buFont typeface="Arial"/>
              <a:buChar char="•"/>
            </a:pPr>
            <a:r>
              <a:rPr lang="en-US" sz="2500" b="0" i="0" u="none" strike="noStrike" cap="none" dirty="0">
                <a:solidFill>
                  <a:srgbClr val="0C090A"/>
                </a:solidFill>
                <a:latin typeface="Arial"/>
                <a:ea typeface="Arial"/>
                <a:cs typeface="Arial"/>
                <a:sym typeface="Arial"/>
              </a:rPr>
              <a:t>Find out how easy it is to Uber/Lyft or catch a cab. Does your city have surge pricing?</a:t>
            </a:r>
            <a:endParaRPr sz="2500" dirty="0"/>
          </a:p>
        </p:txBody>
      </p:sp>
      <p:sp>
        <p:nvSpPr>
          <p:cNvPr id="310" name="Google Shape;310;p24"/>
          <p:cNvSpPr txBox="1"/>
          <p:nvPr/>
        </p:nvSpPr>
        <p:spPr>
          <a:xfrm>
            <a:off x="533533" y="307975"/>
            <a:ext cx="6231202" cy="1250950"/>
          </a:xfrm>
          <a:prstGeom prst="rect">
            <a:avLst/>
          </a:prstGeom>
          <a:noFill/>
          <a:ln>
            <a:noFill/>
          </a:ln>
        </p:spPr>
        <p:txBody>
          <a:bodyPr spcFirstLastPara="1" wrap="square" lIns="0" tIns="0" rIns="0" bIns="0" anchor="t" anchorCtr="0">
            <a:spAutoFit/>
          </a:bodyPr>
          <a:lstStyle/>
          <a:p>
            <a:pPr marL="0" marR="0" lvl="0" indent="0" algn="ctr" rtl="0">
              <a:lnSpc>
                <a:spcPct val="140005"/>
              </a:lnSpc>
              <a:spcBef>
                <a:spcPts val="0"/>
              </a:spcBef>
              <a:spcAft>
                <a:spcPts val="0"/>
              </a:spcAft>
              <a:buNone/>
            </a:pPr>
            <a:r>
              <a:rPr lang="en-US" sz="6999" b="0" i="0" u="none" strike="noStrike" cap="none">
                <a:solidFill>
                  <a:srgbClr val="0C090A"/>
                </a:solidFill>
                <a:latin typeface="Arial"/>
                <a:ea typeface="Arial"/>
                <a:cs typeface="Arial"/>
                <a:sym typeface="Arial"/>
              </a:rPr>
              <a:t>Transportation</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EFEFF"/>
        </a:solidFill>
        <a:effectLst/>
      </p:bgPr>
    </p:bg>
    <p:spTree>
      <p:nvGrpSpPr>
        <p:cNvPr id="1" name="Shape 314"/>
        <p:cNvGrpSpPr/>
        <p:nvPr/>
      </p:nvGrpSpPr>
      <p:grpSpPr>
        <a:xfrm>
          <a:off x="0" y="0"/>
          <a:ext cx="0" cy="0"/>
          <a:chOff x="0" y="0"/>
          <a:chExt cx="0" cy="0"/>
        </a:xfrm>
      </p:grpSpPr>
      <p:sp>
        <p:nvSpPr>
          <p:cNvPr id="315" name="Google Shape;315;p25"/>
          <p:cNvSpPr/>
          <p:nvPr/>
        </p:nvSpPr>
        <p:spPr>
          <a:xfrm>
            <a:off x="8498013" y="1"/>
            <a:ext cx="9789988" cy="11068980"/>
          </a:xfrm>
          <a:custGeom>
            <a:avLst/>
            <a:gdLst/>
            <a:ahLst/>
            <a:cxnLst/>
            <a:rect l="l" t="t" r="r" b="b"/>
            <a:pathLst>
              <a:path w="12056461" h="12011249" extrusionOk="0">
                <a:moveTo>
                  <a:pt x="0" y="0"/>
                </a:moveTo>
                <a:lnTo>
                  <a:pt x="12056461" y="0"/>
                </a:lnTo>
                <a:lnTo>
                  <a:pt x="12056461" y="12011249"/>
                </a:lnTo>
                <a:lnTo>
                  <a:pt x="0" y="12011249"/>
                </a:lnTo>
                <a:lnTo>
                  <a:pt x="0" y="0"/>
                </a:lnTo>
                <a:close/>
              </a:path>
            </a:pathLst>
          </a:custGeom>
          <a:blipFill rotWithShape="1">
            <a:blip r:embed="rId3">
              <a:alphaModFix/>
            </a:blip>
            <a:stretch>
              <a:fillRect r="-23149" b="-8511"/>
            </a:stretch>
          </a:blipFill>
          <a:ln>
            <a:noFill/>
          </a:ln>
        </p:spPr>
        <p:txBody>
          <a:bodyPr/>
          <a:lstStyle/>
          <a:p>
            <a:endParaRPr lang="en-US"/>
          </a:p>
        </p:txBody>
      </p:sp>
      <p:sp>
        <p:nvSpPr>
          <p:cNvPr id="316" name="Google Shape;316;p25"/>
          <p:cNvSpPr/>
          <p:nvPr/>
        </p:nvSpPr>
        <p:spPr>
          <a:xfrm>
            <a:off x="0" y="0"/>
            <a:ext cx="9144000" cy="11068980"/>
          </a:xfrm>
          <a:custGeom>
            <a:avLst/>
            <a:gdLst/>
            <a:ahLst/>
            <a:cxnLst/>
            <a:rect l="l" t="t" r="r" b="b"/>
            <a:pathLst>
              <a:path w="9144000" h="11068980" extrusionOk="0">
                <a:moveTo>
                  <a:pt x="0" y="0"/>
                </a:moveTo>
                <a:lnTo>
                  <a:pt x="9144000" y="0"/>
                </a:lnTo>
                <a:lnTo>
                  <a:pt x="9144000" y="11068980"/>
                </a:lnTo>
                <a:lnTo>
                  <a:pt x="0" y="11068980"/>
                </a:lnTo>
                <a:lnTo>
                  <a:pt x="0" y="0"/>
                </a:lnTo>
                <a:close/>
              </a:path>
            </a:pathLst>
          </a:custGeom>
          <a:blipFill rotWithShape="1">
            <a:blip r:embed="rId4">
              <a:alphaModFix/>
            </a:blip>
            <a:stretch>
              <a:fillRect l="-19950"/>
            </a:stretch>
          </a:blipFill>
          <a:ln>
            <a:noFill/>
          </a:ln>
        </p:spPr>
        <p:txBody>
          <a:bodyPr/>
          <a:lstStyle/>
          <a:p>
            <a:endParaRPr lang="en-US"/>
          </a:p>
        </p:txBody>
      </p:sp>
      <p:grpSp>
        <p:nvGrpSpPr>
          <p:cNvPr id="317" name="Google Shape;317;p25"/>
          <p:cNvGrpSpPr/>
          <p:nvPr/>
        </p:nvGrpSpPr>
        <p:grpSpPr>
          <a:xfrm>
            <a:off x="3543960" y="1457962"/>
            <a:ext cx="11200080" cy="7800338"/>
            <a:chOff x="0" y="-38100"/>
            <a:chExt cx="2949815" cy="2054410"/>
          </a:xfrm>
        </p:grpSpPr>
        <p:sp>
          <p:nvSpPr>
            <p:cNvPr id="318" name="Google Shape;318;p25"/>
            <p:cNvSpPr/>
            <p:nvPr/>
          </p:nvSpPr>
          <p:spPr>
            <a:xfrm>
              <a:off x="0" y="0"/>
              <a:ext cx="2949815" cy="2016310"/>
            </a:xfrm>
            <a:custGeom>
              <a:avLst/>
              <a:gdLst/>
              <a:ahLst/>
              <a:cxnLst/>
              <a:rect l="l" t="t" r="r" b="b"/>
              <a:pathLst>
                <a:path w="2949815" h="2016310" extrusionOk="0">
                  <a:moveTo>
                    <a:pt x="35253" y="0"/>
                  </a:moveTo>
                  <a:lnTo>
                    <a:pt x="2914562" y="0"/>
                  </a:lnTo>
                  <a:cubicBezTo>
                    <a:pt x="2923912" y="0"/>
                    <a:pt x="2932879" y="3714"/>
                    <a:pt x="2939490" y="10325"/>
                  </a:cubicBezTo>
                  <a:cubicBezTo>
                    <a:pt x="2946101" y="16937"/>
                    <a:pt x="2949815" y="25903"/>
                    <a:pt x="2949815" y="35253"/>
                  </a:cubicBezTo>
                  <a:lnTo>
                    <a:pt x="2949815" y="1981057"/>
                  </a:lnTo>
                  <a:cubicBezTo>
                    <a:pt x="2949815" y="2000527"/>
                    <a:pt x="2934032" y="2016310"/>
                    <a:pt x="2914562" y="2016310"/>
                  </a:cubicBezTo>
                  <a:lnTo>
                    <a:pt x="35253" y="2016310"/>
                  </a:lnTo>
                  <a:cubicBezTo>
                    <a:pt x="15783" y="2016310"/>
                    <a:pt x="0" y="2000527"/>
                    <a:pt x="0" y="1981057"/>
                  </a:cubicBezTo>
                  <a:lnTo>
                    <a:pt x="0" y="35253"/>
                  </a:lnTo>
                  <a:cubicBezTo>
                    <a:pt x="0" y="15783"/>
                    <a:pt x="15783" y="0"/>
                    <a:pt x="3525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5"/>
            <p:cNvSpPr txBox="1"/>
            <p:nvPr/>
          </p:nvSpPr>
          <p:spPr>
            <a:xfrm>
              <a:off x="0" y="-38100"/>
              <a:ext cx="2949815" cy="205441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320" name="Google Shape;320;p25"/>
          <p:cNvSpPr txBox="1"/>
          <p:nvPr/>
        </p:nvSpPr>
        <p:spPr>
          <a:xfrm>
            <a:off x="2194551" y="1683206"/>
            <a:ext cx="13898898" cy="1435099"/>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8000" b="0" i="0" u="none" strike="noStrike" cap="none">
                <a:solidFill>
                  <a:srgbClr val="000000"/>
                </a:solidFill>
                <a:latin typeface="Arial"/>
                <a:ea typeface="Arial"/>
                <a:cs typeface="Arial"/>
                <a:sym typeface="Arial"/>
              </a:rPr>
              <a:t>MONEY</a:t>
            </a:r>
            <a:endParaRPr/>
          </a:p>
        </p:txBody>
      </p:sp>
      <p:sp>
        <p:nvSpPr>
          <p:cNvPr id="321" name="Google Shape;321;p25"/>
          <p:cNvSpPr txBox="1"/>
          <p:nvPr/>
        </p:nvSpPr>
        <p:spPr>
          <a:xfrm>
            <a:off x="3727759" y="3446575"/>
            <a:ext cx="5378141" cy="5466881"/>
          </a:xfrm>
          <a:prstGeom prst="rect">
            <a:avLst/>
          </a:prstGeom>
          <a:noFill/>
          <a:ln>
            <a:noFill/>
          </a:ln>
        </p:spPr>
        <p:txBody>
          <a:bodyPr spcFirstLastPara="1" wrap="square" lIns="0" tIns="0" rIns="0" bIns="0" anchor="t" anchorCtr="0">
            <a:spAutoFit/>
          </a:bodyPr>
          <a:lstStyle/>
          <a:p>
            <a:pPr marL="0" marR="0" lvl="0" indent="0" algn="ctr" rtl="0">
              <a:lnSpc>
                <a:spcPct val="140010"/>
              </a:lnSpc>
              <a:spcBef>
                <a:spcPts val="0"/>
              </a:spcBef>
              <a:spcAft>
                <a:spcPts val="0"/>
              </a:spcAft>
              <a:buNone/>
            </a:pPr>
            <a:r>
              <a:rPr lang="en-US" sz="3500" b="0" i="0" u="none" strike="noStrike" cap="none" dirty="0">
                <a:solidFill>
                  <a:srgbClr val="000000"/>
                </a:solidFill>
                <a:latin typeface="Arial"/>
                <a:ea typeface="Arial"/>
                <a:cs typeface="Arial"/>
                <a:sym typeface="Arial"/>
              </a:rPr>
              <a:t>Taxes</a:t>
            </a:r>
            <a:endParaRPr sz="3500" dirty="0"/>
          </a:p>
          <a:p>
            <a:pPr marL="0" marR="0" lvl="0" indent="0" algn="ctr" rtl="0">
              <a:lnSpc>
                <a:spcPct val="35008"/>
              </a:lnSpc>
              <a:spcBef>
                <a:spcPts val="0"/>
              </a:spcBef>
              <a:spcAft>
                <a:spcPts val="0"/>
              </a:spcAft>
              <a:buNone/>
            </a:pPr>
            <a:endParaRPr sz="3500" b="0" i="0" u="none" strike="noStrike" cap="none" dirty="0">
              <a:solidFill>
                <a:srgbClr val="000000"/>
              </a:solidFill>
              <a:latin typeface="Arial"/>
              <a:ea typeface="Arial"/>
              <a:cs typeface="Arial"/>
              <a:sym typeface="Arial"/>
            </a:endParaRPr>
          </a:p>
          <a:p>
            <a:pPr marL="0" marR="0" lvl="0" indent="0" algn="ctr" rtl="0">
              <a:lnSpc>
                <a:spcPct val="140010"/>
              </a:lnSpc>
              <a:spcBef>
                <a:spcPts val="0"/>
              </a:spcBef>
              <a:spcAft>
                <a:spcPts val="0"/>
              </a:spcAft>
              <a:buNone/>
            </a:pPr>
            <a:r>
              <a:rPr lang="en-US" sz="3500" b="0" i="0" u="none" strike="noStrike" cap="none" dirty="0">
                <a:solidFill>
                  <a:srgbClr val="000000"/>
                </a:solidFill>
                <a:latin typeface="Arial"/>
                <a:ea typeface="Arial"/>
                <a:cs typeface="Arial"/>
                <a:sym typeface="Arial"/>
              </a:rPr>
              <a:t>W - 4</a:t>
            </a:r>
            <a:endParaRPr sz="3500" dirty="0"/>
          </a:p>
          <a:p>
            <a:pPr marL="0" marR="0" lvl="0" indent="0" algn="ctr" rtl="0">
              <a:lnSpc>
                <a:spcPct val="34983"/>
              </a:lnSpc>
              <a:spcBef>
                <a:spcPts val="0"/>
              </a:spcBef>
              <a:spcAft>
                <a:spcPts val="0"/>
              </a:spcAft>
              <a:buNone/>
            </a:pPr>
            <a:endParaRPr sz="3500" b="0" i="0" u="none" strike="noStrike" cap="none" dirty="0">
              <a:solidFill>
                <a:srgbClr val="000000"/>
              </a:solidFill>
              <a:latin typeface="Arial"/>
              <a:ea typeface="Arial"/>
              <a:cs typeface="Arial"/>
              <a:sym typeface="Arial"/>
            </a:endParaRPr>
          </a:p>
          <a:p>
            <a:pPr marL="0" marR="0" lvl="0" indent="0" algn="ctr" rtl="0">
              <a:lnSpc>
                <a:spcPct val="140010"/>
              </a:lnSpc>
              <a:spcBef>
                <a:spcPts val="0"/>
              </a:spcBef>
              <a:spcAft>
                <a:spcPts val="0"/>
              </a:spcAft>
              <a:buNone/>
            </a:pPr>
            <a:r>
              <a:rPr lang="en-US" sz="3500" b="0" i="0" u="none" strike="noStrike" cap="none" dirty="0">
                <a:solidFill>
                  <a:srgbClr val="000000"/>
                </a:solidFill>
                <a:latin typeface="Arial"/>
                <a:ea typeface="Arial"/>
                <a:cs typeface="Arial"/>
                <a:sym typeface="Arial"/>
              </a:rPr>
              <a:t>Pay Yourself First</a:t>
            </a:r>
            <a:endParaRPr sz="3500" dirty="0"/>
          </a:p>
          <a:p>
            <a:pPr marL="0" marR="0" lvl="0" indent="0" algn="ctr" rtl="0">
              <a:lnSpc>
                <a:spcPct val="34983"/>
              </a:lnSpc>
              <a:spcBef>
                <a:spcPts val="0"/>
              </a:spcBef>
              <a:spcAft>
                <a:spcPts val="0"/>
              </a:spcAft>
              <a:buNone/>
            </a:pPr>
            <a:endParaRPr sz="3500" b="0" i="0" u="none" strike="noStrike" cap="none" dirty="0">
              <a:solidFill>
                <a:srgbClr val="000000"/>
              </a:solidFill>
              <a:latin typeface="Arial"/>
              <a:ea typeface="Arial"/>
              <a:cs typeface="Arial"/>
              <a:sym typeface="Arial"/>
            </a:endParaRPr>
          </a:p>
          <a:p>
            <a:pPr marL="0" marR="0" lvl="0" indent="0" algn="ctr" rtl="0">
              <a:lnSpc>
                <a:spcPct val="140010"/>
              </a:lnSpc>
              <a:spcBef>
                <a:spcPts val="0"/>
              </a:spcBef>
              <a:spcAft>
                <a:spcPts val="0"/>
              </a:spcAft>
              <a:buNone/>
            </a:pPr>
            <a:r>
              <a:rPr lang="en-US" sz="3500" b="0" i="0" u="none" strike="noStrike" cap="none" dirty="0">
                <a:solidFill>
                  <a:srgbClr val="000000"/>
                </a:solidFill>
                <a:latin typeface="Arial"/>
                <a:ea typeface="Arial"/>
                <a:cs typeface="Arial"/>
                <a:sym typeface="Arial"/>
              </a:rPr>
              <a:t>Student Loans</a:t>
            </a:r>
            <a:endParaRPr sz="3500" dirty="0"/>
          </a:p>
          <a:p>
            <a:pPr marL="0" marR="0" lvl="0" indent="0" algn="ctr" rtl="0">
              <a:lnSpc>
                <a:spcPct val="34983"/>
              </a:lnSpc>
              <a:spcBef>
                <a:spcPts val="0"/>
              </a:spcBef>
              <a:spcAft>
                <a:spcPts val="0"/>
              </a:spcAft>
              <a:buNone/>
            </a:pPr>
            <a:endParaRPr sz="3500" b="0" i="0" u="none" strike="noStrike" cap="none" dirty="0">
              <a:solidFill>
                <a:srgbClr val="000000"/>
              </a:solidFill>
              <a:latin typeface="Arial"/>
              <a:ea typeface="Arial"/>
              <a:cs typeface="Arial"/>
              <a:sym typeface="Arial"/>
            </a:endParaRPr>
          </a:p>
          <a:p>
            <a:pPr marL="0" marR="0" lvl="0" indent="0" algn="ctr" rtl="0">
              <a:lnSpc>
                <a:spcPct val="140010"/>
              </a:lnSpc>
              <a:spcBef>
                <a:spcPts val="0"/>
              </a:spcBef>
              <a:spcAft>
                <a:spcPts val="0"/>
              </a:spcAft>
              <a:buNone/>
            </a:pPr>
            <a:r>
              <a:rPr lang="en-US" sz="3500" b="0" i="0" u="none" strike="noStrike" cap="none" dirty="0">
                <a:solidFill>
                  <a:srgbClr val="000000"/>
                </a:solidFill>
                <a:latin typeface="Arial"/>
                <a:ea typeface="Arial"/>
                <a:cs typeface="Arial"/>
                <a:sym typeface="Arial"/>
              </a:rPr>
              <a:t>401(k) &amp; 403(b)</a:t>
            </a:r>
            <a:endParaRPr sz="3500" dirty="0"/>
          </a:p>
          <a:p>
            <a:pPr marL="0" marR="0" lvl="0" indent="0" algn="ctr" rtl="0">
              <a:lnSpc>
                <a:spcPct val="34983"/>
              </a:lnSpc>
              <a:spcBef>
                <a:spcPts val="0"/>
              </a:spcBef>
              <a:spcAft>
                <a:spcPts val="0"/>
              </a:spcAft>
              <a:buNone/>
            </a:pPr>
            <a:endParaRPr sz="3500" b="0" i="0" u="none" strike="noStrike" cap="none" dirty="0">
              <a:solidFill>
                <a:srgbClr val="000000"/>
              </a:solidFill>
              <a:latin typeface="Arial"/>
              <a:ea typeface="Arial"/>
              <a:cs typeface="Arial"/>
              <a:sym typeface="Arial"/>
            </a:endParaRPr>
          </a:p>
          <a:p>
            <a:pPr marL="0" marR="0" lvl="0" indent="0" algn="ctr" rtl="0">
              <a:lnSpc>
                <a:spcPct val="140010"/>
              </a:lnSpc>
              <a:spcBef>
                <a:spcPts val="0"/>
              </a:spcBef>
              <a:spcAft>
                <a:spcPts val="0"/>
              </a:spcAft>
              <a:buNone/>
            </a:pPr>
            <a:r>
              <a:rPr lang="en-US" sz="3500" b="0" i="0" u="none" strike="noStrike" cap="none" dirty="0">
                <a:solidFill>
                  <a:srgbClr val="000000"/>
                </a:solidFill>
                <a:latin typeface="Arial"/>
                <a:ea typeface="Arial"/>
                <a:cs typeface="Arial"/>
                <a:sym typeface="Arial"/>
              </a:rPr>
              <a:t>Matched 401(k) &amp; 403(b)</a:t>
            </a:r>
            <a:endParaRPr sz="3500" dirty="0"/>
          </a:p>
        </p:txBody>
      </p:sp>
      <p:sp>
        <p:nvSpPr>
          <p:cNvPr id="322" name="Google Shape;322;p25"/>
          <p:cNvSpPr txBox="1"/>
          <p:nvPr/>
        </p:nvSpPr>
        <p:spPr>
          <a:xfrm>
            <a:off x="9058275" y="3446575"/>
            <a:ext cx="5600040" cy="4147289"/>
          </a:xfrm>
          <a:prstGeom prst="rect">
            <a:avLst/>
          </a:prstGeom>
          <a:noFill/>
          <a:ln>
            <a:noFill/>
          </a:ln>
        </p:spPr>
        <p:txBody>
          <a:bodyPr spcFirstLastPara="1" wrap="square" lIns="0" tIns="0" rIns="0" bIns="0" anchor="t" anchorCtr="0">
            <a:spAutoFit/>
          </a:bodyPr>
          <a:lstStyle/>
          <a:p>
            <a:pPr marL="0" marR="0" lvl="0" indent="0" algn="ctr" rtl="0">
              <a:lnSpc>
                <a:spcPct val="140010"/>
              </a:lnSpc>
              <a:spcBef>
                <a:spcPts val="0"/>
              </a:spcBef>
              <a:spcAft>
                <a:spcPts val="0"/>
              </a:spcAft>
              <a:buNone/>
            </a:pPr>
            <a:r>
              <a:rPr lang="en-US" sz="3500" b="0" i="0" u="none" strike="noStrike" cap="none" dirty="0">
                <a:solidFill>
                  <a:srgbClr val="000000"/>
                </a:solidFill>
                <a:latin typeface="Arial"/>
                <a:ea typeface="Arial"/>
                <a:cs typeface="Arial"/>
                <a:sym typeface="Arial"/>
              </a:rPr>
              <a:t>Credit Cards</a:t>
            </a:r>
            <a:endParaRPr sz="3500" dirty="0"/>
          </a:p>
          <a:p>
            <a:pPr marL="0" marR="0" lvl="0" indent="0" algn="ctr" rtl="0">
              <a:lnSpc>
                <a:spcPct val="34983"/>
              </a:lnSpc>
              <a:spcBef>
                <a:spcPts val="0"/>
              </a:spcBef>
              <a:spcAft>
                <a:spcPts val="0"/>
              </a:spcAft>
              <a:buNone/>
            </a:pPr>
            <a:endParaRPr sz="3500" b="0" i="0" u="none" strike="noStrike" cap="none" dirty="0">
              <a:solidFill>
                <a:srgbClr val="000000"/>
              </a:solidFill>
              <a:latin typeface="Arial"/>
              <a:ea typeface="Arial"/>
              <a:cs typeface="Arial"/>
              <a:sym typeface="Arial"/>
            </a:endParaRPr>
          </a:p>
          <a:p>
            <a:pPr marL="0" marR="0" lvl="0" indent="0" algn="ctr" rtl="0">
              <a:lnSpc>
                <a:spcPct val="140010"/>
              </a:lnSpc>
              <a:spcBef>
                <a:spcPts val="0"/>
              </a:spcBef>
              <a:spcAft>
                <a:spcPts val="0"/>
              </a:spcAft>
              <a:buNone/>
            </a:pPr>
            <a:r>
              <a:rPr lang="en-US" sz="3500" b="0" i="0" u="none" strike="noStrike" cap="none" dirty="0">
                <a:solidFill>
                  <a:srgbClr val="000000"/>
                </a:solidFill>
                <a:latin typeface="Arial"/>
                <a:ea typeface="Arial"/>
                <a:cs typeface="Arial"/>
                <a:sym typeface="Arial"/>
              </a:rPr>
              <a:t>Employee Stock Purchase Plan</a:t>
            </a:r>
            <a:endParaRPr sz="3500" dirty="0"/>
          </a:p>
          <a:p>
            <a:pPr marL="0" marR="0" lvl="0" indent="0" algn="ctr" rtl="0">
              <a:lnSpc>
                <a:spcPct val="34983"/>
              </a:lnSpc>
              <a:spcBef>
                <a:spcPts val="0"/>
              </a:spcBef>
              <a:spcAft>
                <a:spcPts val="0"/>
              </a:spcAft>
              <a:buNone/>
            </a:pPr>
            <a:endParaRPr sz="3500" b="0" i="0" u="none" strike="noStrike" cap="none" dirty="0">
              <a:solidFill>
                <a:srgbClr val="000000"/>
              </a:solidFill>
              <a:latin typeface="Arial"/>
              <a:ea typeface="Arial"/>
              <a:cs typeface="Arial"/>
              <a:sym typeface="Arial"/>
            </a:endParaRPr>
          </a:p>
          <a:p>
            <a:pPr marL="0" marR="0" lvl="0" indent="0" algn="ctr" rtl="0">
              <a:lnSpc>
                <a:spcPct val="140010"/>
              </a:lnSpc>
              <a:spcBef>
                <a:spcPts val="0"/>
              </a:spcBef>
              <a:spcAft>
                <a:spcPts val="0"/>
              </a:spcAft>
              <a:buNone/>
            </a:pPr>
            <a:r>
              <a:rPr lang="en-US" sz="3500" b="0" i="0" u="none" strike="noStrike" cap="none" dirty="0">
                <a:solidFill>
                  <a:srgbClr val="000000"/>
                </a:solidFill>
                <a:latin typeface="Arial"/>
                <a:ea typeface="Arial"/>
                <a:cs typeface="Arial"/>
                <a:sym typeface="Arial"/>
              </a:rPr>
              <a:t>Flexible Spending Accounts</a:t>
            </a:r>
            <a:endParaRPr sz="3500" b="0" i="0" u="none" strike="noStrike" cap="none" dirty="0">
              <a:solidFill>
                <a:srgbClr val="000000"/>
              </a:solidFill>
              <a:latin typeface="Arial"/>
              <a:ea typeface="Arial"/>
              <a:cs typeface="Arial"/>
              <a:sym typeface="Arial"/>
            </a:endParaRPr>
          </a:p>
          <a:p>
            <a:pPr marL="0" marR="0" lvl="0" indent="0" algn="ctr" rtl="0">
              <a:lnSpc>
                <a:spcPct val="140010"/>
              </a:lnSpc>
              <a:spcBef>
                <a:spcPts val="0"/>
              </a:spcBef>
              <a:spcAft>
                <a:spcPts val="0"/>
              </a:spcAft>
              <a:buNone/>
            </a:pPr>
            <a:endParaRPr sz="3500" b="0" i="0" u="none" strike="noStrike" cap="none" dirty="0">
              <a:solidFill>
                <a:srgbClr val="000000"/>
              </a:solidFill>
              <a:latin typeface="Arial"/>
              <a:ea typeface="Arial"/>
              <a:cs typeface="Arial"/>
              <a:sym typeface="Arial"/>
            </a:endParaRPr>
          </a:p>
        </p:txBody>
      </p:sp>
      <p:sp>
        <p:nvSpPr>
          <p:cNvPr id="323" name="Google Shape;323;p25"/>
          <p:cNvSpPr/>
          <p:nvPr/>
        </p:nvSpPr>
        <p:spPr>
          <a:xfrm>
            <a:off x="15650949" y="5430462"/>
            <a:ext cx="2637051" cy="5638518"/>
          </a:xfrm>
          <a:custGeom>
            <a:avLst/>
            <a:gdLst/>
            <a:ahLst/>
            <a:cxnLst/>
            <a:rect l="l" t="t" r="r" b="b"/>
            <a:pathLst>
              <a:path w="6796258" h="6796258" extrusionOk="0">
                <a:moveTo>
                  <a:pt x="0" y="0"/>
                </a:moveTo>
                <a:lnTo>
                  <a:pt x="6796258" y="0"/>
                </a:lnTo>
                <a:lnTo>
                  <a:pt x="6796258" y="6796258"/>
                </a:lnTo>
                <a:lnTo>
                  <a:pt x="0" y="6796258"/>
                </a:lnTo>
                <a:lnTo>
                  <a:pt x="0" y="0"/>
                </a:lnTo>
                <a:close/>
              </a:path>
            </a:pathLst>
          </a:custGeom>
          <a:blipFill rotWithShape="1">
            <a:blip r:embed="rId5">
              <a:alphaModFix/>
            </a:blip>
            <a:stretch>
              <a:fillRect r="-157718" b="-20529"/>
            </a:stretch>
          </a:blipFill>
          <a:ln>
            <a:noFill/>
          </a:ln>
        </p:spPr>
        <p:txBody>
          <a:bodyPr/>
          <a:lstStyle/>
          <a:p>
            <a:endParaRPr lang="en-US"/>
          </a:p>
        </p:txBody>
      </p:sp>
      <p:sp>
        <p:nvSpPr>
          <p:cNvPr id="324" name="Google Shape;324;p25"/>
          <p:cNvSpPr/>
          <p:nvPr/>
        </p:nvSpPr>
        <p:spPr>
          <a:xfrm>
            <a:off x="0" y="0"/>
            <a:ext cx="3765860" cy="2867635"/>
          </a:xfrm>
          <a:custGeom>
            <a:avLst/>
            <a:gdLst/>
            <a:ahLst/>
            <a:cxnLst/>
            <a:rect l="l" t="t" r="r" b="b"/>
            <a:pathLst>
              <a:path w="6796258" h="6796258" extrusionOk="0">
                <a:moveTo>
                  <a:pt x="0" y="0"/>
                </a:moveTo>
                <a:lnTo>
                  <a:pt x="6796257" y="0"/>
                </a:lnTo>
                <a:lnTo>
                  <a:pt x="6796257" y="6796258"/>
                </a:lnTo>
                <a:lnTo>
                  <a:pt x="0" y="6796258"/>
                </a:lnTo>
                <a:lnTo>
                  <a:pt x="0" y="0"/>
                </a:lnTo>
                <a:close/>
              </a:path>
            </a:pathLst>
          </a:custGeom>
          <a:blipFill rotWithShape="1">
            <a:blip r:embed="rId5">
              <a:alphaModFix/>
            </a:blip>
            <a:stretch>
              <a:fillRect l="-80469" t="-136994"/>
            </a:stretch>
          </a:blipFill>
          <a:ln>
            <a:noFill/>
          </a:ln>
        </p:spPr>
        <p:txBody>
          <a:bodyPr/>
          <a:lstStyle/>
          <a:p>
            <a:endParaRPr lang="en-US"/>
          </a:p>
        </p:txBody>
      </p:sp>
      <p:sp>
        <p:nvSpPr>
          <p:cNvPr id="325" name="Google Shape;325;p25"/>
          <p:cNvSpPr/>
          <p:nvPr/>
        </p:nvSpPr>
        <p:spPr>
          <a:xfrm>
            <a:off x="0" y="5009961"/>
            <a:ext cx="3310412" cy="6059020"/>
          </a:xfrm>
          <a:custGeom>
            <a:avLst/>
            <a:gdLst/>
            <a:ahLst/>
            <a:cxnLst/>
            <a:rect l="l" t="t" r="r" b="b"/>
            <a:pathLst>
              <a:path w="7637261" h="7637261" extrusionOk="0">
                <a:moveTo>
                  <a:pt x="0" y="0"/>
                </a:moveTo>
                <a:lnTo>
                  <a:pt x="7637260" y="0"/>
                </a:lnTo>
                <a:lnTo>
                  <a:pt x="7637260" y="7637261"/>
                </a:lnTo>
                <a:lnTo>
                  <a:pt x="0" y="7637261"/>
                </a:lnTo>
                <a:lnTo>
                  <a:pt x="0" y="0"/>
                </a:lnTo>
                <a:close/>
              </a:path>
            </a:pathLst>
          </a:custGeom>
          <a:blipFill rotWithShape="1">
            <a:blip r:embed="rId6">
              <a:alphaModFix/>
            </a:blip>
            <a:stretch>
              <a:fillRect l="-130696" b="-26047"/>
            </a:stretch>
          </a:blipFill>
          <a:ln>
            <a:noFill/>
          </a:ln>
        </p:spPr>
        <p:txBody>
          <a:bodyPr/>
          <a:lstStyle/>
          <a:p>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EFEFF"/>
        </a:solidFill>
        <a:effectLst/>
      </p:bgPr>
    </p:bg>
    <p:spTree>
      <p:nvGrpSpPr>
        <p:cNvPr id="1" name="Shape 329"/>
        <p:cNvGrpSpPr/>
        <p:nvPr/>
      </p:nvGrpSpPr>
      <p:grpSpPr>
        <a:xfrm>
          <a:off x="0" y="0"/>
          <a:ext cx="0" cy="0"/>
          <a:chOff x="0" y="0"/>
          <a:chExt cx="0" cy="0"/>
        </a:xfrm>
      </p:grpSpPr>
      <p:sp>
        <p:nvSpPr>
          <p:cNvPr id="330" name="Google Shape;330;p26"/>
          <p:cNvSpPr txBox="1"/>
          <p:nvPr/>
        </p:nvSpPr>
        <p:spPr>
          <a:xfrm>
            <a:off x="250499" y="1797161"/>
            <a:ext cx="6392566" cy="5701561"/>
          </a:xfrm>
          <a:prstGeom prst="rect">
            <a:avLst/>
          </a:prstGeom>
          <a:noFill/>
          <a:ln>
            <a:noFill/>
          </a:ln>
        </p:spPr>
        <p:txBody>
          <a:bodyPr spcFirstLastPara="1" wrap="square" lIns="0" tIns="0" rIns="0" bIns="0" anchor="t" anchorCtr="0">
            <a:spAutoFit/>
          </a:bodyPr>
          <a:lstStyle/>
          <a:p>
            <a:pPr marL="755659" marR="0" lvl="1" indent="-377829" algn="l" rtl="0">
              <a:lnSpc>
                <a:spcPct val="95000"/>
              </a:lnSpc>
              <a:spcBef>
                <a:spcPts val="0"/>
              </a:spcBef>
              <a:spcAft>
                <a:spcPts val="0"/>
              </a:spcAft>
              <a:buClr>
                <a:srgbClr val="0C090A"/>
              </a:buClr>
              <a:buSzPts val="3500"/>
              <a:buFont typeface="Arial"/>
              <a:buChar char="•"/>
            </a:pPr>
            <a:r>
              <a:rPr lang="en-US" sz="3000" b="0" i="0" u="none" strike="noStrike" cap="none" dirty="0">
                <a:solidFill>
                  <a:srgbClr val="0C090A"/>
                </a:solidFill>
                <a:latin typeface="Arial"/>
                <a:ea typeface="Arial"/>
                <a:cs typeface="Arial"/>
                <a:sym typeface="Arial"/>
              </a:rPr>
              <a:t>Grad students' income can be taxed.</a:t>
            </a:r>
            <a:endParaRPr sz="3000" dirty="0"/>
          </a:p>
          <a:p>
            <a:pPr marL="0" marR="0" lvl="0" indent="0" algn="l" rtl="0">
              <a:lnSpc>
                <a:spcPct val="95000"/>
              </a:lnSpc>
              <a:spcBef>
                <a:spcPts val="0"/>
              </a:spcBef>
              <a:spcAft>
                <a:spcPts val="0"/>
              </a:spcAft>
              <a:buNone/>
            </a:pPr>
            <a:endParaRPr sz="3000" b="0" i="0" u="none" strike="noStrike" cap="none" dirty="0">
              <a:solidFill>
                <a:srgbClr val="0C090A"/>
              </a:solidFill>
              <a:latin typeface="Arial"/>
              <a:ea typeface="Arial"/>
              <a:cs typeface="Arial"/>
              <a:sym typeface="Arial"/>
            </a:endParaRPr>
          </a:p>
          <a:p>
            <a:pPr marL="755659" marR="0" lvl="1" indent="-377829" algn="l" rtl="0">
              <a:lnSpc>
                <a:spcPct val="95000"/>
              </a:lnSpc>
              <a:spcBef>
                <a:spcPts val="0"/>
              </a:spcBef>
              <a:spcAft>
                <a:spcPts val="0"/>
              </a:spcAft>
              <a:buClr>
                <a:srgbClr val="0C090A"/>
              </a:buClr>
              <a:buSzPts val="3500"/>
              <a:buFont typeface="Arial"/>
              <a:buChar char="•"/>
            </a:pPr>
            <a:r>
              <a:rPr lang="en-US" sz="3000" b="0" i="0" u="none" strike="noStrike" cap="none" dirty="0">
                <a:solidFill>
                  <a:srgbClr val="0C090A"/>
                </a:solidFill>
                <a:latin typeface="Arial"/>
                <a:ea typeface="Arial"/>
                <a:cs typeface="Arial"/>
                <a:sym typeface="Arial"/>
              </a:rPr>
              <a:t>City tax - you will pay more if you live in a larger city like New York or Philly.</a:t>
            </a:r>
            <a:endParaRPr sz="3000" dirty="0"/>
          </a:p>
          <a:p>
            <a:pPr marL="0" marR="0" lvl="0" indent="0" algn="l" rtl="0">
              <a:lnSpc>
                <a:spcPct val="95000"/>
              </a:lnSpc>
              <a:spcBef>
                <a:spcPts val="0"/>
              </a:spcBef>
              <a:spcAft>
                <a:spcPts val="0"/>
              </a:spcAft>
              <a:buNone/>
            </a:pPr>
            <a:endParaRPr sz="3000" b="0" i="0" u="none" strike="noStrike" cap="none" dirty="0">
              <a:solidFill>
                <a:srgbClr val="0C090A"/>
              </a:solidFill>
              <a:latin typeface="Arial"/>
              <a:ea typeface="Arial"/>
              <a:cs typeface="Arial"/>
              <a:sym typeface="Arial"/>
            </a:endParaRPr>
          </a:p>
          <a:p>
            <a:pPr marL="755659" marR="0" lvl="1" indent="-377829" algn="l" rtl="0">
              <a:lnSpc>
                <a:spcPct val="95000"/>
              </a:lnSpc>
              <a:spcBef>
                <a:spcPts val="0"/>
              </a:spcBef>
              <a:spcAft>
                <a:spcPts val="0"/>
              </a:spcAft>
              <a:buClr>
                <a:srgbClr val="0C090A"/>
              </a:buClr>
              <a:buSzPts val="3500"/>
              <a:buFont typeface="Arial"/>
              <a:buChar char="•"/>
            </a:pPr>
            <a:r>
              <a:rPr lang="en-US" sz="3000" b="0" i="0" u="none" strike="noStrike" cap="none" dirty="0">
                <a:solidFill>
                  <a:srgbClr val="0C090A"/>
                </a:solidFill>
                <a:latin typeface="Arial"/>
                <a:ea typeface="Arial"/>
                <a:cs typeface="Arial"/>
                <a:sym typeface="Arial"/>
              </a:rPr>
              <a:t>You can look up tax calculators for the city where you will be working to get a sense of how much of your income will be taxed and what your actual take-home would be.</a:t>
            </a:r>
            <a:endParaRPr sz="3000" dirty="0"/>
          </a:p>
        </p:txBody>
      </p:sp>
      <p:sp>
        <p:nvSpPr>
          <p:cNvPr id="331" name="Google Shape;331;p26"/>
          <p:cNvSpPr txBox="1"/>
          <p:nvPr/>
        </p:nvSpPr>
        <p:spPr>
          <a:xfrm>
            <a:off x="374629" y="615155"/>
            <a:ext cx="13949696" cy="993776"/>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6500" b="0" i="0" u="none" strike="noStrike" cap="none">
                <a:solidFill>
                  <a:srgbClr val="0C090A"/>
                </a:solidFill>
                <a:latin typeface="Arial"/>
                <a:ea typeface="Arial"/>
                <a:cs typeface="Arial"/>
                <a:sym typeface="Arial"/>
              </a:rPr>
              <a:t> Taxes                   W - 4</a:t>
            </a:r>
            <a:endParaRPr/>
          </a:p>
        </p:txBody>
      </p:sp>
      <p:sp>
        <p:nvSpPr>
          <p:cNvPr id="332" name="Google Shape;332;p26"/>
          <p:cNvSpPr txBox="1"/>
          <p:nvPr/>
        </p:nvSpPr>
        <p:spPr>
          <a:xfrm>
            <a:off x="6643064" y="1797161"/>
            <a:ext cx="7998299" cy="8054976"/>
          </a:xfrm>
          <a:prstGeom prst="rect">
            <a:avLst/>
          </a:prstGeom>
          <a:noFill/>
          <a:ln>
            <a:noFill/>
          </a:ln>
        </p:spPr>
        <p:txBody>
          <a:bodyPr spcFirstLastPara="1" wrap="square" lIns="0" tIns="0" rIns="0" bIns="0" anchor="t" anchorCtr="0">
            <a:spAutoFit/>
          </a:bodyPr>
          <a:lstStyle/>
          <a:p>
            <a:pPr marL="755659" marR="0" lvl="1" indent="-377829" algn="l" rtl="0">
              <a:lnSpc>
                <a:spcPct val="95000"/>
              </a:lnSpc>
              <a:spcBef>
                <a:spcPts val="0"/>
              </a:spcBef>
              <a:spcAft>
                <a:spcPts val="0"/>
              </a:spcAft>
              <a:buClr>
                <a:srgbClr val="0C090A"/>
              </a:buClr>
              <a:buSzPts val="3500"/>
              <a:buFont typeface="Arial"/>
              <a:buChar char="•"/>
            </a:pPr>
            <a:r>
              <a:rPr lang="en-US" sz="3000" b="0" i="0" u="none" strike="noStrike" cap="none" dirty="0">
                <a:solidFill>
                  <a:srgbClr val="0C090A"/>
                </a:solidFill>
                <a:latin typeface="Arial"/>
                <a:ea typeface="Arial"/>
                <a:cs typeface="Arial"/>
                <a:sym typeface="Arial"/>
              </a:rPr>
              <a:t>In the past, employees could claim allowances on their W-4 to lower the amount of federal income tax withheld from their wages. The more withholding allowances an employee claimed, the less their employer would withhold from their paychecks. However, the 2017 Tax Cuts and Jobs Act overhauled a lot of tax rules, including doing away with personal exemptions. That prompted the IRS to change the W-4 form.</a:t>
            </a:r>
            <a:endParaRPr sz="3000" dirty="0"/>
          </a:p>
          <a:p>
            <a:pPr marL="0" marR="0" lvl="0" indent="0" algn="l" rtl="0">
              <a:lnSpc>
                <a:spcPct val="95000"/>
              </a:lnSpc>
              <a:spcBef>
                <a:spcPts val="0"/>
              </a:spcBef>
              <a:spcAft>
                <a:spcPts val="0"/>
              </a:spcAft>
              <a:buNone/>
            </a:pPr>
            <a:endParaRPr sz="3000" b="0" i="0" u="none" strike="noStrike" cap="none" dirty="0">
              <a:solidFill>
                <a:srgbClr val="0C090A"/>
              </a:solidFill>
              <a:latin typeface="Arial"/>
              <a:ea typeface="Arial"/>
              <a:cs typeface="Arial"/>
              <a:sym typeface="Arial"/>
            </a:endParaRPr>
          </a:p>
          <a:p>
            <a:pPr marL="755659" marR="0" lvl="1" indent="-377829" algn="l" rtl="0">
              <a:lnSpc>
                <a:spcPct val="95000"/>
              </a:lnSpc>
              <a:spcBef>
                <a:spcPts val="0"/>
              </a:spcBef>
              <a:spcAft>
                <a:spcPts val="0"/>
              </a:spcAft>
              <a:buClr>
                <a:srgbClr val="0C090A"/>
              </a:buClr>
              <a:buSzPts val="3500"/>
              <a:buFont typeface="Arial"/>
              <a:buChar char="•"/>
            </a:pPr>
            <a:r>
              <a:rPr lang="en-US" sz="3000" b="0" i="0" u="none" strike="noStrike" cap="none" dirty="0">
                <a:solidFill>
                  <a:srgbClr val="0C090A"/>
                </a:solidFill>
                <a:latin typeface="Arial"/>
                <a:ea typeface="Arial"/>
                <a:cs typeface="Arial"/>
                <a:sym typeface="Arial"/>
              </a:rPr>
              <a:t>The new W-4, introduced in 2020, still asks for basic personal information but no longer asks for a number of allowances. Now, employees who want to lower their tax withholding must claim dependents or use a deductions worksheet.</a:t>
            </a:r>
            <a:endParaRPr sz="3000" dirty="0"/>
          </a:p>
        </p:txBody>
      </p:sp>
      <p:sp>
        <p:nvSpPr>
          <p:cNvPr id="333" name="Google Shape;333;p26"/>
          <p:cNvSpPr/>
          <p:nvPr/>
        </p:nvSpPr>
        <p:spPr>
          <a:xfrm>
            <a:off x="15005282" y="1"/>
            <a:ext cx="3032219" cy="10287000"/>
          </a:xfrm>
          <a:custGeom>
            <a:avLst/>
            <a:gdLst/>
            <a:ahLst/>
            <a:cxnLst/>
            <a:rect l="l" t="t" r="r" b="b"/>
            <a:pathLst>
              <a:path w="12056461" h="12011249" extrusionOk="0">
                <a:moveTo>
                  <a:pt x="0" y="0"/>
                </a:moveTo>
                <a:lnTo>
                  <a:pt x="12056461" y="0"/>
                </a:lnTo>
                <a:lnTo>
                  <a:pt x="12056461" y="12011249"/>
                </a:lnTo>
                <a:lnTo>
                  <a:pt x="0" y="12011249"/>
                </a:lnTo>
                <a:lnTo>
                  <a:pt x="0" y="0"/>
                </a:lnTo>
                <a:close/>
              </a:path>
            </a:pathLst>
          </a:custGeom>
          <a:blipFill rotWithShape="1">
            <a:blip r:embed="rId3">
              <a:alphaModFix/>
            </a:blip>
            <a:stretch>
              <a:fillRect l="3" r="-297602" b="-16759"/>
            </a:stretch>
          </a:blipFill>
          <a:ln>
            <a:noFill/>
          </a:ln>
        </p:spPr>
        <p:txBody>
          <a:bodyPr/>
          <a:lstStyle/>
          <a:p>
            <a:endParaRPr lang="en-US"/>
          </a:p>
        </p:txBody>
      </p:sp>
      <p:sp>
        <p:nvSpPr>
          <p:cNvPr id="334" name="Google Shape;334;p26"/>
          <p:cNvSpPr/>
          <p:nvPr/>
        </p:nvSpPr>
        <p:spPr>
          <a:xfrm>
            <a:off x="16578455" y="0"/>
            <a:ext cx="1709545" cy="10287000"/>
          </a:xfrm>
          <a:custGeom>
            <a:avLst/>
            <a:gdLst/>
            <a:ahLst/>
            <a:cxnLst/>
            <a:rect l="l" t="t" r="r" b="b"/>
            <a:pathLst>
              <a:path w="9144000" h="11068980" extrusionOk="0">
                <a:moveTo>
                  <a:pt x="0" y="0"/>
                </a:moveTo>
                <a:lnTo>
                  <a:pt x="9144000" y="0"/>
                </a:lnTo>
                <a:lnTo>
                  <a:pt x="9144000" y="11068980"/>
                </a:lnTo>
                <a:lnTo>
                  <a:pt x="0" y="11068980"/>
                </a:lnTo>
                <a:lnTo>
                  <a:pt x="0" y="0"/>
                </a:lnTo>
                <a:close/>
              </a:path>
            </a:pathLst>
          </a:custGeom>
          <a:blipFill rotWithShape="1">
            <a:blip r:embed="rId4">
              <a:alphaModFix/>
            </a:blip>
            <a:stretch>
              <a:fillRect l="-106697" r="-434821" b="-7599"/>
            </a:stretch>
          </a:blipFill>
          <a:ln>
            <a:noFill/>
          </a:ln>
        </p:spPr>
        <p:txBody>
          <a:bodyPr/>
          <a:lstStyle/>
          <a:p>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EFEFF"/>
        </a:solidFill>
        <a:effectLst/>
      </p:bgPr>
    </p:bg>
    <p:spTree>
      <p:nvGrpSpPr>
        <p:cNvPr id="1" name="Shape 338"/>
        <p:cNvGrpSpPr/>
        <p:nvPr/>
      </p:nvGrpSpPr>
      <p:grpSpPr>
        <a:xfrm>
          <a:off x="0" y="0"/>
          <a:ext cx="0" cy="0"/>
          <a:chOff x="0" y="0"/>
          <a:chExt cx="0" cy="0"/>
        </a:xfrm>
      </p:grpSpPr>
      <p:sp>
        <p:nvSpPr>
          <p:cNvPr id="339" name="Google Shape;339;p27"/>
          <p:cNvSpPr txBox="1"/>
          <p:nvPr/>
        </p:nvSpPr>
        <p:spPr>
          <a:xfrm>
            <a:off x="0" y="1772725"/>
            <a:ext cx="7221383" cy="8450006"/>
          </a:xfrm>
          <a:prstGeom prst="rect">
            <a:avLst/>
          </a:prstGeom>
          <a:noFill/>
          <a:ln>
            <a:noFill/>
          </a:ln>
        </p:spPr>
        <p:txBody>
          <a:bodyPr spcFirstLastPara="1" wrap="square" lIns="0" tIns="0" rIns="0" bIns="0" anchor="t" anchorCtr="0">
            <a:spAutoFit/>
          </a:bodyPr>
          <a:lstStyle/>
          <a:p>
            <a:pPr marL="755659" marR="0" lvl="1" indent="-377829" algn="l" rtl="0">
              <a:lnSpc>
                <a:spcPct val="95000"/>
              </a:lnSpc>
              <a:spcBef>
                <a:spcPts val="0"/>
              </a:spcBef>
              <a:spcAft>
                <a:spcPts val="0"/>
              </a:spcAft>
              <a:buClr>
                <a:srgbClr val="0C090A"/>
              </a:buClr>
              <a:buSzPts val="3500"/>
              <a:buFont typeface="Arial"/>
              <a:buChar char="•"/>
            </a:pPr>
            <a:r>
              <a:rPr lang="en-US" sz="3400" b="0" i="0" u="none" strike="noStrike" cap="none" dirty="0">
                <a:solidFill>
                  <a:srgbClr val="0C090A"/>
                </a:solidFill>
                <a:latin typeface="Arial"/>
                <a:ea typeface="Arial"/>
                <a:cs typeface="Arial"/>
                <a:sym typeface="Arial"/>
              </a:rPr>
              <a:t>Develop a budget that includes putting a set amount from every paycheck directly into savings. Most online banking sites allow you to set up automatic transfers to savings accounts, making it easier than ever to guarantee that you put the money away. It can add up quickly!</a:t>
            </a:r>
            <a:endParaRPr sz="3400" dirty="0"/>
          </a:p>
          <a:p>
            <a:pPr marL="0" marR="0" lvl="0" indent="0" algn="l" rtl="0">
              <a:lnSpc>
                <a:spcPct val="95000"/>
              </a:lnSpc>
              <a:spcBef>
                <a:spcPts val="0"/>
              </a:spcBef>
              <a:spcAft>
                <a:spcPts val="0"/>
              </a:spcAft>
              <a:buNone/>
            </a:pPr>
            <a:endParaRPr sz="3400" b="0" i="0" u="none" strike="noStrike" cap="none" dirty="0">
              <a:solidFill>
                <a:srgbClr val="0C090A"/>
              </a:solidFill>
              <a:latin typeface="Arial"/>
              <a:ea typeface="Arial"/>
              <a:cs typeface="Arial"/>
              <a:sym typeface="Arial"/>
            </a:endParaRPr>
          </a:p>
          <a:p>
            <a:pPr marL="755659" marR="0" lvl="1" indent="-377829" algn="l" rtl="0">
              <a:lnSpc>
                <a:spcPct val="95000"/>
              </a:lnSpc>
              <a:spcBef>
                <a:spcPts val="0"/>
              </a:spcBef>
              <a:spcAft>
                <a:spcPts val="0"/>
              </a:spcAft>
              <a:buClr>
                <a:srgbClr val="0C090A"/>
              </a:buClr>
              <a:buSzPts val="3500"/>
              <a:buFont typeface="Arial"/>
              <a:buChar char="•"/>
            </a:pPr>
            <a:r>
              <a:rPr lang="en-US" sz="3400" b="0" i="0" u="sng" strike="noStrike" cap="none" dirty="0">
                <a:solidFill>
                  <a:srgbClr val="0C090A"/>
                </a:solidFill>
                <a:latin typeface="Arial"/>
                <a:ea typeface="Arial"/>
                <a:cs typeface="Arial"/>
                <a:sym typeface="Arial"/>
                <a:hlinkClick r:id="rId3">
                  <a:extLst>
                    <a:ext uri="{A12FA001-AC4F-418D-AE19-62706E023703}">
                      <ahyp:hlinkClr xmlns:ahyp="http://schemas.microsoft.com/office/drawing/2018/hyperlinkcolor" val="tx"/>
                    </a:ext>
                  </a:extLst>
                </a:hlinkClick>
              </a:rPr>
              <a:t>Financial Wellness @ Penn</a:t>
            </a:r>
            <a:r>
              <a:rPr lang="en-US" sz="3400" b="0" i="0" u="none" strike="noStrike" cap="none" dirty="0">
                <a:solidFill>
                  <a:srgbClr val="0C090A"/>
                </a:solidFill>
                <a:latin typeface="Arial"/>
                <a:ea typeface="Arial"/>
                <a:cs typeface="Arial"/>
                <a:sym typeface="Arial"/>
              </a:rPr>
              <a:t> has budget resources, workshops, and more that can help you through this process! (</a:t>
            </a:r>
            <a:r>
              <a:rPr lang="en-US" sz="3400" b="0" i="0" u="sng" strike="noStrike" cap="none" dirty="0">
                <a:solidFill>
                  <a:srgbClr val="0C090A"/>
                </a:solidFill>
                <a:latin typeface="Arial"/>
                <a:ea typeface="Arial"/>
                <a:cs typeface="Arial"/>
                <a:sym typeface="Arial"/>
                <a:hlinkClick r:id="rId3">
                  <a:extLst>
                    <a:ext uri="{A12FA001-AC4F-418D-AE19-62706E023703}">
                      <ahyp:hlinkClr xmlns:ahyp="http://schemas.microsoft.com/office/drawing/2018/hyperlinkcolor" val="tx"/>
                    </a:ext>
                  </a:extLst>
                </a:hlinkClick>
              </a:rPr>
              <a:t>https://srfs.upenn.edu/financial-wellness/browse-topics/budgeting</a:t>
            </a:r>
            <a:r>
              <a:rPr lang="en-US" sz="3400" b="0" i="0" u="none" strike="noStrike" cap="none" dirty="0">
                <a:solidFill>
                  <a:srgbClr val="0C090A"/>
                </a:solidFill>
                <a:latin typeface="Arial"/>
                <a:ea typeface="Arial"/>
                <a:cs typeface="Arial"/>
                <a:sym typeface="Arial"/>
              </a:rPr>
              <a:t>)</a:t>
            </a:r>
            <a:endParaRPr sz="3400" dirty="0"/>
          </a:p>
        </p:txBody>
      </p:sp>
      <p:sp>
        <p:nvSpPr>
          <p:cNvPr id="340" name="Google Shape;340;p27"/>
          <p:cNvSpPr txBox="1"/>
          <p:nvPr/>
        </p:nvSpPr>
        <p:spPr>
          <a:xfrm>
            <a:off x="250499" y="615155"/>
            <a:ext cx="14073826" cy="993776"/>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6500" b="0" i="0" u="none" strike="noStrike" cap="none">
                <a:solidFill>
                  <a:srgbClr val="0C090A"/>
                </a:solidFill>
                <a:latin typeface="Arial"/>
                <a:ea typeface="Arial"/>
                <a:cs typeface="Arial"/>
                <a:sym typeface="Arial"/>
              </a:rPr>
              <a:t> Pay Yourself First   Student Loans</a:t>
            </a:r>
            <a:endParaRPr/>
          </a:p>
        </p:txBody>
      </p:sp>
      <p:sp>
        <p:nvSpPr>
          <p:cNvPr id="341" name="Google Shape;341;p27"/>
          <p:cNvSpPr txBox="1"/>
          <p:nvPr/>
        </p:nvSpPr>
        <p:spPr>
          <a:xfrm>
            <a:off x="7455916" y="1772725"/>
            <a:ext cx="7314832" cy="6461769"/>
          </a:xfrm>
          <a:prstGeom prst="rect">
            <a:avLst/>
          </a:prstGeom>
          <a:noFill/>
          <a:ln>
            <a:noFill/>
          </a:ln>
        </p:spPr>
        <p:txBody>
          <a:bodyPr spcFirstLastPara="1" wrap="square" lIns="0" tIns="0" rIns="0" bIns="0" anchor="t" anchorCtr="0">
            <a:spAutoFit/>
          </a:bodyPr>
          <a:lstStyle/>
          <a:p>
            <a:pPr marL="755659" marR="0" lvl="1" indent="-377829" algn="l" rtl="0">
              <a:lnSpc>
                <a:spcPct val="95000"/>
              </a:lnSpc>
              <a:spcBef>
                <a:spcPts val="0"/>
              </a:spcBef>
              <a:spcAft>
                <a:spcPts val="0"/>
              </a:spcAft>
              <a:buClr>
                <a:srgbClr val="0C090A"/>
              </a:buClr>
              <a:buSzPts val="3500"/>
              <a:buFont typeface="Arial"/>
              <a:buChar char="•"/>
            </a:pPr>
            <a:r>
              <a:rPr lang="en-US" sz="3400" b="0" i="0" u="none" strike="noStrike" cap="none" dirty="0">
                <a:solidFill>
                  <a:srgbClr val="0C090A"/>
                </a:solidFill>
                <a:latin typeface="Arial"/>
                <a:ea typeface="Arial"/>
                <a:cs typeface="Arial"/>
                <a:sym typeface="Arial"/>
              </a:rPr>
              <a:t>Check the current rates. They usually change on July 1.</a:t>
            </a:r>
            <a:endParaRPr sz="3400" dirty="0"/>
          </a:p>
          <a:p>
            <a:pPr marL="0" marR="0" lvl="0" indent="0" algn="l" rtl="0">
              <a:lnSpc>
                <a:spcPct val="95000"/>
              </a:lnSpc>
              <a:spcBef>
                <a:spcPts val="0"/>
              </a:spcBef>
              <a:spcAft>
                <a:spcPts val="0"/>
              </a:spcAft>
              <a:buNone/>
            </a:pPr>
            <a:endParaRPr sz="3400" b="0" i="0" u="none" strike="noStrike" cap="none" dirty="0">
              <a:solidFill>
                <a:srgbClr val="0C090A"/>
              </a:solidFill>
              <a:latin typeface="Arial"/>
              <a:ea typeface="Arial"/>
              <a:cs typeface="Arial"/>
              <a:sym typeface="Arial"/>
            </a:endParaRPr>
          </a:p>
          <a:p>
            <a:pPr marL="755659" marR="0" lvl="1" indent="-377829" algn="l" rtl="0">
              <a:lnSpc>
                <a:spcPct val="95000"/>
              </a:lnSpc>
              <a:spcBef>
                <a:spcPts val="0"/>
              </a:spcBef>
              <a:spcAft>
                <a:spcPts val="0"/>
              </a:spcAft>
              <a:buClr>
                <a:srgbClr val="0C090A"/>
              </a:buClr>
              <a:buSzPts val="3500"/>
              <a:buFont typeface="Arial"/>
              <a:buChar char="•"/>
            </a:pPr>
            <a:r>
              <a:rPr lang="en-US" sz="3400" b="0" i="0" u="none" strike="noStrike" cap="none" dirty="0">
                <a:solidFill>
                  <a:srgbClr val="0C090A"/>
                </a:solidFill>
                <a:latin typeface="Arial"/>
                <a:ea typeface="Arial"/>
                <a:cs typeface="Arial"/>
                <a:sym typeface="Arial"/>
              </a:rPr>
              <a:t>The cap is the highest amount that you can accrue.</a:t>
            </a:r>
            <a:endParaRPr sz="3400" dirty="0"/>
          </a:p>
          <a:p>
            <a:pPr marL="0" marR="0" lvl="0" indent="0" algn="l" rtl="0">
              <a:lnSpc>
                <a:spcPct val="95000"/>
              </a:lnSpc>
              <a:spcBef>
                <a:spcPts val="0"/>
              </a:spcBef>
              <a:spcAft>
                <a:spcPts val="0"/>
              </a:spcAft>
              <a:buNone/>
            </a:pPr>
            <a:endParaRPr sz="3400" b="0" i="0" u="none" strike="noStrike" cap="none" dirty="0">
              <a:solidFill>
                <a:srgbClr val="0C090A"/>
              </a:solidFill>
              <a:latin typeface="Arial"/>
              <a:ea typeface="Arial"/>
              <a:cs typeface="Arial"/>
              <a:sym typeface="Arial"/>
            </a:endParaRPr>
          </a:p>
          <a:p>
            <a:pPr marL="755659" marR="0" lvl="1" indent="-377829" algn="l" rtl="0">
              <a:lnSpc>
                <a:spcPct val="95000"/>
              </a:lnSpc>
              <a:spcBef>
                <a:spcPts val="0"/>
              </a:spcBef>
              <a:spcAft>
                <a:spcPts val="0"/>
              </a:spcAft>
              <a:buClr>
                <a:srgbClr val="0C090A"/>
              </a:buClr>
              <a:buSzPts val="3500"/>
              <a:buFont typeface="Arial"/>
              <a:buChar char="•"/>
            </a:pPr>
            <a:r>
              <a:rPr lang="en-US" sz="3400" b="0" i="0" u="none" strike="noStrike" cap="none" dirty="0">
                <a:solidFill>
                  <a:srgbClr val="0C090A"/>
                </a:solidFill>
                <a:latin typeface="Arial"/>
                <a:ea typeface="Arial"/>
                <a:cs typeface="Arial"/>
                <a:sym typeface="Arial"/>
              </a:rPr>
              <a:t>Know what your grace period is - how long you have until your first payment is due after graduation.</a:t>
            </a:r>
            <a:endParaRPr sz="3400" dirty="0"/>
          </a:p>
          <a:p>
            <a:pPr marL="0" marR="0" lvl="0" indent="0" algn="l" rtl="0">
              <a:lnSpc>
                <a:spcPct val="95000"/>
              </a:lnSpc>
              <a:spcBef>
                <a:spcPts val="0"/>
              </a:spcBef>
              <a:spcAft>
                <a:spcPts val="0"/>
              </a:spcAft>
              <a:buNone/>
            </a:pPr>
            <a:endParaRPr sz="3400" b="0" i="0" u="none" strike="noStrike" cap="none" dirty="0">
              <a:solidFill>
                <a:srgbClr val="0C090A"/>
              </a:solidFill>
              <a:latin typeface="Arial"/>
              <a:ea typeface="Arial"/>
              <a:cs typeface="Arial"/>
              <a:sym typeface="Arial"/>
            </a:endParaRPr>
          </a:p>
          <a:p>
            <a:pPr marL="755659" marR="0" lvl="1" indent="-377829" algn="l" rtl="0">
              <a:lnSpc>
                <a:spcPct val="95000"/>
              </a:lnSpc>
              <a:spcBef>
                <a:spcPts val="0"/>
              </a:spcBef>
              <a:spcAft>
                <a:spcPts val="0"/>
              </a:spcAft>
              <a:buClr>
                <a:srgbClr val="0C090A"/>
              </a:buClr>
              <a:buSzPts val="3500"/>
              <a:buFont typeface="Arial"/>
              <a:buChar char="•"/>
            </a:pPr>
            <a:r>
              <a:rPr lang="en-US" sz="3400" b="0" i="0" u="none" strike="noStrike" cap="none" dirty="0">
                <a:solidFill>
                  <a:srgbClr val="0C090A"/>
                </a:solidFill>
                <a:latin typeface="Arial"/>
                <a:ea typeface="Arial"/>
                <a:cs typeface="Arial"/>
                <a:sym typeface="Arial"/>
              </a:rPr>
              <a:t>Consolidate your loans (</a:t>
            </a:r>
            <a:r>
              <a:rPr lang="en-US" sz="3400" b="0" i="0" u="sng" strike="noStrike" cap="none" dirty="0">
                <a:solidFill>
                  <a:srgbClr val="0C090A"/>
                </a:solidFill>
                <a:latin typeface="Arial"/>
                <a:ea typeface="Arial"/>
                <a:cs typeface="Arial"/>
                <a:sym typeface="Arial"/>
                <a:hlinkClick r:id="rId4">
                  <a:extLst>
                    <a:ext uri="{A12FA001-AC4F-418D-AE19-62706E023703}">
                      <ahyp:hlinkClr xmlns:ahyp="http://schemas.microsoft.com/office/drawing/2018/hyperlinkcolor" val="tx"/>
                    </a:ext>
                  </a:extLst>
                </a:hlinkClick>
              </a:rPr>
              <a:t>https://studentaid.gov/manage-loans/consolidation</a:t>
            </a:r>
            <a:r>
              <a:rPr lang="en-US" sz="3400" b="0" i="0" u="none" strike="noStrike" cap="none" dirty="0">
                <a:solidFill>
                  <a:srgbClr val="0C090A"/>
                </a:solidFill>
                <a:latin typeface="Arial"/>
                <a:ea typeface="Arial"/>
                <a:cs typeface="Arial"/>
                <a:sym typeface="Arial"/>
              </a:rPr>
              <a:t>)</a:t>
            </a:r>
            <a:endParaRPr sz="3400" dirty="0"/>
          </a:p>
        </p:txBody>
      </p:sp>
      <p:sp>
        <p:nvSpPr>
          <p:cNvPr id="342" name="Google Shape;342;p27"/>
          <p:cNvSpPr/>
          <p:nvPr/>
        </p:nvSpPr>
        <p:spPr>
          <a:xfrm>
            <a:off x="15255781" y="-1"/>
            <a:ext cx="3032219" cy="10287000"/>
          </a:xfrm>
          <a:custGeom>
            <a:avLst/>
            <a:gdLst/>
            <a:ahLst/>
            <a:cxnLst/>
            <a:rect l="l" t="t" r="r" b="b"/>
            <a:pathLst>
              <a:path w="12056461" h="12011249" extrusionOk="0">
                <a:moveTo>
                  <a:pt x="0" y="0"/>
                </a:moveTo>
                <a:lnTo>
                  <a:pt x="12056461" y="0"/>
                </a:lnTo>
                <a:lnTo>
                  <a:pt x="12056461" y="12011249"/>
                </a:lnTo>
                <a:lnTo>
                  <a:pt x="0" y="12011249"/>
                </a:lnTo>
                <a:lnTo>
                  <a:pt x="0" y="0"/>
                </a:lnTo>
                <a:close/>
              </a:path>
            </a:pathLst>
          </a:custGeom>
          <a:blipFill rotWithShape="1">
            <a:blip r:embed="rId5">
              <a:alphaModFix/>
            </a:blip>
            <a:stretch>
              <a:fillRect l="3" r="-297602" b="-16759"/>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3" name="Google Shape;343;p27"/>
          <p:cNvSpPr/>
          <p:nvPr/>
        </p:nvSpPr>
        <p:spPr>
          <a:xfrm>
            <a:off x="14972624" y="-1"/>
            <a:ext cx="1709545" cy="10287000"/>
          </a:xfrm>
          <a:custGeom>
            <a:avLst/>
            <a:gdLst/>
            <a:ahLst/>
            <a:cxnLst/>
            <a:rect l="l" t="t" r="r" b="b"/>
            <a:pathLst>
              <a:path w="9144000" h="11068980" extrusionOk="0">
                <a:moveTo>
                  <a:pt x="0" y="0"/>
                </a:moveTo>
                <a:lnTo>
                  <a:pt x="9144000" y="0"/>
                </a:lnTo>
                <a:lnTo>
                  <a:pt x="9144000" y="11068980"/>
                </a:lnTo>
                <a:lnTo>
                  <a:pt x="0" y="11068980"/>
                </a:lnTo>
                <a:lnTo>
                  <a:pt x="0" y="0"/>
                </a:lnTo>
                <a:close/>
              </a:path>
            </a:pathLst>
          </a:custGeom>
          <a:blipFill rotWithShape="1">
            <a:blip r:embed="rId6">
              <a:alphaModFix/>
            </a:blip>
            <a:stretch>
              <a:fillRect l="-106697" r="-434821" b="-7599"/>
            </a:stretch>
          </a:blipFill>
          <a:ln>
            <a:noFill/>
          </a:ln>
        </p:spPr>
        <p:txBody>
          <a:bodyPr/>
          <a:lstStyle/>
          <a:p>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EFEFF"/>
        </a:solidFill>
        <a:effectLst/>
      </p:bgPr>
    </p:bg>
    <p:spTree>
      <p:nvGrpSpPr>
        <p:cNvPr id="1" name="Shape 347"/>
        <p:cNvGrpSpPr/>
        <p:nvPr/>
      </p:nvGrpSpPr>
      <p:grpSpPr>
        <a:xfrm>
          <a:off x="0" y="0"/>
          <a:ext cx="0" cy="0"/>
          <a:chOff x="0" y="0"/>
          <a:chExt cx="0" cy="0"/>
        </a:xfrm>
      </p:grpSpPr>
      <p:sp>
        <p:nvSpPr>
          <p:cNvPr id="348" name="Google Shape;348;p28"/>
          <p:cNvSpPr txBox="1"/>
          <p:nvPr/>
        </p:nvSpPr>
        <p:spPr>
          <a:xfrm>
            <a:off x="-75998" y="1774824"/>
            <a:ext cx="6940822" cy="8333050"/>
          </a:xfrm>
          <a:prstGeom prst="rect">
            <a:avLst/>
          </a:prstGeom>
          <a:noFill/>
          <a:ln>
            <a:noFill/>
          </a:ln>
        </p:spPr>
        <p:txBody>
          <a:bodyPr spcFirstLastPara="1" wrap="square" lIns="0" tIns="0" rIns="0" bIns="0" anchor="t" anchorCtr="0">
            <a:spAutoFit/>
          </a:bodyPr>
          <a:lstStyle/>
          <a:p>
            <a:pPr marL="755659" marR="0" lvl="1" indent="-377829" algn="l" rtl="0">
              <a:lnSpc>
                <a:spcPct val="95000"/>
              </a:lnSpc>
              <a:spcBef>
                <a:spcPts val="0"/>
              </a:spcBef>
              <a:spcAft>
                <a:spcPts val="0"/>
              </a:spcAft>
              <a:buClr>
                <a:srgbClr val="0C090A"/>
              </a:buClr>
              <a:buSzPts val="3500"/>
              <a:buFont typeface="Arial"/>
              <a:buChar char="•"/>
            </a:pPr>
            <a:r>
              <a:rPr lang="en-US" sz="3000" b="0" i="0" u="none" strike="noStrike" cap="none" dirty="0">
                <a:solidFill>
                  <a:srgbClr val="0C090A"/>
                </a:solidFill>
                <a:latin typeface="Arial"/>
                <a:ea typeface="Arial"/>
                <a:cs typeface="Arial"/>
                <a:sym typeface="Arial"/>
              </a:rPr>
              <a:t>Allows you to save money for retirement without being taxed on those savings upfront. Money is taken from your salary and placed in mutual funds provided by your employer.</a:t>
            </a:r>
            <a:endParaRPr sz="3000" dirty="0"/>
          </a:p>
          <a:p>
            <a:pPr marL="0" marR="0" lvl="0" indent="0" algn="l" rtl="0">
              <a:lnSpc>
                <a:spcPct val="95000"/>
              </a:lnSpc>
              <a:spcBef>
                <a:spcPts val="0"/>
              </a:spcBef>
              <a:spcAft>
                <a:spcPts val="0"/>
              </a:spcAft>
              <a:buNone/>
            </a:pPr>
            <a:endParaRPr sz="3000" dirty="0">
              <a:solidFill>
                <a:srgbClr val="0C090A"/>
              </a:solidFill>
              <a:latin typeface="Arial"/>
              <a:ea typeface="Arial"/>
              <a:cs typeface="Arial"/>
              <a:sym typeface="Arial"/>
            </a:endParaRPr>
          </a:p>
          <a:p>
            <a:pPr marL="755659" marR="0" lvl="1" indent="-377829" algn="l" rtl="0">
              <a:lnSpc>
                <a:spcPct val="95000"/>
              </a:lnSpc>
              <a:spcBef>
                <a:spcPts val="0"/>
              </a:spcBef>
              <a:spcAft>
                <a:spcPts val="0"/>
              </a:spcAft>
              <a:buClr>
                <a:srgbClr val="0C090A"/>
              </a:buClr>
              <a:buSzPts val="3500"/>
              <a:buFont typeface="Arial"/>
              <a:buChar char="•"/>
            </a:pPr>
            <a:r>
              <a:rPr lang="en-US" sz="3000" b="0" i="0" u="none" strike="noStrike" cap="none" dirty="0">
                <a:solidFill>
                  <a:srgbClr val="0C090A"/>
                </a:solidFill>
                <a:latin typeface="Arial"/>
                <a:ea typeface="Arial"/>
                <a:cs typeface="Arial"/>
                <a:sym typeface="Arial"/>
              </a:rPr>
              <a:t>Your money grows tax free, but it can't be taken out until age 59; withdrawing early will lead to penalties.</a:t>
            </a:r>
            <a:endParaRPr sz="3000" dirty="0"/>
          </a:p>
          <a:p>
            <a:pPr marL="0" marR="0" lvl="0" indent="0" algn="l" rtl="0">
              <a:lnSpc>
                <a:spcPct val="95000"/>
              </a:lnSpc>
              <a:spcBef>
                <a:spcPts val="0"/>
              </a:spcBef>
              <a:spcAft>
                <a:spcPts val="0"/>
              </a:spcAft>
              <a:buNone/>
            </a:pPr>
            <a:endParaRPr sz="3000" dirty="0">
              <a:solidFill>
                <a:srgbClr val="0C090A"/>
              </a:solidFill>
              <a:latin typeface="Arial"/>
              <a:ea typeface="Arial"/>
              <a:cs typeface="Arial"/>
              <a:sym typeface="Arial"/>
            </a:endParaRPr>
          </a:p>
          <a:p>
            <a:pPr marL="755659" marR="0" lvl="1" indent="-377829" algn="l" rtl="0">
              <a:lnSpc>
                <a:spcPct val="95000"/>
              </a:lnSpc>
              <a:spcBef>
                <a:spcPts val="0"/>
              </a:spcBef>
              <a:spcAft>
                <a:spcPts val="0"/>
              </a:spcAft>
              <a:buClr>
                <a:srgbClr val="0C090A"/>
              </a:buClr>
              <a:buSzPts val="3500"/>
              <a:buFont typeface="Arial"/>
              <a:buChar char="•"/>
            </a:pPr>
            <a:r>
              <a:rPr lang="en-US" sz="3000" b="0" i="0" u="none" strike="noStrike" cap="none" dirty="0">
                <a:solidFill>
                  <a:srgbClr val="0C090A"/>
                </a:solidFill>
                <a:latin typeface="Arial"/>
                <a:ea typeface="Arial"/>
                <a:cs typeface="Arial"/>
                <a:sym typeface="Arial"/>
              </a:rPr>
              <a:t>If you work for the government, you may have a 457(b), and if you work in education you may have a 403(b).</a:t>
            </a:r>
            <a:endParaRPr sz="3000" dirty="0"/>
          </a:p>
          <a:p>
            <a:pPr marL="0" marR="0" lvl="0" indent="0" algn="l" rtl="0">
              <a:lnSpc>
                <a:spcPct val="95000"/>
              </a:lnSpc>
              <a:spcBef>
                <a:spcPts val="0"/>
              </a:spcBef>
              <a:spcAft>
                <a:spcPts val="0"/>
              </a:spcAft>
              <a:buNone/>
            </a:pPr>
            <a:endParaRPr sz="3000" dirty="0">
              <a:solidFill>
                <a:srgbClr val="0C090A"/>
              </a:solidFill>
              <a:latin typeface="Arial"/>
              <a:ea typeface="Arial"/>
              <a:cs typeface="Arial"/>
              <a:sym typeface="Arial"/>
            </a:endParaRPr>
          </a:p>
          <a:p>
            <a:pPr marL="755659" marR="0" lvl="1" indent="-377829" algn="l" rtl="0">
              <a:lnSpc>
                <a:spcPct val="95000"/>
              </a:lnSpc>
              <a:spcBef>
                <a:spcPts val="0"/>
              </a:spcBef>
              <a:spcAft>
                <a:spcPts val="0"/>
              </a:spcAft>
              <a:buClr>
                <a:srgbClr val="0C090A"/>
              </a:buClr>
              <a:buSzPts val="3500"/>
              <a:buFont typeface="Arial"/>
              <a:buChar char="•"/>
            </a:pPr>
            <a:r>
              <a:rPr lang="en-US" sz="3000" b="0" i="0" u="none" strike="noStrike" cap="none" dirty="0">
                <a:solidFill>
                  <a:srgbClr val="0C090A"/>
                </a:solidFill>
                <a:latin typeface="Arial"/>
                <a:ea typeface="Arial"/>
                <a:cs typeface="Arial"/>
                <a:sym typeface="Arial"/>
              </a:rPr>
              <a:t>Read more information about 401(k), 403(b) and 457(b) on the IRS website.</a:t>
            </a:r>
            <a:endParaRPr sz="3000" dirty="0"/>
          </a:p>
        </p:txBody>
      </p:sp>
      <p:sp>
        <p:nvSpPr>
          <p:cNvPr id="349" name="Google Shape;349;p28"/>
          <p:cNvSpPr txBox="1"/>
          <p:nvPr/>
        </p:nvSpPr>
        <p:spPr>
          <a:xfrm>
            <a:off x="221924" y="650398"/>
            <a:ext cx="16543365" cy="913765"/>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5900">
                <a:solidFill>
                  <a:srgbClr val="0C090A"/>
                </a:solidFill>
                <a:latin typeface="Arial"/>
                <a:ea typeface="Arial"/>
                <a:cs typeface="Arial"/>
                <a:sym typeface="Arial"/>
              </a:rPr>
              <a:t>401(k) &amp; 403(b)    Matched 401(k) &amp; 403(b)</a:t>
            </a:r>
            <a:endParaRPr/>
          </a:p>
        </p:txBody>
      </p:sp>
      <p:sp>
        <p:nvSpPr>
          <p:cNvPr id="350" name="Google Shape;350;p28"/>
          <p:cNvSpPr txBox="1"/>
          <p:nvPr/>
        </p:nvSpPr>
        <p:spPr>
          <a:xfrm>
            <a:off x="6614489" y="1793874"/>
            <a:ext cx="7998299" cy="7017306"/>
          </a:xfrm>
          <a:prstGeom prst="rect">
            <a:avLst/>
          </a:prstGeom>
          <a:noFill/>
          <a:ln>
            <a:noFill/>
          </a:ln>
        </p:spPr>
        <p:txBody>
          <a:bodyPr spcFirstLastPara="1" wrap="square" lIns="0" tIns="0" rIns="0" bIns="0" anchor="t" anchorCtr="0">
            <a:spAutoFit/>
          </a:bodyPr>
          <a:lstStyle/>
          <a:p>
            <a:pPr marL="755659" marR="0" lvl="1" indent="-377829" algn="l" rtl="0">
              <a:lnSpc>
                <a:spcPct val="95000"/>
              </a:lnSpc>
              <a:spcBef>
                <a:spcPts val="0"/>
              </a:spcBef>
              <a:spcAft>
                <a:spcPts val="0"/>
              </a:spcAft>
              <a:buClr>
                <a:srgbClr val="0C090A"/>
              </a:buClr>
              <a:buSzPts val="3500"/>
              <a:buFont typeface="Arial"/>
              <a:buChar char="•"/>
            </a:pPr>
            <a:r>
              <a:rPr lang="en-US" sz="3000" b="0" i="0" u="none" strike="noStrike" cap="none" dirty="0">
                <a:solidFill>
                  <a:srgbClr val="0C090A"/>
                </a:solidFill>
                <a:latin typeface="Arial"/>
                <a:ea typeface="Arial"/>
                <a:cs typeface="Arial"/>
                <a:sym typeface="Arial"/>
              </a:rPr>
              <a:t>Your employer often matches the amount of money you put in your 401(k) or 403(b), up to a limit. This information should be provided before you sign your offer letter; if not provided, ask for it. You can also ask about the retirement plan vesting policy (how long you must stay in a job to take some or all of the employer match).</a:t>
            </a:r>
            <a:endParaRPr sz="3000" dirty="0"/>
          </a:p>
          <a:p>
            <a:pPr marL="0" marR="0" lvl="0" indent="0" algn="l" rtl="0">
              <a:lnSpc>
                <a:spcPct val="95000"/>
              </a:lnSpc>
              <a:spcBef>
                <a:spcPts val="0"/>
              </a:spcBef>
              <a:spcAft>
                <a:spcPts val="0"/>
              </a:spcAft>
              <a:buNone/>
            </a:pPr>
            <a:endParaRPr sz="3000" dirty="0">
              <a:solidFill>
                <a:srgbClr val="0C090A"/>
              </a:solidFill>
              <a:latin typeface="Arial"/>
              <a:ea typeface="Arial"/>
              <a:cs typeface="Arial"/>
              <a:sym typeface="Arial"/>
            </a:endParaRPr>
          </a:p>
          <a:p>
            <a:pPr marL="755659" marR="0" lvl="1" indent="-377829" algn="l" rtl="0">
              <a:lnSpc>
                <a:spcPct val="95000"/>
              </a:lnSpc>
              <a:spcBef>
                <a:spcPts val="0"/>
              </a:spcBef>
              <a:spcAft>
                <a:spcPts val="0"/>
              </a:spcAft>
              <a:buClr>
                <a:srgbClr val="0C090A"/>
              </a:buClr>
              <a:buSzPts val="3500"/>
              <a:buFont typeface="Arial"/>
              <a:buChar char="•"/>
            </a:pPr>
            <a:r>
              <a:rPr lang="en-US" sz="3000" b="0" i="0" u="none" strike="noStrike" cap="none" dirty="0">
                <a:solidFill>
                  <a:srgbClr val="0C090A"/>
                </a:solidFill>
                <a:latin typeface="Arial"/>
                <a:ea typeface="Arial"/>
                <a:cs typeface="Arial"/>
                <a:sym typeface="Arial"/>
              </a:rPr>
              <a:t>Be sure to max out the percentage matched because your employer is effectively offering you free money. When you leave your job, your contributions stay with you, as well as all or some of the employer match (depending on the vesting period).</a:t>
            </a:r>
            <a:endParaRPr sz="3000" dirty="0"/>
          </a:p>
        </p:txBody>
      </p:sp>
      <p:sp>
        <p:nvSpPr>
          <p:cNvPr id="351" name="Google Shape;351;p28"/>
          <p:cNvSpPr/>
          <p:nvPr/>
        </p:nvSpPr>
        <p:spPr>
          <a:xfrm>
            <a:off x="15005282" y="1"/>
            <a:ext cx="3032219" cy="10287000"/>
          </a:xfrm>
          <a:custGeom>
            <a:avLst/>
            <a:gdLst/>
            <a:ahLst/>
            <a:cxnLst/>
            <a:rect l="l" t="t" r="r" b="b"/>
            <a:pathLst>
              <a:path w="12056461" h="12011249" extrusionOk="0">
                <a:moveTo>
                  <a:pt x="0" y="0"/>
                </a:moveTo>
                <a:lnTo>
                  <a:pt x="12056461" y="0"/>
                </a:lnTo>
                <a:lnTo>
                  <a:pt x="12056461" y="12011249"/>
                </a:lnTo>
                <a:lnTo>
                  <a:pt x="0" y="12011249"/>
                </a:lnTo>
                <a:lnTo>
                  <a:pt x="0" y="0"/>
                </a:lnTo>
                <a:close/>
              </a:path>
            </a:pathLst>
          </a:custGeom>
          <a:blipFill rotWithShape="1">
            <a:blip r:embed="rId3">
              <a:alphaModFix/>
            </a:blip>
            <a:stretch>
              <a:fillRect l="3" r="-297602" b="-16759"/>
            </a:stretch>
          </a:blipFill>
          <a:ln>
            <a:noFill/>
          </a:ln>
        </p:spPr>
        <p:txBody>
          <a:bodyPr/>
          <a:lstStyle/>
          <a:p>
            <a:endParaRPr lang="en-US"/>
          </a:p>
        </p:txBody>
      </p:sp>
      <p:sp>
        <p:nvSpPr>
          <p:cNvPr id="352" name="Google Shape;352;p28"/>
          <p:cNvSpPr/>
          <p:nvPr/>
        </p:nvSpPr>
        <p:spPr>
          <a:xfrm>
            <a:off x="16578455" y="0"/>
            <a:ext cx="1709545" cy="10287000"/>
          </a:xfrm>
          <a:custGeom>
            <a:avLst/>
            <a:gdLst/>
            <a:ahLst/>
            <a:cxnLst/>
            <a:rect l="l" t="t" r="r" b="b"/>
            <a:pathLst>
              <a:path w="9144000" h="11068980" extrusionOk="0">
                <a:moveTo>
                  <a:pt x="0" y="0"/>
                </a:moveTo>
                <a:lnTo>
                  <a:pt x="9144000" y="0"/>
                </a:lnTo>
                <a:lnTo>
                  <a:pt x="9144000" y="11068980"/>
                </a:lnTo>
                <a:lnTo>
                  <a:pt x="0" y="11068980"/>
                </a:lnTo>
                <a:lnTo>
                  <a:pt x="0" y="0"/>
                </a:lnTo>
                <a:close/>
              </a:path>
            </a:pathLst>
          </a:custGeom>
          <a:blipFill rotWithShape="1">
            <a:blip r:embed="rId4">
              <a:alphaModFix/>
            </a:blip>
            <a:stretch>
              <a:fillRect l="-106697" r="-434821" b="-7599"/>
            </a:stretch>
          </a:blipFill>
          <a:ln>
            <a:noFill/>
          </a:ln>
        </p:spPr>
        <p:txBody>
          <a:bodyPr/>
          <a:lstStyle/>
          <a:p>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EFEFF"/>
        </a:solidFill>
        <a:effectLst/>
      </p:bgPr>
    </p:bg>
    <p:spTree>
      <p:nvGrpSpPr>
        <p:cNvPr id="1" name="Shape 356"/>
        <p:cNvGrpSpPr/>
        <p:nvPr/>
      </p:nvGrpSpPr>
      <p:grpSpPr>
        <a:xfrm>
          <a:off x="0" y="0"/>
          <a:ext cx="0" cy="0"/>
          <a:chOff x="0" y="0"/>
          <a:chExt cx="0" cy="0"/>
        </a:xfrm>
      </p:grpSpPr>
      <p:sp>
        <p:nvSpPr>
          <p:cNvPr id="357" name="Google Shape;357;p29"/>
          <p:cNvSpPr txBox="1"/>
          <p:nvPr/>
        </p:nvSpPr>
        <p:spPr>
          <a:xfrm>
            <a:off x="0" y="2523921"/>
            <a:ext cx="8150197" cy="7602081"/>
          </a:xfrm>
          <a:prstGeom prst="rect">
            <a:avLst/>
          </a:prstGeom>
          <a:noFill/>
          <a:ln>
            <a:noFill/>
          </a:ln>
        </p:spPr>
        <p:txBody>
          <a:bodyPr spcFirstLastPara="1" wrap="square" lIns="0" tIns="0" rIns="0" bIns="0" anchor="t" anchorCtr="0">
            <a:spAutoFit/>
          </a:bodyPr>
          <a:lstStyle/>
          <a:p>
            <a:pPr marL="647711" marR="0" lvl="1" indent="-323856" algn="l" rtl="0">
              <a:lnSpc>
                <a:spcPct val="95000"/>
              </a:lnSpc>
              <a:spcBef>
                <a:spcPts val="0"/>
              </a:spcBef>
              <a:spcAft>
                <a:spcPts val="0"/>
              </a:spcAft>
              <a:buClr>
                <a:srgbClr val="0C090A"/>
              </a:buClr>
              <a:buSzPts val="3000"/>
              <a:buFont typeface="Arial"/>
              <a:buChar char="•"/>
            </a:pPr>
            <a:r>
              <a:rPr lang="en-US" sz="2600" b="0" i="0" u="none" strike="noStrike" cap="none" dirty="0">
                <a:solidFill>
                  <a:srgbClr val="0C090A"/>
                </a:solidFill>
                <a:latin typeface="Arial"/>
                <a:ea typeface="Arial"/>
                <a:cs typeface="Arial"/>
                <a:sym typeface="Arial"/>
              </a:rPr>
              <a:t>Try to pay your balance every month. Credit card debt can affect your credit score (FICO score) and that number determines not only your credit limits and eligibility for a loan but may also be considered in your job application process.</a:t>
            </a:r>
            <a:endParaRPr sz="2600" dirty="0"/>
          </a:p>
          <a:p>
            <a:pPr marL="0" marR="0" lvl="0" indent="0" algn="l" rtl="0">
              <a:lnSpc>
                <a:spcPct val="95000"/>
              </a:lnSpc>
              <a:spcBef>
                <a:spcPts val="0"/>
              </a:spcBef>
              <a:spcAft>
                <a:spcPts val="0"/>
              </a:spcAft>
              <a:buNone/>
            </a:pPr>
            <a:endParaRPr sz="2600" dirty="0">
              <a:solidFill>
                <a:srgbClr val="0C090A"/>
              </a:solidFill>
              <a:latin typeface="Arial"/>
              <a:ea typeface="Arial"/>
              <a:cs typeface="Arial"/>
              <a:sym typeface="Arial"/>
            </a:endParaRPr>
          </a:p>
          <a:p>
            <a:pPr marL="647711" marR="0" lvl="1" indent="-323856" algn="l" rtl="0">
              <a:lnSpc>
                <a:spcPct val="95000"/>
              </a:lnSpc>
              <a:spcBef>
                <a:spcPts val="0"/>
              </a:spcBef>
              <a:spcAft>
                <a:spcPts val="0"/>
              </a:spcAft>
              <a:buClr>
                <a:srgbClr val="0C090A"/>
              </a:buClr>
              <a:buSzPts val="3000"/>
              <a:buFont typeface="Arial"/>
              <a:buChar char="•"/>
            </a:pPr>
            <a:r>
              <a:rPr lang="en-US" sz="2600" b="0" i="0" u="none" strike="noStrike" cap="none" dirty="0">
                <a:solidFill>
                  <a:srgbClr val="0C090A"/>
                </a:solidFill>
                <a:latin typeface="Arial"/>
                <a:ea typeface="Arial"/>
                <a:cs typeface="Arial"/>
                <a:sym typeface="Arial"/>
              </a:rPr>
              <a:t>Look for student focused cards and “secured” cards, which have lower limits, but often have less fees.</a:t>
            </a:r>
            <a:endParaRPr sz="2600" dirty="0"/>
          </a:p>
          <a:p>
            <a:pPr marL="0" marR="0" lvl="0" indent="0" algn="l" rtl="0">
              <a:lnSpc>
                <a:spcPct val="95000"/>
              </a:lnSpc>
              <a:spcBef>
                <a:spcPts val="0"/>
              </a:spcBef>
              <a:spcAft>
                <a:spcPts val="0"/>
              </a:spcAft>
              <a:buNone/>
            </a:pPr>
            <a:endParaRPr sz="2600" dirty="0">
              <a:solidFill>
                <a:srgbClr val="0C090A"/>
              </a:solidFill>
              <a:latin typeface="Arial"/>
              <a:ea typeface="Arial"/>
              <a:cs typeface="Arial"/>
              <a:sym typeface="Arial"/>
            </a:endParaRPr>
          </a:p>
          <a:p>
            <a:pPr marL="647711" marR="0" lvl="1" indent="-323856" algn="l" rtl="0">
              <a:lnSpc>
                <a:spcPct val="95000"/>
              </a:lnSpc>
              <a:spcBef>
                <a:spcPts val="0"/>
              </a:spcBef>
              <a:spcAft>
                <a:spcPts val="0"/>
              </a:spcAft>
              <a:buClr>
                <a:srgbClr val="0C090A"/>
              </a:buClr>
              <a:buSzPts val="3000"/>
              <a:buFont typeface="Arial"/>
              <a:buChar char="•"/>
            </a:pPr>
            <a:r>
              <a:rPr lang="en-US" sz="2600" b="0" i="0" u="none" strike="noStrike" cap="none" dirty="0">
                <a:solidFill>
                  <a:srgbClr val="0C090A"/>
                </a:solidFill>
                <a:latin typeface="Arial"/>
                <a:ea typeface="Arial"/>
                <a:cs typeface="Arial"/>
                <a:sym typeface="Arial"/>
              </a:rPr>
              <a:t>Get a card with rewards (cash back for purchases, miles, travel bonuses, etc.).</a:t>
            </a:r>
            <a:endParaRPr sz="2600" dirty="0"/>
          </a:p>
          <a:p>
            <a:pPr marL="0" marR="0" lvl="0" indent="0" algn="l" rtl="0">
              <a:lnSpc>
                <a:spcPct val="95000"/>
              </a:lnSpc>
              <a:spcBef>
                <a:spcPts val="0"/>
              </a:spcBef>
              <a:spcAft>
                <a:spcPts val="0"/>
              </a:spcAft>
              <a:buNone/>
            </a:pPr>
            <a:endParaRPr sz="2600" dirty="0">
              <a:solidFill>
                <a:srgbClr val="0C090A"/>
              </a:solidFill>
              <a:latin typeface="Arial"/>
              <a:ea typeface="Arial"/>
              <a:cs typeface="Arial"/>
              <a:sym typeface="Arial"/>
            </a:endParaRPr>
          </a:p>
          <a:p>
            <a:pPr marL="647711" marR="0" lvl="1" indent="-323856" algn="l" rtl="0">
              <a:lnSpc>
                <a:spcPct val="95000"/>
              </a:lnSpc>
              <a:spcBef>
                <a:spcPts val="0"/>
              </a:spcBef>
              <a:spcAft>
                <a:spcPts val="0"/>
              </a:spcAft>
              <a:buClr>
                <a:srgbClr val="0C090A"/>
              </a:buClr>
              <a:buSzPts val="3000"/>
              <a:buFont typeface="Arial"/>
              <a:buChar char="•"/>
            </a:pPr>
            <a:r>
              <a:rPr lang="en-US" sz="2600" b="0" i="0" u="none" strike="noStrike" cap="none" dirty="0">
                <a:solidFill>
                  <a:srgbClr val="0C090A"/>
                </a:solidFill>
                <a:latin typeface="Arial"/>
                <a:ea typeface="Arial"/>
                <a:cs typeface="Arial"/>
                <a:sym typeface="Arial"/>
              </a:rPr>
              <a:t>Know the terms of your card, the interest rates and penalties for late payments.</a:t>
            </a:r>
            <a:endParaRPr sz="2600" dirty="0"/>
          </a:p>
          <a:p>
            <a:pPr marL="0" marR="0" lvl="0" indent="0" algn="l" rtl="0">
              <a:lnSpc>
                <a:spcPct val="95000"/>
              </a:lnSpc>
              <a:spcBef>
                <a:spcPts val="0"/>
              </a:spcBef>
              <a:spcAft>
                <a:spcPts val="0"/>
              </a:spcAft>
              <a:buNone/>
            </a:pPr>
            <a:endParaRPr sz="2600" dirty="0">
              <a:solidFill>
                <a:srgbClr val="0C090A"/>
              </a:solidFill>
              <a:latin typeface="Arial"/>
              <a:ea typeface="Arial"/>
              <a:cs typeface="Arial"/>
              <a:sym typeface="Arial"/>
            </a:endParaRPr>
          </a:p>
          <a:p>
            <a:pPr marL="647711" marR="0" lvl="1" indent="-323856" algn="l" rtl="0">
              <a:lnSpc>
                <a:spcPct val="95000"/>
              </a:lnSpc>
              <a:spcBef>
                <a:spcPts val="0"/>
              </a:spcBef>
              <a:spcAft>
                <a:spcPts val="0"/>
              </a:spcAft>
              <a:buClr>
                <a:srgbClr val="0C090A"/>
              </a:buClr>
              <a:buSzPts val="3000"/>
              <a:buFont typeface="Arial"/>
              <a:buChar char="•"/>
            </a:pPr>
            <a:r>
              <a:rPr lang="en-US" sz="2600" b="0" i="0" u="none" strike="noStrike" cap="none" dirty="0">
                <a:solidFill>
                  <a:srgbClr val="0C090A"/>
                </a:solidFill>
                <a:latin typeface="Arial"/>
                <a:ea typeface="Arial"/>
                <a:cs typeface="Arial"/>
                <a:sym typeface="Arial"/>
              </a:rPr>
              <a:t>Having a joint credit card with your parents still builds your credit, so it’s a good idea to start using a credit card (even for small payments) as soon as you can.</a:t>
            </a:r>
            <a:endParaRPr sz="2600" dirty="0"/>
          </a:p>
        </p:txBody>
      </p:sp>
      <p:sp>
        <p:nvSpPr>
          <p:cNvPr id="358" name="Google Shape;358;p29"/>
          <p:cNvSpPr txBox="1"/>
          <p:nvPr/>
        </p:nvSpPr>
        <p:spPr>
          <a:xfrm>
            <a:off x="338123" y="904670"/>
            <a:ext cx="17824132" cy="1061829"/>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5400" dirty="0">
                <a:solidFill>
                  <a:srgbClr val="0C090A"/>
                </a:solidFill>
                <a:latin typeface="Arial"/>
                <a:ea typeface="Arial"/>
                <a:cs typeface="Arial"/>
                <a:sym typeface="Arial"/>
              </a:rPr>
              <a:t>Credit</a:t>
            </a:r>
            <a:r>
              <a:rPr lang="en-US" sz="6000" dirty="0">
                <a:solidFill>
                  <a:srgbClr val="0C090A"/>
                </a:solidFill>
                <a:latin typeface="Arial"/>
                <a:ea typeface="Arial"/>
                <a:cs typeface="Arial"/>
                <a:sym typeface="Arial"/>
              </a:rPr>
              <a:t> Cards       </a:t>
            </a:r>
            <a:endParaRPr dirty="0"/>
          </a:p>
        </p:txBody>
      </p:sp>
      <p:sp>
        <p:nvSpPr>
          <p:cNvPr id="359" name="Google Shape;359;p29"/>
          <p:cNvSpPr txBox="1"/>
          <p:nvPr/>
        </p:nvSpPr>
        <p:spPr>
          <a:xfrm>
            <a:off x="8150197" y="2752316"/>
            <a:ext cx="6718989" cy="3420936"/>
          </a:xfrm>
          <a:prstGeom prst="rect">
            <a:avLst/>
          </a:prstGeom>
          <a:noFill/>
          <a:ln>
            <a:noFill/>
          </a:ln>
        </p:spPr>
        <p:txBody>
          <a:bodyPr spcFirstLastPara="1" wrap="square" lIns="0" tIns="0" rIns="0" bIns="0" anchor="t" anchorCtr="0">
            <a:spAutoFit/>
          </a:bodyPr>
          <a:lstStyle/>
          <a:p>
            <a:pPr marL="755659" marR="0" lvl="1" indent="-377829" algn="l" rtl="0">
              <a:lnSpc>
                <a:spcPct val="95000"/>
              </a:lnSpc>
              <a:spcBef>
                <a:spcPts val="0"/>
              </a:spcBef>
              <a:spcAft>
                <a:spcPts val="0"/>
              </a:spcAft>
              <a:buClr>
                <a:srgbClr val="0C090A"/>
              </a:buClr>
              <a:buSzPts val="3500"/>
              <a:buFont typeface="Arial"/>
              <a:buChar char="•"/>
            </a:pPr>
            <a:r>
              <a:rPr lang="en-US" sz="2600" b="0" i="0" u="none" strike="noStrike" cap="none" dirty="0">
                <a:solidFill>
                  <a:srgbClr val="0C090A"/>
                </a:solidFill>
                <a:latin typeface="Arial"/>
                <a:ea typeface="Arial"/>
                <a:cs typeface="Arial"/>
                <a:sym typeface="Arial"/>
              </a:rPr>
              <a:t>If offered by your company, you can set a part of your salary aside through payroll deduction to purchase the company's stock at a discount, which can be almost 15% in some cases.</a:t>
            </a:r>
            <a:endParaRPr sz="2600" dirty="0"/>
          </a:p>
          <a:p>
            <a:pPr marL="0" marR="0" lvl="0" indent="0" algn="l" rtl="0">
              <a:lnSpc>
                <a:spcPct val="95000"/>
              </a:lnSpc>
              <a:spcBef>
                <a:spcPts val="0"/>
              </a:spcBef>
              <a:spcAft>
                <a:spcPts val="0"/>
              </a:spcAft>
              <a:buNone/>
            </a:pPr>
            <a:endParaRPr sz="2600" dirty="0">
              <a:solidFill>
                <a:srgbClr val="0C090A"/>
              </a:solidFill>
              <a:latin typeface="Arial"/>
              <a:ea typeface="Arial"/>
              <a:cs typeface="Arial"/>
              <a:sym typeface="Arial"/>
            </a:endParaRPr>
          </a:p>
          <a:p>
            <a:pPr marL="755659" marR="0" lvl="1" indent="-377829" algn="l" rtl="0">
              <a:lnSpc>
                <a:spcPct val="95000"/>
              </a:lnSpc>
              <a:spcBef>
                <a:spcPts val="0"/>
              </a:spcBef>
              <a:spcAft>
                <a:spcPts val="0"/>
              </a:spcAft>
              <a:buClr>
                <a:srgbClr val="0C090A"/>
              </a:buClr>
              <a:buSzPts val="3500"/>
              <a:buFont typeface="Arial"/>
              <a:buChar char="•"/>
            </a:pPr>
            <a:r>
              <a:rPr lang="en-US" sz="2600" b="0" i="0" u="none" strike="noStrike" cap="none" dirty="0">
                <a:solidFill>
                  <a:srgbClr val="0C090A"/>
                </a:solidFill>
                <a:latin typeface="Arial"/>
                <a:ea typeface="Arial"/>
                <a:cs typeface="Arial"/>
                <a:sym typeface="Arial"/>
              </a:rPr>
              <a:t>DO NOT rely on this benefit as a retirement plan.</a:t>
            </a:r>
            <a:endParaRPr sz="2600" dirty="0"/>
          </a:p>
          <a:p>
            <a:pPr marL="0" marR="0" lvl="0" indent="0" algn="l" rtl="0">
              <a:lnSpc>
                <a:spcPct val="95000"/>
              </a:lnSpc>
              <a:spcBef>
                <a:spcPts val="0"/>
              </a:spcBef>
              <a:spcAft>
                <a:spcPts val="0"/>
              </a:spcAft>
              <a:buNone/>
            </a:pPr>
            <a:endParaRPr sz="2600" dirty="0">
              <a:solidFill>
                <a:srgbClr val="0C090A"/>
              </a:solidFill>
              <a:latin typeface="Arial"/>
              <a:ea typeface="Arial"/>
              <a:cs typeface="Arial"/>
              <a:sym typeface="Arial"/>
            </a:endParaRPr>
          </a:p>
        </p:txBody>
      </p:sp>
      <p:sp>
        <p:nvSpPr>
          <p:cNvPr id="360" name="Google Shape;360;p29"/>
          <p:cNvSpPr txBox="1"/>
          <p:nvPr/>
        </p:nvSpPr>
        <p:spPr>
          <a:xfrm>
            <a:off x="7313158" y="228395"/>
            <a:ext cx="7989996" cy="2585323"/>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6000" dirty="0">
                <a:solidFill>
                  <a:srgbClr val="0C090A"/>
                </a:solidFill>
                <a:latin typeface="Arial"/>
                <a:ea typeface="Arial"/>
                <a:cs typeface="Arial"/>
                <a:sym typeface="Arial"/>
              </a:rPr>
              <a:t>Employee Stock </a:t>
            </a:r>
            <a:r>
              <a:rPr lang="en-US" sz="5400" dirty="0">
                <a:solidFill>
                  <a:srgbClr val="0C090A"/>
                </a:solidFill>
                <a:latin typeface="Arial"/>
                <a:ea typeface="Arial"/>
                <a:cs typeface="Arial"/>
                <a:sym typeface="Arial"/>
              </a:rPr>
              <a:t>Purchase</a:t>
            </a:r>
            <a:r>
              <a:rPr lang="en-US" sz="6000" dirty="0">
                <a:solidFill>
                  <a:srgbClr val="0C090A"/>
                </a:solidFill>
                <a:latin typeface="Arial"/>
                <a:ea typeface="Arial"/>
                <a:cs typeface="Arial"/>
                <a:sym typeface="Arial"/>
              </a:rPr>
              <a:t> Plan (ESPP)</a:t>
            </a:r>
            <a:endParaRPr dirty="0"/>
          </a:p>
        </p:txBody>
      </p:sp>
      <p:sp>
        <p:nvSpPr>
          <p:cNvPr id="361" name="Google Shape;361;p29"/>
          <p:cNvSpPr/>
          <p:nvPr/>
        </p:nvSpPr>
        <p:spPr>
          <a:xfrm>
            <a:off x="15334813" y="0"/>
            <a:ext cx="3032219" cy="10287000"/>
          </a:xfrm>
          <a:custGeom>
            <a:avLst/>
            <a:gdLst/>
            <a:ahLst/>
            <a:cxnLst/>
            <a:rect l="l" t="t" r="r" b="b"/>
            <a:pathLst>
              <a:path w="12056461" h="12011249" extrusionOk="0">
                <a:moveTo>
                  <a:pt x="0" y="0"/>
                </a:moveTo>
                <a:lnTo>
                  <a:pt x="12056461" y="0"/>
                </a:lnTo>
                <a:lnTo>
                  <a:pt x="12056461" y="12011249"/>
                </a:lnTo>
                <a:lnTo>
                  <a:pt x="0" y="12011249"/>
                </a:lnTo>
                <a:lnTo>
                  <a:pt x="0" y="0"/>
                </a:lnTo>
                <a:close/>
              </a:path>
            </a:pathLst>
          </a:custGeom>
          <a:blipFill rotWithShape="1">
            <a:blip r:embed="rId3">
              <a:alphaModFix/>
            </a:blip>
            <a:stretch>
              <a:fillRect l="3" r="-297602" b="-16759"/>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2" name="Google Shape;362;p29"/>
          <p:cNvSpPr/>
          <p:nvPr/>
        </p:nvSpPr>
        <p:spPr>
          <a:xfrm>
            <a:off x="15005282" y="0"/>
            <a:ext cx="1709545" cy="10287000"/>
          </a:xfrm>
          <a:custGeom>
            <a:avLst/>
            <a:gdLst/>
            <a:ahLst/>
            <a:cxnLst/>
            <a:rect l="l" t="t" r="r" b="b"/>
            <a:pathLst>
              <a:path w="9144000" h="11068980" extrusionOk="0">
                <a:moveTo>
                  <a:pt x="0" y="0"/>
                </a:moveTo>
                <a:lnTo>
                  <a:pt x="9144000" y="0"/>
                </a:lnTo>
                <a:lnTo>
                  <a:pt x="9144000" y="11068980"/>
                </a:lnTo>
                <a:lnTo>
                  <a:pt x="0" y="11068980"/>
                </a:lnTo>
                <a:lnTo>
                  <a:pt x="0" y="0"/>
                </a:lnTo>
                <a:close/>
              </a:path>
            </a:pathLst>
          </a:custGeom>
          <a:blipFill rotWithShape="1">
            <a:blip r:embed="rId4">
              <a:alphaModFix/>
            </a:blip>
            <a:stretch>
              <a:fillRect l="-106697" r="-434821" b="-7599"/>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EFEFF"/>
        </a:solidFill>
        <a:effectLst/>
      </p:bgPr>
    </p:bg>
    <p:spTree>
      <p:nvGrpSpPr>
        <p:cNvPr id="1" name="Shape 102"/>
        <p:cNvGrpSpPr/>
        <p:nvPr/>
      </p:nvGrpSpPr>
      <p:grpSpPr>
        <a:xfrm>
          <a:off x="0" y="0"/>
          <a:ext cx="0" cy="0"/>
          <a:chOff x="0" y="0"/>
          <a:chExt cx="0" cy="0"/>
        </a:xfrm>
      </p:grpSpPr>
      <p:sp>
        <p:nvSpPr>
          <p:cNvPr id="103" name="Google Shape;103;p3"/>
          <p:cNvSpPr/>
          <p:nvPr/>
        </p:nvSpPr>
        <p:spPr>
          <a:xfrm>
            <a:off x="10476039" y="0"/>
            <a:ext cx="8714078" cy="10287000"/>
          </a:xfrm>
          <a:custGeom>
            <a:avLst/>
            <a:gdLst/>
            <a:ahLst/>
            <a:cxnLst/>
            <a:rect l="l" t="t" r="r" b="b"/>
            <a:pathLst>
              <a:path w="8714078" h="10287000" extrusionOk="0">
                <a:moveTo>
                  <a:pt x="0" y="0"/>
                </a:moveTo>
                <a:lnTo>
                  <a:pt x="8714078" y="0"/>
                </a:lnTo>
                <a:lnTo>
                  <a:pt x="8714078" y="10287000"/>
                </a:lnTo>
                <a:lnTo>
                  <a:pt x="0" y="10287000"/>
                </a:lnTo>
                <a:lnTo>
                  <a:pt x="0" y="0"/>
                </a:lnTo>
                <a:close/>
              </a:path>
            </a:pathLst>
          </a:custGeom>
          <a:blipFill rotWithShape="1">
            <a:blip r:embed="rId3">
              <a:alphaModFix/>
            </a:blip>
            <a:stretch>
              <a:fillRect r="-43008"/>
            </a:stretch>
          </a:blipFill>
          <a:ln>
            <a:noFill/>
          </a:ln>
        </p:spPr>
        <p:txBody>
          <a:bodyPr/>
          <a:lstStyle/>
          <a:p>
            <a:endParaRPr lang="en-US"/>
          </a:p>
        </p:txBody>
      </p:sp>
      <p:grpSp>
        <p:nvGrpSpPr>
          <p:cNvPr id="104" name="Google Shape;104;p3"/>
          <p:cNvGrpSpPr/>
          <p:nvPr/>
        </p:nvGrpSpPr>
        <p:grpSpPr>
          <a:xfrm>
            <a:off x="204716" y="1060987"/>
            <a:ext cx="10271323" cy="9092549"/>
            <a:chOff x="-347306" y="-104775"/>
            <a:chExt cx="13695097" cy="12123398"/>
          </a:xfrm>
        </p:grpSpPr>
        <p:sp>
          <p:nvSpPr>
            <p:cNvPr id="105" name="Google Shape;105;p3"/>
            <p:cNvSpPr txBox="1"/>
            <p:nvPr/>
          </p:nvSpPr>
          <p:spPr>
            <a:xfrm>
              <a:off x="-347306" y="4578638"/>
              <a:ext cx="13511564" cy="7439985"/>
            </a:xfrm>
            <a:prstGeom prst="rect">
              <a:avLst/>
            </a:prstGeom>
            <a:noFill/>
            <a:ln>
              <a:noFill/>
            </a:ln>
          </p:spPr>
          <p:txBody>
            <a:bodyPr spcFirstLastPara="1" wrap="square" lIns="0" tIns="0" rIns="0" bIns="0" anchor="t" anchorCtr="0">
              <a:spAutoFit/>
            </a:bodyPr>
            <a:lstStyle/>
            <a:p>
              <a:pPr marL="863594" marR="0" lvl="1" indent="-431797" algn="l" rtl="0">
                <a:lnSpc>
                  <a:spcPct val="140010"/>
                </a:lnSpc>
                <a:spcBef>
                  <a:spcPts val="0"/>
                </a:spcBef>
                <a:spcAft>
                  <a:spcPts val="0"/>
                </a:spcAft>
                <a:buClr>
                  <a:srgbClr val="001F5B"/>
                </a:buClr>
                <a:buSzPts val="3999"/>
                <a:buFont typeface="Arial"/>
                <a:buChar char="•"/>
              </a:pPr>
              <a:r>
                <a:rPr lang="en-US" sz="3700" b="0" i="0" u="none" strike="noStrike" cap="none" dirty="0">
                  <a:solidFill>
                    <a:srgbClr val="001F5B"/>
                  </a:solidFill>
                  <a:latin typeface="Arial"/>
                  <a:ea typeface="Arial"/>
                  <a:cs typeface="Arial"/>
                  <a:sym typeface="Arial"/>
                </a:rPr>
                <a:t>NATIONAL HOUSING RESOURCES​</a:t>
              </a:r>
              <a:endParaRPr sz="3700" dirty="0"/>
            </a:p>
            <a:p>
              <a:pPr marL="863594" marR="0" lvl="1" indent="-431797" algn="l" rtl="0">
                <a:lnSpc>
                  <a:spcPct val="140010"/>
                </a:lnSpc>
                <a:spcBef>
                  <a:spcPts val="0"/>
                </a:spcBef>
                <a:spcAft>
                  <a:spcPts val="0"/>
                </a:spcAft>
                <a:buClr>
                  <a:srgbClr val="001F5B"/>
                </a:buClr>
                <a:buSzPts val="3999"/>
                <a:buFont typeface="Arial"/>
                <a:buChar char="•"/>
              </a:pPr>
              <a:r>
                <a:rPr lang="en-US" sz="3700" b="0" i="0" u="none" strike="noStrike" cap="none" dirty="0">
                  <a:solidFill>
                    <a:srgbClr val="001F5B"/>
                  </a:solidFill>
                  <a:latin typeface="Arial"/>
                  <a:ea typeface="Arial"/>
                  <a:cs typeface="Arial"/>
                  <a:sym typeface="Arial"/>
                </a:rPr>
                <a:t>HOUSING RESOURCES IN PHILADELPHIA​</a:t>
              </a:r>
              <a:endParaRPr sz="3700" dirty="0"/>
            </a:p>
            <a:p>
              <a:pPr marL="863594" marR="0" lvl="1" indent="-431797" algn="l" rtl="0">
                <a:lnSpc>
                  <a:spcPct val="140010"/>
                </a:lnSpc>
                <a:spcBef>
                  <a:spcPts val="0"/>
                </a:spcBef>
                <a:spcAft>
                  <a:spcPts val="0"/>
                </a:spcAft>
                <a:buClr>
                  <a:srgbClr val="001F5B"/>
                </a:buClr>
                <a:buSzPts val="3999"/>
                <a:buFont typeface="Arial"/>
                <a:buChar char="•"/>
              </a:pPr>
              <a:r>
                <a:rPr lang="en-US" sz="3700" b="0" i="0" u="none" strike="noStrike" cap="none" dirty="0">
                  <a:solidFill>
                    <a:srgbClr val="001F5B"/>
                  </a:solidFill>
                  <a:latin typeface="Arial"/>
                  <a:ea typeface="Arial"/>
                  <a:cs typeface="Arial"/>
                  <a:sym typeface="Arial"/>
                </a:rPr>
                <a:t>HOUSING RESOURCES IN OTHER CITIES​</a:t>
              </a:r>
              <a:endParaRPr sz="3700" dirty="0"/>
            </a:p>
            <a:p>
              <a:pPr marL="863594" marR="0" lvl="1" indent="-431797" algn="l" rtl="0">
                <a:lnSpc>
                  <a:spcPct val="140010"/>
                </a:lnSpc>
                <a:spcBef>
                  <a:spcPts val="0"/>
                </a:spcBef>
                <a:spcAft>
                  <a:spcPts val="0"/>
                </a:spcAft>
                <a:buClr>
                  <a:srgbClr val="001F5B"/>
                </a:buClr>
                <a:buSzPts val="3999"/>
                <a:buFont typeface="Arial"/>
                <a:buChar char="•"/>
              </a:pPr>
              <a:r>
                <a:rPr lang="en-US" sz="3700" b="0" i="0" u="none" strike="noStrike" cap="none" dirty="0">
                  <a:solidFill>
                    <a:srgbClr val="001F5B"/>
                  </a:solidFill>
                  <a:latin typeface="Arial"/>
                  <a:ea typeface="Arial"/>
                  <a:cs typeface="Arial"/>
                  <a:sym typeface="Arial"/>
                </a:rPr>
                <a:t>HOUSING RESOURCES ABROAD/LONDON​</a:t>
              </a:r>
              <a:endParaRPr sz="3700" dirty="0"/>
            </a:p>
          </p:txBody>
        </p:sp>
        <p:sp>
          <p:nvSpPr>
            <p:cNvPr id="106" name="Google Shape;106;p3"/>
            <p:cNvSpPr txBox="1"/>
            <p:nvPr/>
          </p:nvSpPr>
          <p:spPr>
            <a:xfrm>
              <a:off x="0" y="-104775"/>
              <a:ext cx="13347791" cy="4194175"/>
            </a:xfrm>
            <a:prstGeom prst="rect">
              <a:avLst/>
            </a:prstGeom>
            <a:noFill/>
            <a:ln>
              <a:noFill/>
            </a:ln>
          </p:spPr>
          <p:txBody>
            <a:bodyPr spcFirstLastPara="1" wrap="square" lIns="0" tIns="0" rIns="0" bIns="0" anchor="t" anchorCtr="0">
              <a:spAutoFit/>
            </a:bodyPr>
            <a:lstStyle/>
            <a:p>
              <a:pPr marL="0" marR="0" lvl="0" indent="0" algn="just" rtl="0">
                <a:lnSpc>
                  <a:spcPct val="123002"/>
                </a:lnSpc>
                <a:spcBef>
                  <a:spcPts val="0"/>
                </a:spcBef>
                <a:spcAft>
                  <a:spcPts val="0"/>
                </a:spcAft>
                <a:buNone/>
              </a:pPr>
              <a:r>
                <a:rPr lang="en-US" sz="9999" b="0" i="0" u="none" strike="noStrike" cap="none">
                  <a:solidFill>
                    <a:srgbClr val="0C090A"/>
                  </a:solidFill>
                  <a:latin typeface="Arial"/>
                  <a:ea typeface="Arial"/>
                  <a:cs typeface="Arial"/>
                  <a:sym typeface="Arial"/>
                </a:rPr>
                <a:t>HOUSING RESOURCES</a:t>
              </a:r>
              <a:endParaRPr/>
            </a:p>
          </p:txBody>
        </p: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EFEFF"/>
        </a:solidFill>
        <a:effectLst/>
      </p:bgPr>
    </p:bg>
    <p:spTree>
      <p:nvGrpSpPr>
        <p:cNvPr id="1" name="Shape 366"/>
        <p:cNvGrpSpPr/>
        <p:nvPr/>
      </p:nvGrpSpPr>
      <p:grpSpPr>
        <a:xfrm>
          <a:off x="0" y="0"/>
          <a:ext cx="0" cy="0"/>
          <a:chOff x="0" y="0"/>
          <a:chExt cx="0" cy="0"/>
        </a:xfrm>
      </p:grpSpPr>
      <p:sp>
        <p:nvSpPr>
          <p:cNvPr id="367" name="Google Shape;367;p30"/>
          <p:cNvSpPr txBox="1"/>
          <p:nvPr/>
        </p:nvSpPr>
        <p:spPr>
          <a:xfrm>
            <a:off x="116775" y="1754187"/>
            <a:ext cx="13332384" cy="6835776"/>
          </a:xfrm>
          <a:prstGeom prst="rect">
            <a:avLst/>
          </a:prstGeom>
          <a:noFill/>
          <a:ln>
            <a:noFill/>
          </a:ln>
        </p:spPr>
        <p:txBody>
          <a:bodyPr spcFirstLastPara="1" wrap="square" lIns="0" tIns="0" rIns="0" bIns="0" anchor="t" anchorCtr="0">
            <a:spAutoFit/>
          </a:bodyPr>
          <a:lstStyle/>
          <a:p>
            <a:pPr marL="755659" marR="0" lvl="1" indent="-377829" algn="l" rtl="0">
              <a:lnSpc>
                <a:spcPct val="95000"/>
              </a:lnSpc>
              <a:spcBef>
                <a:spcPts val="0"/>
              </a:spcBef>
              <a:spcAft>
                <a:spcPts val="0"/>
              </a:spcAft>
              <a:buClr>
                <a:srgbClr val="0C090A"/>
              </a:buClr>
              <a:buSzPts val="3500"/>
              <a:buFont typeface="Arial"/>
              <a:buChar char="•"/>
            </a:pPr>
            <a:r>
              <a:rPr lang="en-US" sz="3500" b="0" i="0" u="none" strike="noStrike" cap="none" dirty="0">
                <a:solidFill>
                  <a:srgbClr val="0C090A"/>
                </a:solidFill>
                <a:latin typeface="Arial"/>
                <a:ea typeface="Arial"/>
                <a:cs typeface="Arial"/>
                <a:sym typeface="Arial"/>
              </a:rPr>
              <a:t>You determine the amount to be deducted from each paycheck. There is usually a limit on the total amount that can be deducted. You can calculate how much you feel you will need for healthcare costs per year to determine this figure.</a:t>
            </a:r>
            <a:endParaRPr dirty="0"/>
          </a:p>
          <a:p>
            <a:pPr marL="0" marR="0" lvl="0" indent="0" algn="l" rtl="0">
              <a:lnSpc>
                <a:spcPct val="95000"/>
              </a:lnSpc>
              <a:spcBef>
                <a:spcPts val="0"/>
              </a:spcBef>
              <a:spcAft>
                <a:spcPts val="0"/>
              </a:spcAft>
              <a:buNone/>
            </a:pPr>
            <a:endParaRPr sz="3500" dirty="0">
              <a:solidFill>
                <a:srgbClr val="0C090A"/>
              </a:solidFill>
              <a:latin typeface="Arial"/>
              <a:ea typeface="Arial"/>
              <a:cs typeface="Arial"/>
              <a:sym typeface="Arial"/>
            </a:endParaRPr>
          </a:p>
          <a:p>
            <a:pPr marL="755659" marR="0" lvl="1" indent="-377829" algn="l" rtl="0">
              <a:lnSpc>
                <a:spcPct val="95000"/>
              </a:lnSpc>
              <a:spcBef>
                <a:spcPts val="0"/>
              </a:spcBef>
              <a:spcAft>
                <a:spcPts val="0"/>
              </a:spcAft>
              <a:buClr>
                <a:srgbClr val="0C090A"/>
              </a:buClr>
              <a:buSzPts val="3500"/>
              <a:buFont typeface="Arial"/>
              <a:buChar char="•"/>
            </a:pPr>
            <a:r>
              <a:rPr lang="en-US" sz="3500" b="0" i="0" u="none" strike="noStrike" cap="none" dirty="0">
                <a:solidFill>
                  <a:srgbClr val="0C090A"/>
                </a:solidFill>
                <a:latin typeface="Arial"/>
                <a:ea typeface="Arial"/>
                <a:cs typeface="Arial"/>
                <a:sym typeface="Arial"/>
              </a:rPr>
              <a:t>Deductions are pre-tax, so your taxable income is reduced and you may pay lower taxes for the year.</a:t>
            </a:r>
            <a:endParaRPr dirty="0"/>
          </a:p>
          <a:p>
            <a:pPr marL="0" marR="0" lvl="0" indent="0" algn="l" rtl="0">
              <a:lnSpc>
                <a:spcPct val="95000"/>
              </a:lnSpc>
              <a:spcBef>
                <a:spcPts val="0"/>
              </a:spcBef>
              <a:spcAft>
                <a:spcPts val="0"/>
              </a:spcAft>
              <a:buNone/>
            </a:pPr>
            <a:endParaRPr sz="3500" dirty="0">
              <a:solidFill>
                <a:srgbClr val="0C090A"/>
              </a:solidFill>
              <a:latin typeface="Arial"/>
              <a:ea typeface="Arial"/>
              <a:cs typeface="Arial"/>
              <a:sym typeface="Arial"/>
            </a:endParaRPr>
          </a:p>
          <a:p>
            <a:pPr marL="755659" marR="0" lvl="1" indent="-377829" algn="l" rtl="0">
              <a:lnSpc>
                <a:spcPct val="95000"/>
              </a:lnSpc>
              <a:spcBef>
                <a:spcPts val="0"/>
              </a:spcBef>
              <a:spcAft>
                <a:spcPts val="0"/>
              </a:spcAft>
              <a:buClr>
                <a:srgbClr val="0C090A"/>
              </a:buClr>
              <a:buSzPts val="3500"/>
              <a:buFont typeface="Arial"/>
              <a:buChar char="•"/>
            </a:pPr>
            <a:r>
              <a:rPr lang="en-US" sz="3500" b="0" i="0" u="none" strike="noStrike" cap="none" dirty="0">
                <a:solidFill>
                  <a:srgbClr val="0C090A"/>
                </a:solidFill>
                <a:latin typeface="Arial"/>
                <a:ea typeface="Arial"/>
                <a:cs typeface="Arial"/>
                <a:sym typeface="Arial"/>
              </a:rPr>
              <a:t>It can be used to pay medical expenses like deductibles, co-payments, prescriptions or for even over-the-counter items from pharmacies or healthcare stores.</a:t>
            </a:r>
            <a:endParaRPr dirty="0"/>
          </a:p>
          <a:p>
            <a:pPr marL="0" marR="0" lvl="0" indent="0" algn="l" rtl="0">
              <a:lnSpc>
                <a:spcPct val="95000"/>
              </a:lnSpc>
              <a:spcBef>
                <a:spcPts val="0"/>
              </a:spcBef>
              <a:spcAft>
                <a:spcPts val="0"/>
              </a:spcAft>
              <a:buNone/>
            </a:pPr>
            <a:endParaRPr sz="3500" dirty="0">
              <a:solidFill>
                <a:srgbClr val="0C090A"/>
              </a:solidFill>
              <a:latin typeface="Arial"/>
              <a:ea typeface="Arial"/>
              <a:cs typeface="Arial"/>
              <a:sym typeface="Arial"/>
            </a:endParaRPr>
          </a:p>
          <a:p>
            <a:pPr marL="755659" marR="0" lvl="1" indent="-377829" algn="l" rtl="0">
              <a:lnSpc>
                <a:spcPct val="95000"/>
              </a:lnSpc>
              <a:spcBef>
                <a:spcPts val="0"/>
              </a:spcBef>
              <a:spcAft>
                <a:spcPts val="0"/>
              </a:spcAft>
              <a:buClr>
                <a:srgbClr val="0C090A"/>
              </a:buClr>
              <a:buSzPts val="3500"/>
              <a:buFont typeface="Arial"/>
              <a:buChar char="•"/>
            </a:pPr>
            <a:r>
              <a:rPr lang="en-US" sz="3500" b="0" i="0" u="none" strike="noStrike" cap="none" dirty="0">
                <a:solidFill>
                  <a:srgbClr val="0C090A"/>
                </a:solidFill>
                <a:latin typeface="Arial"/>
                <a:ea typeface="Arial"/>
                <a:cs typeface="Arial"/>
                <a:sym typeface="Arial"/>
              </a:rPr>
              <a:t>If you do not spend the entire balance, it will be lost at the end of each year. Sometimes an FSA will carry over a certain amount to the following year, so be sure to know the policies.</a:t>
            </a:r>
            <a:endParaRPr dirty="0"/>
          </a:p>
          <a:p>
            <a:pPr marL="0" marR="0" lvl="0" indent="0" algn="l" rtl="0">
              <a:lnSpc>
                <a:spcPct val="95000"/>
              </a:lnSpc>
              <a:spcBef>
                <a:spcPts val="0"/>
              </a:spcBef>
              <a:spcAft>
                <a:spcPts val="0"/>
              </a:spcAft>
              <a:buNone/>
            </a:pPr>
            <a:endParaRPr sz="3500" dirty="0">
              <a:solidFill>
                <a:srgbClr val="0C090A"/>
              </a:solidFill>
              <a:latin typeface="Arial"/>
              <a:ea typeface="Arial"/>
              <a:cs typeface="Arial"/>
              <a:sym typeface="Arial"/>
            </a:endParaRPr>
          </a:p>
        </p:txBody>
      </p:sp>
      <p:sp>
        <p:nvSpPr>
          <p:cNvPr id="368" name="Google Shape;368;p30"/>
          <p:cNvSpPr txBox="1"/>
          <p:nvPr/>
        </p:nvSpPr>
        <p:spPr>
          <a:xfrm>
            <a:off x="449746" y="667923"/>
            <a:ext cx="16543365" cy="913765"/>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5900">
                <a:solidFill>
                  <a:srgbClr val="0C090A"/>
                </a:solidFill>
                <a:latin typeface="Arial"/>
                <a:ea typeface="Arial"/>
                <a:cs typeface="Arial"/>
                <a:sym typeface="Arial"/>
              </a:rPr>
              <a:t>Flexible Spending Accounts (FSAs)</a:t>
            </a:r>
            <a:endParaRPr/>
          </a:p>
        </p:txBody>
      </p:sp>
      <p:sp>
        <p:nvSpPr>
          <p:cNvPr id="369" name="Google Shape;369;p30"/>
          <p:cNvSpPr/>
          <p:nvPr/>
        </p:nvSpPr>
        <p:spPr>
          <a:xfrm>
            <a:off x="15005282" y="1"/>
            <a:ext cx="3032219" cy="10287000"/>
          </a:xfrm>
          <a:custGeom>
            <a:avLst/>
            <a:gdLst/>
            <a:ahLst/>
            <a:cxnLst/>
            <a:rect l="l" t="t" r="r" b="b"/>
            <a:pathLst>
              <a:path w="12056461" h="12011249" extrusionOk="0">
                <a:moveTo>
                  <a:pt x="0" y="0"/>
                </a:moveTo>
                <a:lnTo>
                  <a:pt x="12056461" y="0"/>
                </a:lnTo>
                <a:lnTo>
                  <a:pt x="12056461" y="12011249"/>
                </a:lnTo>
                <a:lnTo>
                  <a:pt x="0" y="12011249"/>
                </a:lnTo>
                <a:lnTo>
                  <a:pt x="0" y="0"/>
                </a:lnTo>
                <a:close/>
              </a:path>
            </a:pathLst>
          </a:custGeom>
          <a:blipFill rotWithShape="1">
            <a:blip r:embed="rId3">
              <a:alphaModFix/>
            </a:blip>
            <a:stretch>
              <a:fillRect l="3" r="-297602" b="-16759"/>
            </a:stretch>
          </a:blipFill>
          <a:ln>
            <a:noFill/>
          </a:ln>
        </p:spPr>
        <p:txBody>
          <a:bodyPr/>
          <a:lstStyle/>
          <a:p>
            <a:endParaRPr lang="en-US"/>
          </a:p>
        </p:txBody>
      </p:sp>
      <p:sp>
        <p:nvSpPr>
          <p:cNvPr id="370" name="Google Shape;370;p30"/>
          <p:cNvSpPr/>
          <p:nvPr/>
        </p:nvSpPr>
        <p:spPr>
          <a:xfrm>
            <a:off x="16578455" y="0"/>
            <a:ext cx="1709545" cy="10287000"/>
          </a:xfrm>
          <a:custGeom>
            <a:avLst/>
            <a:gdLst/>
            <a:ahLst/>
            <a:cxnLst/>
            <a:rect l="l" t="t" r="r" b="b"/>
            <a:pathLst>
              <a:path w="9144000" h="11068980" extrusionOk="0">
                <a:moveTo>
                  <a:pt x="0" y="0"/>
                </a:moveTo>
                <a:lnTo>
                  <a:pt x="9144000" y="0"/>
                </a:lnTo>
                <a:lnTo>
                  <a:pt x="9144000" y="11068980"/>
                </a:lnTo>
                <a:lnTo>
                  <a:pt x="0" y="11068980"/>
                </a:lnTo>
                <a:lnTo>
                  <a:pt x="0" y="0"/>
                </a:lnTo>
                <a:close/>
              </a:path>
            </a:pathLst>
          </a:custGeom>
          <a:blipFill rotWithShape="1">
            <a:blip r:embed="rId4">
              <a:alphaModFix/>
            </a:blip>
            <a:stretch>
              <a:fillRect l="-106697" r="-434821" b="-7599"/>
            </a:stretch>
          </a:blipFill>
          <a:ln>
            <a:noFill/>
          </a:ln>
        </p:spPr>
        <p:txBody>
          <a:bodyPr/>
          <a:lstStyle/>
          <a:p>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EFEFF"/>
        </a:solidFill>
        <a:effectLst/>
      </p:bgPr>
    </p:bg>
    <p:spTree>
      <p:nvGrpSpPr>
        <p:cNvPr id="1" name="Shape 374"/>
        <p:cNvGrpSpPr/>
        <p:nvPr/>
      </p:nvGrpSpPr>
      <p:grpSpPr>
        <a:xfrm>
          <a:off x="0" y="0"/>
          <a:ext cx="0" cy="0"/>
          <a:chOff x="0" y="0"/>
          <a:chExt cx="0" cy="0"/>
        </a:xfrm>
      </p:grpSpPr>
      <p:sp>
        <p:nvSpPr>
          <p:cNvPr id="375" name="Google Shape;375;p31"/>
          <p:cNvSpPr txBox="1"/>
          <p:nvPr/>
        </p:nvSpPr>
        <p:spPr>
          <a:xfrm>
            <a:off x="0" y="3011487"/>
            <a:ext cx="14553786" cy="3399007"/>
          </a:xfrm>
          <a:prstGeom prst="rect">
            <a:avLst/>
          </a:prstGeom>
          <a:noFill/>
          <a:ln>
            <a:noFill/>
          </a:ln>
        </p:spPr>
        <p:txBody>
          <a:bodyPr spcFirstLastPara="1" wrap="square" lIns="0" tIns="0" rIns="0" bIns="0" anchor="t" anchorCtr="0">
            <a:spAutoFit/>
          </a:bodyPr>
          <a:lstStyle/>
          <a:p>
            <a:pPr marL="755659" marR="0" lvl="1" indent="-377829" algn="l" rtl="0">
              <a:lnSpc>
                <a:spcPct val="95000"/>
              </a:lnSpc>
              <a:spcBef>
                <a:spcPts val="0"/>
              </a:spcBef>
              <a:spcAft>
                <a:spcPts val="0"/>
              </a:spcAft>
              <a:buClr>
                <a:srgbClr val="0C090A"/>
              </a:buClr>
              <a:buSzPts val="3500"/>
              <a:buFont typeface="Arial"/>
              <a:buChar char="•"/>
            </a:pPr>
            <a:r>
              <a:rPr lang="en-US" sz="3500" b="0" i="0" u="none" strike="noStrike" cap="none">
                <a:solidFill>
                  <a:srgbClr val="0C090A"/>
                </a:solidFill>
                <a:latin typeface="Arial"/>
                <a:ea typeface="Arial"/>
                <a:cs typeface="Arial"/>
                <a:sym typeface="Arial"/>
              </a:rPr>
              <a:t>Make sure your internship falls within the limits of your visa. ISSS has a guide here: https://global.upenn.edu/isss/employment</a:t>
            </a:r>
            <a:endParaRPr/>
          </a:p>
          <a:p>
            <a:pPr marL="0" marR="0" lvl="0" indent="0" algn="l" rtl="0">
              <a:lnSpc>
                <a:spcPct val="95000"/>
              </a:lnSpc>
              <a:spcBef>
                <a:spcPts val="0"/>
              </a:spcBef>
              <a:spcAft>
                <a:spcPts val="0"/>
              </a:spcAft>
              <a:buNone/>
            </a:pPr>
            <a:endParaRPr sz="3500">
              <a:solidFill>
                <a:srgbClr val="0C090A"/>
              </a:solidFill>
              <a:latin typeface="Arial"/>
              <a:ea typeface="Arial"/>
              <a:cs typeface="Arial"/>
              <a:sym typeface="Arial"/>
            </a:endParaRPr>
          </a:p>
          <a:p>
            <a:pPr marL="755659" marR="0" lvl="1" indent="-377829" algn="l" rtl="0">
              <a:lnSpc>
                <a:spcPct val="95000"/>
              </a:lnSpc>
              <a:spcBef>
                <a:spcPts val="0"/>
              </a:spcBef>
              <a:spcAft>
                <a:spcPts val="0"/>
              </a:spcAft>
              <a:buClr>
                <a:srgbClr val="0C090A"/>
              </a:buClr>
              <a:buSzPts val="3500"/>
              <a:buFont typeface="Arial"/>
              <a:buChar char="•"/>
            </a:pPr>
            <a:r>
              <a:rPr lang="en-US" sz="3500" b="0" i="0" u="none" strike="noStrike" cap="none">
                <a:solidFill>
                  <a:srgbClr val="0C090A"/>
                </a:solidFill>
                <a:latin typeface="Arial"/>
                <a:ea typeface="Arial"/>
                <a:cs typeface="Arial"/>
                <a:sym typeface="Arial"/>
              </a:rPr>
              <a:t>CIEE has resources around living in the US here: https://www.ciee.org/in-the-usa/research-training/intern-professional-training/resources</a:t>
            </a:r>
            <a:endParaRPr/>
          </a:p>
          <a:p>
            <a:pPr marL="0" marR="0" lvl="0" indent="0" algn="l" rtl="0">
              <a:lnSpc>
                <a:spcPct val="95000"/>
              </a:lnSpc>
              <a:spcBef>
                <a:spcPts val="0"/>
              </a:spcBef>
              <a:spcAft>
                <a:spcPts val="0"/>
              </a:spcAft>
              <a:buNone/>
            </a:pPr>
            <a:endParaRPr sz="3500">
              <a:solidFill>
                <a:srgbClr val="0C090A"/>
              </a:solidFill>
              <a:latin typeface="Arial"/>
              <a:ea typeface="Arial"/>
              <a:cs typeface="Arial"/>
              <a:sym typeface="Arial"/>
            </a:endParaRPr>
          </a:p>
          <a:p>
            <a:pPr marL="755659" marR="0" lvl="1" indent="-377829" algn="l" rtl="0">
              <a:lnSpc>
                <a:spcPct val="95000"/>
              </a:lnSpc>
              <a:spcBef>
                <a:spcPts val="0"/>
              </a:spcBef>
              <a:spcAft>
                <a:spcPts val="0"/>
              </a:spcAft>
              <a:buClr>
                <a:srgbClr val="0C090A"/>
              </a:buClr>
              <a:buSzPts val="3500"/>
              <a:buFont typeface="Arial"/>
              <a:buChar char="•"/>
            </a:pPr>
            <a:r>
              <a:rPr lang="en-US" sz="3500" b="0" i="0" u="none" strike="noStrike" cap="none">
                <a:solidFill>
                  <a:srgbClr val="0C090A"/>
                </a:solidFill>
                <a:latin typeface="Arial"/>
                <a:ea typeface="Arial"/>
                <a:cs typeface="Arial"/>
                <a:sym typeface="Arial"/>
              </a:rPr>
              <a:t>Have any questions about your visa, taxes, or anything else? Make an appointment with ISSS here: https://global.upenn.edu/isss</a:t>
            </a:r>
            <a:endParaRPr/>
          </a:p>
        </p:txBody>
      </p:sp>
      <p:sp>
        <p:nvSpPr>
          <p:cNvPr id="376" name="Google Shape;376;p31"/>
          <p:cNvSpPr txBox="1"/>
          <p:nvPr/>
        </p:nvSpPr>
        <p:spPr>
          <a:xfrm>
            <a:off x="338123" y="466520"/>
            <a:ext cx="14215664" cy="1819276"/>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6000">
                <a:solidFill>
                  <a:srgbClr val="0C090A"/>
                </a:solidFill>
                <a:latin typeface="Arial"/>
                <a:ea typeface="Arial"/>
                <a:cs typeface="Arial"/>
                <a:sym typeface="Arial"/>
              </a:rPr>
              <a:t>International Students Working in America      </a:t>
            </a:r>
            <a:endParaRPr/>
          </a:p>
        </p:txBody>
      </p:sp>
      <p:sp>
        <p:nvSpPr>
          <p:cNvPr id="377" name="Google Shape;377;p31"/>
          <p:cNvSpPr/>
          <p:nvPr/>
        </p:nvSpPr>
        <p:spPr>
          <a:xfrm>
            <a:off x="15255781" y="-27215"/>
            <a:ext cx="3032219" cy="10287000"/>
          </a:xfrm>
          <a:custGeom>
            <a:avLst/>
            <a:gdLst/>
            <a:ahLst/>
            <a:cxnLst/>
            <a:rect l="l" t="t" r="r" b="b"/>
            <a:pathLst>
              <a:path w="12056461" h="12011249" extrusionOk="0">
                <a:moveTo>
                  <a:pt x="0" y="0"/>
                </a:moveTo>
                <a:lnTo>
                  <a:pt x="12056461" y="0"/>
                </a:lnTo>
                <a:lnTo>
                  <a:pt x="12056461" y="12011249"/>
                </a:lnTo>
                <a:lnTo>
                  <a:pt x="0" y="12011249"/>
                </a:lnTo>
                <a:lnTo>
                  <a:pt x="0" y="0"/>
                </a:lnTo>
                <a:close/>
              </a:path>
            </a:pathLst>
          </a:custGeom>
          <a:blipFill rotWithShape="1">
            <a:blip r:embed="rId3">
              <a:alphaModFix/>
            </a:blip>
            <a:stretch>
              <a:fillRect l="3" r="-297602" b="-16759"/>
            </a:stretch>
          </a:blipFill>
          <a:ln>
            <a:noFill/>
          </a:ln>
        </p:spPr>
        <p:txBody>
          <a:bodyPr/>
          <a:lstStyle/>
          <a:p>
            <a:endParaRPr lang="en-US"/>
          </a:p>
        </p:txBody>
      </p:sp>
      <p:sp>
        <p:nvSpPr>
          <p:cNvPr id="378" name="Google Shape;378;p31"/>
          <p:cNvSpPr/>
          <p:nvPr/>
        </p:nvSpPr>
        <p:spPr>
          <a:xfrm>
            <a:off x="15005281" y="-1"/>
            <a:ext cx="1709545" cy="10287000"/>
          </a:xfrm>
          <a:custGeom>
            <a:avLst/>
            <a:gdLst/>
            <a:ahLst/>
            <a:cxnLst/>
            <a:rect l="l" t="t" r="r" b="b"/>
            <a:pathLst>
              <a:path w="9144000" h="11068980" extrusionOk="0">
                <a:moveTo>
                  <a:pt x="0" y="0"/>
                </a:moveTo>
                <a:lnTo>
                  <a:pt x="9144000" y="0"/>
                </a:lnTo>
                <a:lnTo>
                  <a:pt x="9144000" y="11068980"/>
                </a:lnTo>
                <a:lnTo>
                  <a:pt x="0" y="11068980"/>
                </a:lnTo>
                <a:lnTo>
                  <a:pt x="0" y="0"/>
                </a:lnTo>
                <a:close/>
              </a:path>
            </a:pathLst>
          </a:custGeom>
          <a:blipFill rotWithShape="1">
            <a:blip r:embed="rId4">
              <a:alphaModFix/>
            </a:blip>
            <a:stretch>
              <a:fillRect l="-106697" r="-434821" b="-7599"/>
            </a:stretch>
          </a:blipFill>
          <a:ln>
            <a:noFill/>
          </a:ln>
        </p:spPr>
        <p:txBody>
          <a:bodyPr/>
          <a:lstStyle/>
          <a:p>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EFEFF"/>
        </a:solidFill>
        <a:effectLst/>
      </p:bgPr>
    </p:bg>
    <p:spTree>
      <p:nvGrpSpPr>
        <p:cNvPr id="1" name="Shape 382"/>
        <p:cNvGrpSpPr/>
        <p:nvPr/>
      </p:nvGrpSpPr>
      <p:grpSpPr>
        <a:xfrm>
          <a:off x="0" y="0"/>
          <a:ext cx="0" cy="0"/>
          <a:chOff x="0" y="0"/>
          <a:chExt cx="0" cy="0"/>
        </a:xfrm>
      </p:grpSpPr>
      <p:grpSp>
        <p:nvGrpSpPr>
          <p:cNvPr id="383" name="Google Shape;383;p32"/>
          <p:cNvGrpSpPr/>
          <p:nvPr/>
        </p:nvGrpSpPr>
        <p:grpSpPr>
          <a:xfrm>
            <a:off x="5698906" y="3569639"/>
            <a:ext cx="6890188" cy="3133434"/>
            <a:chOff x="0" y="-19050"/>
            <a:chExt cx="9186918" cy="4177913"/>
          </a:xfrm>
        </p:grpSpPr>
        <p:sp>
          <p:nvSpPr>
            <p:cNvPr id="384" name="Google Shape;384;p32"/>
            <p:cNvSpPr txBox="1"/>
            <p:nvPr/>
          </p:nvSpPr>
          <p:spPr>
            <a:xfrm>
              <a:off x="0" y="-19050"/>
              <a:ext cx="9186918" cy="1318228"/>
            </a:xfrm>
            <a:prstGeom prst="rect">
              <a:avLst/>
            </a:prstGeom>
            <a:noFill/>
            <a:ln>
              <a:noFill/>
            </a:ln>
          </p:spPr>
          <p:txBody>
            <a:bodyPr spcFirstLastPara="1" wrap="square" lIns="0" tIns="0" rIns="0" bIns="0" anchor="t" anchorCtr="0">
              <a:spAutoFit/>
            </a:bodyPr>
            <a:lstStyle/>
            <a:p>
              <a:pPr marL="0" marR="0" lvl="0" indent="0" algn="ctr" rtl="0">
                <a:lnSpc>
                  <a:spcPct val="115001"/>
                </a:lnSpc>
                <a:spcBef>
                  <a:spcPts val="0"/>
                </a:spcBef>
                <a:spcAft>
                  <a:spcPts val="0"/>
                </a:spcAft>
                <a:buNone/>
              </a:pPr>
              <a:r>
                <a:rPr lang="en-US" sz="6446">
                  <a:solidFill>
                    <a:srgbClr val="0C090A"/>
                  </a:solidFill>
                  <a:latin typeface="Arial"/>
                  <a:ea typeface="Arial"/>
                  <a:cs typeface="Arial"/>
                  <a:sym typeface="Arial"/>
                </a:rPr>
                <a:t>Health Insurance</a:t>
              </a:r>
              <a:endParaRPr/>
            </a:p>
          </p:txBody>
        </p:sp>
        <p:sp>
          <p:nvSpPr>
            <p:cNvPr id="385" name="Google Shape;385;p32"/>
            <p:cNvSpPr txBox="1"/>
            <p:nvPr/>
          </p:nvSpPr>
          <p:spPr>
            <a:xfrm>
              <a:off x="680781" y="1787738"/>
              <a:ext cx="7825355" cy="2371125"/>
            </a:xfrm>
            <a:prstGeom prst="rect">
              <a:avLst/>
            </a:prstGeom>
            <a:noFill/>
            <a:ln>
              <a:noFill/>
            </a:ln>
          </p:spPr>
          <p:txBody>
            <a:bodyPr spcFirstLastPara="1" wrap="square" lIns="0" tIns="0" rIns="0" bIns="0" anchor="t" anchorCtr="0">
              <a:spAutoFit/>
            </a:bodyPr>
            <a:lstStyle/>
            <a:p>
              <a:pPr marL="0" marR="0" lvl="0" indent="0" algn="ctr" rtl="0">
                <a:lnSpc>
                  <a:spcPct val="140047"/>
                </a:lnSpc>
                <a:spcBef>
                  <a:spcPts val="0"/>
                </a:spcBef>
                <a:spcAft>
                  <a:spcPts val="0"/>
                </a:spcAft>
                <a:buNone/>
              </a:pPr>
              <a:r>
                <a:rPr lang="en-US" sz="3391">
                  <a:solidFill>
                    <a:srgbClr val="0C090A"/>
                  </a:solidFill>
                  <a:latin typeface="Arial"/>
                  <a:ea typeface="Arial"/>
                  <a:cs typeface="Arial"/>
                  <a:sym typeface="Arial"/>
                </a:rPr>
                <a:t>Terminology</a:t>
              </a:r>
              <a:endParaRPr/>
            </a:p>
            <a:p>
              <a:pPr marL="0" marR="0" lvl="0" indent="0" algn="ctr" rtl="0">
                <a:lnSpc>
                  <a:spcPct val="140047"/>
                </a:lnSpc>
                <a:spcBef>
                  <a:spcPts val="0"/>
                </a:spcBef>
                <a:spcAft>
                  <a:spcPts val="0"/>
                </a:spcAft>
                <a:buNone/>
              </a:pPr>
              <a:r>
                <a:rPr lang="en-US" sz="3391">
                  <a:solidFill>
                    <a:srgbClr val="0C090A"/>
                  </a:solidFill>
                  <a:latin typeface="Arial"/>
                  <a:ea typeface="Arial"/>
                  <a:cs typeface="Arial"/>
                  <a:sym typeface="Arial"/>
                </a:rPr>
                <a:t>Typical Policy Terms</a:t>
              </a:r>
              <a:endParaRPr/>
            </a:p>
            <a:p>
              <a:pPr marL="0" marR="0" lvl="0" indent="0" algn="ctr" rtl="0">
                <a:lnSpc>
                  <a:spcPct val="140047"/>
                </a:lnSpc>
                <a:spcBef>
                  <a:spcPts val="0"/>
                </a:spcBef>
                <a:spcAft>
                  <a:spcPts val="0"/>
                </a:spcAft>
                <a:buNone/>
              </a:pPr>
              <a:r>
                <a:rPr lang="en-US" sz="3391">
                  <a:solidFill>
                    <a:srgbClr val="0C090A"/>
                  </a:solidFill>
                  <a:latin typeface="Arial"/>
                  <a:ea typeface="Arial"/>
                  <a:cs typeface="Arial"/>
                  <a:sym typeface="Arial"/>
                </a:rPr>
                <a:t>Advice</a:t>
              </a:r>
              <a:endParaRPr/>
            </a:p>
          </p:txBody>
        </p:sp>
      </p:grpSp>
      <p:sp>
        <p:nvSpPr>
          <p:cNvPr id="386" name="Google Shape;386;p32"/>
          <p:cNvSpPr/>
          <p:nvPr/>
        </p:nvSpPr>
        <p:spPr>
          <a:xfrm>
            <a:off x="0" y="0"/>
            <a:ext cx="4378318" cy="10287000"/>
          </a:xfrm>
          <a:custGeom>
            <a:avLst/>
            <a:gdLst/>
            <a:ahLst/>
            <a:cxnLst/>
            <a:rect l="l" t="t" r="r" b="b"/>
            <a:pathLst>
              <a:path w="4378318" h="10287000" extrusionOk="0">
                <a:moveTo>
                  <a:pt x="0" y="0"/>
                </a:moveTo>
                <a:lnTo>
                  <a:pt x="4378318" y="0"/>
                </a:lnTo>
                <a:lnTo>
                  <a:pt x="4378318" y="10287000"/>
                </a:lnTo>
                <a:lnTo>
                  <a:pt x="0" y="10287000"/>
                </a:lnTo>
                <a:lnTo>
                  <a:pt x="0" y="0"/>
                </a:lnTo>
                <a:close/>
              </a:path>
            </a:pathLst>
          </a:custGeom>
          <a:blipFill rotWithShape="1">
            <a:blip r:embed="rId3">
              <a:alphaModFix/>
            </a:blip>
            <a:stretch>
              <a:fillRect l="-37624" r="-125007"/>
            </a:stretch>
          </a:blipFill>
          <a:ln>
            <a:noFill/>
          </a:ln>
        </p:spPr>
        <p:txBody>
          <a:bodyPr/>
          <a:lstStyle/>
          <a:p>
            <a:endParaRPr lang="en-US"/>
          </a:p>
        </p:txBody>
      </p:sp>
      <p:sp>
        <p:nvSpPr>
          <p:cNvPr id="387" name="Google Shape;387;p32"/>
          <p:cNvSpPr/>
          <p:nvPr/>
        </p:nvSpPr>
        <p:spPr>
          <a:xfrm>
            <a:off x="13909682" y="0"/>
            <a:ext cx="4378318" cy="10287000"/>
          </a:xfrm>
          <a:custGeom>
            <a:avLst/>
            <a:gdLst/>
            <a:ahLst/>
            <a:cxnLst/>
            <a:rect l="l" t="t" r="r" b="b"/>
            <a:pathLst>
              <a:path w="4378318" h="10287000" extrusionOk="0">
                <a:moveTo>
                  <a:pt x="0" y="0"/>
                </a:moveTo>
                <a:lnTo>
                  <a:pt x="4378318" y="0"/>
                </a:lnTo>
                <a:lnTo>
                  <a:pt x="4378318" y="10287000"/>
                </a:lnTo>
                <a:lnTo>
                  <a:pt x="0" y="10287000"/>
                </a:lnTo>
                <a:lnTo>
                  <a:pt x="0" y="0"/>
                </a:lnTo>
                <a:close/>
              </a:path>
            </a:pathLst>
          </a:custGeom>
          <a:blipFill rotWithShape="1">
            <a:blip r:embed="rId3">
              <a:alphaModFix/>
            </a:blip>
            <a:stretch>
              <a:fillRect l="-126699" r="-35933"/>
            </a:stretch>
          </a:blipFill>
          <a:ln>
            <a:noFill/>
          </a:ln>
        </p:spPr>
        <p:txBody>
          <a:bodyPr/>
          <a:lstStyle/>
          <a:p>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EFEFF"/>
        </a:solidFill>
        <a:effectLst/>
      </p:bgPr>
    </p:bg>
    <p:spTree>
      <p:nvGrpSpPr>
        <p:cNvPr id="1" name="Shape 391"/>
        <p:cNvGrpSpPr/>
        <p:nvPr/>
      </p:nvGrpSpPr>
      <p:grpSpPr>
        <a:xfrm>
          <a:off x="0" y="0"/>
          <a:ext cx="0" cy="0"/>
          <a:chOff x="0" y="0"/>
          <a:chExt cx="0" cy="0"/>
        </a:xfrm>
      </p:grpSpPr>
      <p:sp>
        <p:nvSpPr>
          <p:cNvPr id="392" name="Google Shape;392;p33"/>
          <p:cNvSpPr txBox="1"/>
          <p:nvPr/>
        </p:nvSpPr>
        <p:spPr>
          <a:xfrm>
            <a:off x="4724037" y="800324"/>
            <a:ext cx="12317441" cy="993433"/>
          </a:xfrm>
          <a:prstGeom prst="rect">
            <a:avLst/>
          </a:prstGeom>
          <a:noFill/>
          <a:ln>
            <a:noFill/>
          </a:ln>
        </p:spPr>
        <p:txBody>
          <a:bodyPr spcFirstLastPara="1" wrap="square" lIns="0" tIns="0" rIns="0" bIns="0" anchor="t" anchorCtr="0">
            <a:spAutoFit/>
          </a:bodyPr>
          <a:lstStyle/>
          <a:p>
            <a:pPr marL="0" marR="0" lvl="0" indent="0" algn="ctr" rtl="0">
              <a:lnSpc>
                <a:spcPct val="115001"/>
              </a:lnSpc>
              <a:spcBef>
                <a:spcPts val="0"/>
              </a:spcBef>
              <a:spcAft>
                <a:spcPts val="0"/>
              </a:spcAft>
              <a:buNone/>
            </a:pPr>
            <a:r>
              <a:rPr lang="en-US" sz="6446">
                <a:solidFill>
                  <a:srgbClr val="0C090A"/>
                </a:solidFill>
                <a:latin typeface="Arial"/>
                <a:ea typeface="Arial"/>
                <a:cs typeface="Arial"/>
                <a:sym typeface="Arial"/>
              </a:rPr>
              <a:t>Health Insurance Terminology</a:t>
            </a:r>
            <a:endParaRPr/>
          </a:p>
        </p:txBody>
      </p:sp>
      <p:sp>
        <p:nvSpPr>
          <p:cNvPr id="393" name="Google Shape;393;p33"/>
          <p:cNvSpPr txBox="1"/>
          <p:nvPr/>
        </p:nvSpPr>
        <p:spPr>
          <a:xfrm>
            <a:off x="5013742" y="1755657"/>
            <a:ext cx="13055894" cy="8014502"/>
          </a:xfrm>
          <a:prstGeom prst="rect">
            <a:avLst/>
          </a:prstGeom>
          <a:noFill/>
          <a:ln>
            <a:noFill/>
          </a:ln>
        </p:spPr>
        <p:txBody>
          <a:bodyPr spcFirstLastPara="1" wrap="square" lIns="0" tIns="0" rIns="0" bIns="0" anchor="t" anchorCtr="0">
            <a:spAutoFit/>
          </a:bodyPr>
          <a:lstStyle/>
          <a:p>
            <a:pPr marL="647700" marR="0" lvl="1" indent="-323850" algn="l" rtl="0">
              <a:lnSpc>
                <a:spcPct val="140000"/>
              </a:lnSpc>
              <a:spcBef>
                <a:spcPts val="0"/>
              </a:spcBef>
              <a:spcAft>
                <a:spcPts val="0"/>
              </a:spcAft>
              <a:buClr>
                <a:srgbClr val="0C090A"/>
              </a:buClr>
              <a:buSzPts val="3000"/>
              <a:buFont typeface="Arial"/>
              <a:buChar char="•"/>
            </a:pPr>
            <a:r>
              <a:rPr lang="en-US" sz="3000" b="1" i="0" u="none" strike="noStrike" cap="none" dirty="0">
                <a:solidFill>
                  <a:srgbClr val="0C090A"/>
                </a:solidFill>
                <a:latin typeface="Arial"/>
                <a:ea typeface="Arial"/>
                <a:cs typeface="Arial"/>
                <a:sym typeface="Arial"/>
              </a:rPr>
              <a:t>Deductible </a:t>
            </a:r>
            <a:r>
              <a:rPr lang="en-US" sz="3000" b="0" i="0" u="none" strike="noStrike" cap="none" dirty="0">
                <a:solidFill>
                  <a:srgbClr val="0C090A"/>
                </a:solidFill>
                <a:latin typeface="Arial"/>
                <a:ea typeface="Arial"/>
                <a:cs typeface="Arial"/>
                <a:sym typeface="Arial"/>
              </a:rPr>
              <a:t>- Pay a set amount before insurance kicks in to pay the rest.</a:t>
            </a:r>
            <a:endParaRPr dirty="0"/>
          </a:p>
          <a:p>
            <a:pPr marL="0" marR="0" lvl="0" indent="0" algn="l" rtl="0">
              <a:lnSpc>
                <a:spcPct val="140000"/>
              </a:lnSpc>
              <a:spcBef>
                <a:spcPts val="0"/>
              </a:spcBef>
              <a:spcAft>
                <a:spcPts val="0"/>
              </a:spcAft>
              <a:buNone/>
            </a:pPr>
            <a:endParaRPr sz="1050" dirty="0">
              <a:solidFill>
                <a:srgbClr val="0C090A"/>
              </a:solidFill>
              <a:latin typeface="Arial"/>
              <a:ea typeface="Arial"/>
              <a:cs typeface="Arial"/>
              <a:sym typeface="Arial"/>
            </a:endParaRPr>
          </a:p>
          <a:p>
            <a:pPr marL="647700" marR="0" lvl="1" indent="-323850" algn="l" rtl="0">
              <a:lnSpc>
                <a:spcPct val="140000"/>
              </a:lnSpc>
              <a:spcBef>
                <a:spcPts val="0"/>
              </a:spcBef>
              <a:spcAft>
                <a:spcPts val="0"/>
              </a:spcAft>
              <a:buClr>
                <a:srgbClr val="0C090A"/>
              </a:buClr>
              <a:buSzPts val="3000"/>
              <a:buFont typeface="Arial"/>
              <a:buChar char="•"/>
            </a:pPr>
            <a:r>
              <a:rPr lang="en-US" sz="3000" b="1" i="0" u="none" strike="noStrike" cap="none" dirty="0">
                <a:solidFill>
                  <a:srgbClr val="0C090A"/>
                </a:solidFill>
                <a:latin typeface="Arial"/>
                <a:ea typeface="Arial"/>
                <a:cs typeface="Arial"/>
                <a:sym typeface="Arial"/>
              </a:rPr>
              <a:t>Co-payment (co-pay) </a:t>
            </a:r>
            <a:r>
              <a:rPr lang="en-US" sz="3000" b="0" i="0" u="none" strike="noStrike" cap="none" dirty="0">
                <a:solidFill>
                  <a:srgbClr val="0C090A"/>
                </a:solidFill>
                <a:latin typeface="Arial"/>
                <a:ea typeface="Arial"/>
                <a:cs typeface="Arial"/>
                <a:sym typeface="Arial"/>
              </a:rPr>
              <a:t>- The fee you pay for every doctor's visit or when you have a prescription filled. (FYI - You may be charged less for generic brand of drugs, so be sure to shop for pricing at different pharmacies.)</a:t>
            </a:r>
            <a:endParaRPr dirty="0"/>
          </a:p>
          <a:p>
            <a:pPr marL="0" marR="0" lvl="0" indent="0" algn="l" rtl="0">
              <a:lnSpc>
                <a:spcPct val="140000"/>
              </a:lnSpc>
              <a:spcBef>
                <a:spcPts val="0"/>
              </a:spcBef>
              <a:spcAft>
                <a:spcPts val="0"/>
              </a:spcAft>
              <a:buNone/>
            </a:pPr>
            <a:endParaRPr sz="1050" dirty="0">
              <a:solidFill>
                <a:srgbClr val="0C090A"/>
              </a:solidFill>
              <a:latin typeface="Arial"/>
              <a:ea typeface="Arial"/>
              <a:cs typeface="Arial"/>
              <a:sym typeface="Arial"/>
            </a:endParaRPr>
          </a:p>
          <a:p>
            <a:pPr marL="647700" marR="0" lvl="1" indent="-323850" algn="l" rtl="0">
              <a:lnSpc>
                <a:spcPct val="140000"/>
              </a:lnSpc>
              <a:spcBef>
                <a:spcPts val="0"/>
              </a:spcBef>
              <a:spcAft>
                <a:spcPts val="0"/>
              </a:spcAft>
              <a:buClr>
                <a:srgbClr val="0C090A"/>
              </a:buClr>
              <a:buSzPts val="3000"/>
              <a:buFont typeface="Arial"/>
              <a:buChar char="•"/>
            </a:pPr>
            <a:r>
              <a:rPr lang="en-US" sz="3000" b="1" i="0" u="none" strike="noStrike" cap="none" dirty="0">
                <a:solidFill>
                  <a:srgbClr val="0C090A"/>
                </a:solidFill>
                <a:latin typeface="Arial"/>
                <a:ea typeface="Arial"/>
                <a:cs typeface="Arial"/>
                <a:sym typeface="Arial"/>
              </a:rPr>
              <a:t>Premium</a:t>
            </a:r>
            <a:r>
              <a:rPr lang="en-US" sz="3000" b="0" i="0" u="none" strike="noStrike" cap="none" dirty="0">
                <a:solidFill>
                  <a:srgbClr val="0C090A"/>
                </a:solidFill>
                <a:latin typeface="Arial"/>
                <a:ea typeface="Arial"/>
                <a:cs typeface="Arial"/>
                <a:sym typeface="Arial"/>
              </a:rPr>
              <a:t> - Monthly payment for insurance, typically deducted from your paycheck pre-tax.</a:t>
            </a:r>
            <a:endParaRPr dirty="0"/>
          </a:p>
          <a:p>
            <a:pPr marL="0" marR="0" lvl="0" indent="0" algn="l" rtl="0">
              <a:lnSpc>
                <a:spcPct val="140000"/>
              </a:lnSpc>
              <a:spcBef>
                <a:spcPts val="0"/>
              </a:spcBef>
              <a:spcAft>
                <a:spcPts val="0"/>
              </a:spcAft>
              <a:buNone/>
            </a:pPr>
            <a:endParaRPr sz="1050" dirty="0">
              <a:solidFill>
                <a:srgbClr val="0C090A"/>
              </a:solidFill>
              <a:latin typeface="Arial"/>
              <a:ea typeface="Arial"/>
              <a:cs typeface="Arial"/>
              <a:sym typeface="Arial"/>
            </a:endParaRPr>
          </a:p>
          <a:p>
            <a:pPr marL="647700" marR="0" lvl="1" indent="-323850" algn="l" rtl="0">
              <a:lnSpc>
                <a:spcPct val="140000"/>
              </a:lnSpc>
              <a:spcBef>
                <a:spcPts val="0"/>
              </a:spcBef>
              <a:spcAft>
                <a:spcPts val="0"/>
              </a:spcAft>
              <a:buClr>
                <a:srgbClr val="0C090A"/>
              </a:buClr>
              <a:buSzPts val="3000"/>
              <a:buFont typeface="Arial"/>
              <a:buChar char="•"/>
            </a:pPr>
            <a:r>
              <a:rPr lang="en-US" sz="3000" b="1" i="0" u="none" strike="noStrike" cap="none" dirty="0">
                <a:solidFill>
                  <a:srgbClr val="0C090A"/>
                </a:solidFill>
                <a:latin typeface="Arial"/>
                <a:ea typeface="Arial"/>
                <a:cs typeface="Arial"/>
                <a:sym typeface="Arial"/>
              </a:rPr>
              <a:t>PCP (Primary Care Physician) </a:t>
            </a:r>
            <a:r>
              <a:rPr lang="en-US" sz="3000" b="0" i="0" u="none" strike="noStrike" cap="none" dirty="0">
                <a:solidFill>
                  <a:srgbClr val="0C090A"/>
                </a:solidFill>
                <a:latin typeface="Arial"/>
                <a:ea typeface="Arial"/>
                <a:cs typeface="Arial"/>
                <a:sym typeface="Arial"/>
              </a:rPr>
              <a:t>- The family doctor you must see before you see a specialist (typically if you are on an HMO – PPOs and POS may offer more flexibility and not require a PCP referral).</a:t>
            </a:r>
            <a:endParaRPr dirty="0"/>
          </a:p>
          <a:p>
            <a:pPr marL="0" marR="0" lvl="0" indent="0" algn="l" rtl="0">
              <a:lnSpc>
                <a:spcPct val="140000"/>
              </a:lnSpc>
              <a:spcBef>
                <a:spcPts val="0"/>
              </a:spcBef>
              <a:spcAft>
                <a:spcPts val="0"/>
              </a:spcAft>
              <a:buNone/>
            </a:pPr>
            <a:endParaRPr sz="1050" dirty="0">
              <a:solidFill>
                <a:srgbClr val="0C090A"/>
              </a:solidFill>
              <a:latin typeface="Arial"/>
              <a:ea typeface="Arial"/>
              <a:cs typeface="Arial"/>
              <a:sym typeface="Arial"/>
            </a:endParaRPr>
          </a:p>
          <a:p>
            <a:pPr marL="647700" marR="0" lvl="1" indent="-323850" algn="l" rtl="0">
              <a:lnSpc>
                <a:spcPct val="140000"/>
              </a:lnSpc>
              <a:spcBef>
                <a:spcPts val="0"/>
              </a:spcBef>
              <a:spcAft>
                <a:spcPts val="0"/>
              </a:spcAft>
              <a:buClr>
                <a:srgbClr val="0C090A"/>
              </a:buClr>
              <a:buSzPts val="3000"/>
              <a:buFont typeface="Arial"/>
              <a:buChar char="•"/>
            </a:pPr>
            <a:r>
              <a:rPr lang="en-US" sz="3000" b="0" i="0" u="none" strike="noStrike" cap="none" dirty="0">
                <a:solidFill>
                  <a:srgbClr val="0C090A"/>
                </a:solidFill>
                <a:latin typeface="Arial"/>
                <a:ea typeface="Arial"/>
                <a:cs typeface="Arial"/>
                <a:sym typeface="Arial"/>
              </a:rPr>
              <a:t>PCP provides medical services and referrals to specialists if you are on an HMO plan.</a:t>
            </a:r>
            <a:endParaRPr dirty="0"/>
          </a:p>
        </p:txBody>
      </p:sp>
      <p:sp>
        <p:nvSpPr>
          <p:cNvPr id="394" name="Google Shape;394;p33"/>
          <p:cNvSpPr/>
          <p:nvPr/>
        </p:nvSpPr>
        <p:spPr>
          <a:xfrm>
            <a:off x="0" y="0"/>
            <a:ext cx="4378318" cy="10287000"/>
          </a:xfrm>
          <a:custGeom>
            <a:avLst/>
            <a:gdLst/>
            <a:ahLst/>
            <a:cxnLst/>
            <a:rect l="l" t="t" r="r" b="b"/>
            <a:pathLst>
              <a:path w="4378318" h="10287000" extrusionOk="0">
                <a:moveTo>
                  <a:pt x="0" y="0"/>
                </a:moveTo>
                <a:lnTo>
                  <a:pt x="4378318" y="0"/>
                </a:lnTo>
                <a:lnTo>
                  <a:pt x="4378318" y="10287000"/>
                </a:lnTo>
                <a:lnTo>
                  <a:pt x="0" y="10287000"/>
                </a:lnTo>
                <a:lnTo>
                  <a:pt x="0" y="0"/>
                </a:lnTo>
                <a:close/>
              </a:path>
            </a:pathLst>
          </a:custGeom>
          <a:blipFill rotWithShape="1">
            <a:blip r:embed="rId3">
              <a:alphaModFix/>
            </a:blip>
            <a:stretch>
              <a:fillRect l="-37624" r="-125007"/>
            </a:stretch>
          </a:blipFill>
          <a:ln>
            <a:noFill/>
          </a:ln>
        </p:spPr>
        <p:txBody>
          <a:bodyPr/>
          <a:lstStyle/>
          <a:p>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EFEFF"/>
        </a:solidFill>
        <a:effectLst/>
      </p:bgPr>
    </p:bg>
    <p:spTree>
      <p:nvGrpSpPr>
        <p:cNvPr id="1" name="Shape 398"/>
        <p:cNvGrpSpPr/>
        <p:nvPr/>
      </p:nvGrpSpPr>
      <p:grpSpPr>
        <a:xfrm>
          <a:off x="0" y="0"/>
          <a:ext cx="0" cy="0"/>
          <a:chOff x="0" y="0"/>
          <a:chExt cx="0" cy="0"/>
        </a:xfrm>
      </p:grpSpPr>
      <p:sp>
        <p:nvSpPr>
          <p:cNvPr id="399" name="Google Shape;399;p34"/>
          <p:cNvSpPr txBox="1"/>
          <p:nvPr/>
        </p:nvSpPr>
        <p:spPr>
          <a:xfrm>
            <a:off x="388055" y="160508"/>
            <a:ext cx="13306860" cy="1926883"/>
          </a:xfrm>
          <a:prstGeom prst="rect">
            <a:avLst/>
          </a:prstGeom>
          <a:noFill/>
          <a:ln>
            <a:noFill/>
          </a:ln>
        </p:spPr>
        <p:txBody>
          <a:bodyPr spcFirstLastPara="1" wrap="square" lIns="0" tIns="0" rIns="0" bIns="0" anchor="t" anchorCtr="0">
            <a:spAutoFit/>
          </a:bodyPr>
          <a:lstStyle/>
          <a:p>
            <a:pPr marL="0" marR="0" lvl="0" indent="0" algn="ctr" rtl="0">
              <a:lnSpc>
                <a:spcPct val="115001"/>
              </a:lnSpc>
              <a:spcBef>
                <a:spcPts val="0"/>
              </a:spcBef>
              <a:spcAft>
                <a:spcPts val="0"/>
              </a:spcAft>
              <a:buNone/>
            </a:pPr>
            <a:r>
              <a:rPr lang="en-US" sz="6446">
                <a:solidFill>
                  <a:srgbClr val="0C090A"/>
                </a:solidFill>
                <a:latin typeface="Arial"/>
                <a:ea typeface="Arial"/>
                <a:cs typeface="Arial"/>
                <a:sym typeface="Arial"/>
              </a:rPr>
              <a:t>Typical Policy Terms (Always Review your Policy!)</a:t>
            </a:r>
            <a:endParaRPr/>
          </a:p>
        </p:txBody>
      </p:sp>
      <p:sp>
        <p:nvSpPr>
          <p:cNvPr id="400" name="Google Shape;400;p34"/>
          <p:cNvSpPr txBox="1"/>
          <p:nvPr/>
        </p:nvSpPr>
        <p:spPr>
          <a:xfrm>
            <a:off x="612934" y="2194269"/>
            <a:ext cx="12857103" cy="7842147"/>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2600" dirty="0">
                <a:solidFill>
                  <a:srgbClr val="0C090A"/>
                </a:solidFill>
                <a:latin typeface="Arial"/>
                <a:ea typeface="Arial"/>
                <a:cs typeface="Arial"/>
                <a:sym typeface="Arial"/>
              </a:rPr>
              <a:t>HMO - Least expensive, least flexible.</a:t>
            </a:r>
            <a:endParaRPr sz="2600" dirty="0"/>
          </a:p>
          <a:p>
            <a:pPr marL="647700" marR="0" lvl="1" indent="-323850" algn="l" rtl="0">
              <a:lnSpc>
                <a:spcPct val="140000"/>
              </a:lnSpc>
              <a:spcBef>
                <a:spcPts val="0"/>
              </a:spcBef>
              <a:spcAft>
                <a:spcPts val="0"/>
              </a:spcAft>
              <a:buClr>
                <a:srgbClr val="0C090A"/>
              </a:buClr>
              <a:buSzPts val="3000"/>
              <a:buFont typeface="Arial"/>
              <a:buChar char="•"/>
            </a:pPr>
            <a:r>
              <a:rPr lang="en-US" sz="2600" b="0" i="0" u="none" strike="noStrike" cap="none" dirty="0">
                <a:solidFill>
                  <a:srgbClr val="0C090A"/>
                </a:solidFill>
                <a:latin typeface="Arial"/>
                <a:ea typeface="Arial"/>
                <a:cs typeface="Arial"/>
                <a:sym typeface="Arial"/>
              </a:rPr>
              <a:t>You need to contact your PCP, then use the doctors in the HMO network.</a:t>
            </a:r>
            <a:endParaRPr sz="2600" dirty="0"/>
          </a:p>
          <a:p>
            <a:pPr marL="647700" lvl="1" indent="-323850">
              <a:lnSpc>
                <a:spcPct val="140000"/>
              </a:lnSpc>
              <a:buClr>
                <a:srgbClr val="0C090A"/>
              </a:buClr>
              <a:buSzPts val="3000"/>
              <a:buFont typeface="Arial"/>
              <a:buChar char="•"/>
            </a:pPr>
            <a:r>
              <a:rPr lang="en-US" sz="2600" b="0" i="0" u="none" strike="noStrike" cap="none">
                <a:solidFill>
                  <a:srgbClr val="0C090A"/>
                </a:solidFill>
                <a:latin typeface="Arial"/>
                <a:ea typeface="Arial"/>
                <a:cs typeface="Arial"/>
                <a:sym typeface="Arial"/>
              </a:rPr>
              <a:t>Outside of the HMO network, you may not receive insurance coverage, so </a:t>
            </a:r>
            <a:r>
              <a:rPr lang="en-US" sz="2600" b="0" i="0" u="none" strike="noStrike" cap="none" dirty="0">
                <a:solidFill>
                  <a:srgbClr val="0C090A"/>
                </a:solidFill>
                <a:latin typeface="Arial"/>
                <a:ea typeface="Arial"/>
                <a:cs typeface="Arial"/>
                <a:sym typeface="Arial"/>
              </a:rPr>
              <a:t>it’s important to know what doctors are in your network.</a:t>
            </a:r>
            <a:endParaRPr sz="2600" dirty="0"/>
          </a:p>
          <a:p>
            <a:pPr marL="0" marR="0" lvl="0" indent="0" algn="l" rtl="0">
              <a:lnSpc>
                <a:spcPct val="140000"/>
              </a:lnSpc>
              <a:spcBef>
                <a:spcPts val="0"/>
              </a:spcBef>
              <a:spcAft>
                <a:spcPts val="0"/>
              </a:spcAft>
              <a:buNone/>
            </a:pPr>
            <a:endParaRPr sz="2600" dirty="0">
              <a:solidFill>
                <a:srgbClr val="0C090A"/>
              </a:solidFill>
              <a:latin typeface="Arial"/>
              <a:ea typeface="Arial"/>
              <a:cs typeface="Arial"/>
              <a:sym typeface="Arial"/>
            </a:endParaRPr>
          </a:p>
          <a:p>
            <a:pPr marL="0" marR="0" lvl="0" indent="0" algn="l" rtl="0">
              <a:lnSpc>
                <a:spcPct val="140000"/>
              </a:lnSpc>
              <a:spcBef>
                <a:spcPts val="0"/>
              </a:spcBef>
              <a:spcAft>
                <a:spcPts val="0"/>
              </a:spcAft>
              <a:buNone/>
            </a:pPr>
            <a:r>
              <a:rPr lang="en-US" sz="2600" dirty="0">
                <a:solidFill>
                  <a:srgbClr val="0C090A"/>
                </a:solidFill>
                <a:latin typeface="Arial"/>
                <a:ea typeface="Arial"/>
                <a:cs typeface="Arial"/>
                <a:sym typeface="Arial"/>
              </a:rPr>
              <a:t>PPO - most flexible, most expensive.</a:t>
            </a:r>
            <a:endParaRPr sz="2600" dirty="0"/>
          </a:p>
          <a:p>
            <a:pPr marL="647700" marR="0" lvl="1" indent="-323850" algn="l" rtl="0">
              <a:lnSpc>
                <a:spcPct val="140000"/>
              </a:lnSpc>
              <a:spcBef>
                <a:spcPts val="0"/>
              </a:spcBef>
              <a:spcAft>
                <a:spcPts val="0"/>
              </a:spcAft>
              <a:buClr>
                <a:srgbClr val="0C090A"/>
              </a:buClr>
              <a:buSzPts val="3000"/>
              <a:buFont typeface="Arial"/>
              <a:buChar char="•"/>
            </a:pPr>
            <a:r>
              <a:rPr lang="en-US" sz="2600" b="0" i="0" u="none" strike="noStrike" cap="none" dirty="0">
                <a:solidFill>
                  <a:srgbClr val="0C090A"/>
                </a:solidFill>
                <a:latin typeface="Arial"/>
                <a:ea typeface="Arial"/>
                <a:cs typeface="Arial"/>
                <a:sym typeface="Arial"/>
              </a:rPr>
              <a:t>You don't have to specify a main doctor, but you’ll have a list of preferred providers that you can go to. You may pay more outside of the list of preferred providers, but your insurance company may cover some of the costs.</a:t>
            </a:r>
            <a:endParaRPr sz="2600" dirty="0"/>
          </a:p>
          <a:p>
            <a:pPr marL="0" marR="0" lvl="0" indent="0" algn="l" rtl="0">
              <a:lnSpc>
                <a:spcPct val="140000"/>
              </a:lnSpc>
              <a:spcBef>
                <a:spcPts val="0"/>
              </a:spcBef>
              <a:spcAft>
                <a:spcPts val="0"/>
              </a:spcAft>
              <a:buNone/>
            </a:pPr>
            <a:endParaRPr sz="2600" dirty="0">
              <a:solidFill>
                <a:srgbClr val="0C090A"/>
              </a:solidFill>
              <a:latin typeface="Arial"/>
              <a:ea typeface="Arial"/>
              <a:cs typeface="Arial"/>
              <a:sym typeface="Arial"/>
            </a:endParaRPr>
          </a:p>
          <a:p>
            <a:pPr marL="0" marR="0" lvl="0" indent="0" algn="l" rtl="0">
              <a:lnSpc>
                <a:spcPct val="140000"/>
              </a:lnSpc>
              <a:spcBef>
                <a:spcPts val="0"/>
              </a:spcBef>
              <a:spcAft>
                <a:spcPts val="0"/>
              </a:spcAft>
              <a:buNone/>
            </a:pPr>
            <a:r>
              <a:rPr lang="en-US" sz="2600" dirty="0">
                <a:solidFill>
                  <a:srgbClr val="0C090A"/>
                </a:solidFill>
                <a:latin typeface="Arial"/>
                <a:ea typeface="Arial"/>
                <a:cs typeface="Arial"/>
                <a:sym typeface="Arial"/>
              </a:rPr>
              <a:t>POS (Point of Service plan) - Part HMO, part PPO.</a:t>
            </a:r>
            <a:endParaRPr sz="2600" dirty="0"/>
          </a:p>
          <a:p>
            <a:pPr marL="647700" marR="0" lvl="1" indent="-323850" algn="l" rtl="0">
              <a:lnSpc>
                <a:spcPct val="140000"/>
              </a:lnSpc>
              <a:spcBef>
                <a:spcPts val="0"/>
              </a:spcBef>
              <a:spcAft>
                <a:spcPts val="0"/>
              </a:spcAft>
              <a:buClr>
                <a:srgbClr val="0C090A"/>
              </a:buClr>
              <a:buSzPts val="3000"/>
              <a:buFont typeface="Arial"/>
              <a:buChar char="•"/>
            </a:pPr>
            <a:r>
              <a:rPr lang="en-US" sz="2600" b="0" i="0" u="none" strike="noStrike" cap="none" dirty="0">
                <a:solidFill>
                  <a:srgbClr val="0C090A"/>
                </a:solidFill>
                <a:latin typeface="Arial"/>
                <a:ea typeface="Arial"/>
                <a:cs typeface="Arial"/>
                <a:sym typeface="Arial"/>
              </a:rPr>
              <a:t>You may need to contact your PCP first, but then you can go to any doctor in the network. You typically have the flexibility to go to any doctor outside of the network for an added cost.</a:t>
            </a:r>
            <a:endParaRPr sz="2600" dirty="0"/>
          </a:p>
        </p:txBody>
      </p:sp>
      <p:sp>
        <p:nvSpPr>
          <p:cNvPr id="401" name="Google Shape;401;p34"/>
          <p:cNvSpPr/>
          <p:nvPr/>
        </p:nvSpPr>
        <p:spPr>
          <a:xfrm>
            <a:off x="13909682" y="0"/>
            <a:ext cx="4378318" cy="10287000"/>
          </a:xfrm>
          <a:custGeom>
            <a:avLst/>
            <a:gdLst/>
            <a:ahLst/>
            <a:cxnLst/>
            <a:rect l="l" t="t" r="r" b="b"/>
            <a:pathLst>
              <a:path w="4378318" h="10287000" extrusionOk="0">
                <a:moveTo>
                  <a:pt x="0" y="0"/>
                </a:moveTo>
                <a:lnTo>
                  <a:pt x="4378318" y="0"/>
                </a:lnTo>
                <a:lnTo>
                  <a:pt x="4378318" y="10287000"/>
                </a:lnTo>
                <a:lnTo>
                  <a:pt x="0" y="10287000"/>
                </a:lnTo>
                <a:lnTo>
                  <a:pt x="0" y="0"/>
                </a:lnTo>
                <a:close/>
              </a:path>
            </a:pathLst>
          </a:custGeom>
          <a:blipFill rotWithShape="1">
            <a:blip r:embed="rId3">
              <a:alphaModFix/>
            </a:blip>
            <a:stretch>
              <a:fillRect l="-37624" r="-125007"/>
            </a:stretch>
          </a:blipFill>
          <a:ln>
            <a:noFill/>
          </a:ln>
        </p:spPr>
        <p:txBody>
          <a:bodyPr/>
          <a:lstStyle/>
          <a:p>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EFEFF"/>
        </a:solidFill>
        <a:effectLst/>
      </p:bgPr>
    </p:bg>
    <p:spTree>
      <p:nvGrpSpPr>
        <p:cNvPr id="1" name="Shape 405"/>
        <p:cNvGrpSpPr/>
        <p:nvPr/>
      </p:nvGrpSpPr>
      <p:grpSpPr>
        <a:xfrm>
          <a:off x="0" y="0"/>
          <a:ext cx="0" cy="0"/>
          <a:chOff x="0" y="0"/>
          <a:chExt cx="0" cy="0"/>
        </a:xfrm>
      </p:grpSpPr>
      <p:sp>
        <p:nvSpPr>
          <p:cNvPr id="406" name="Google Shape;406;p35"/>
          <p:cNvSpPr txBox="1"/>
          <p:nvPr/>
        </p:nvSpPr>
        <p:spPr>
          <a:xfrm>
            <a:off x="4724037" y="800324"/>
            <a:ext cx="12317441" cy="993433"/>
          </a:xfrm>
          <a:prstGeom prst="rect">
            <a:avLst/>
          </a:prstGeom>
          <a:noFill/>
          <a:ln>
            <a:noFill/>
          </a:ln>
        </p:spPr>
        <p:txBody>
          <a:bodyPr spcFirstLastPara="1" wrap="square" lIns="0" tIns="0" rIns="0" bIns="0" anchor="t" anchorCtr="0">
            <a:spAutoFit/>
          </a:bodyPr>
          <a:lstStyle/>
          <a:p>
            <a:pPr marL="0" marR="0" lvl="0" indent="0" algn="ctr" rtl="0">
              <a:lnSpc>
                <a:spcPct val="115001"/>
              </a:lnSpc>
              <a:spcBef>
                <a:spcPts val="0"/>
              </a:spcBef>
              <a:spcAft>
                <a:spcPts val="0"/>
              </a:spcAft>
              <a:buNone/>
            </a:pPr>
            <a:r>
              <a:rPr lang="en-US" sz="6446">
                <a:solidFill>
                  <a:srgbClr val="0C090A"/>
                </a:solidFill>
                <a:latin typeface="Arial"/>
                <a:ea typeface="Arial"/>
                <a:cs typeface="Arial"/>
                <a:sym typeface="Arial"/>
              </a:rPr>
              <a:t>Health Insurance Advice</a:t>
            </a:r>
            <a:endParaRPr/>
          </a:p>
        </p:txBody>
      </p:sp>
      <p:sp>
        <p:nvSpPr>
          <p:cNvPr id="407" name="Google Shape;407;p35"/>
          <p:cNvSpPr txBox="1"/>
          <p:nvPr/>
        </p:nvSpPr>
        <p:spPr>
          <a:xfrm>
            <a:off x="5013742" y="2250957"/>
            <a:ext cx="12027737" cy="7842147"/>
          </a:xfrm>
          <a:prstGeom prst="rect">
            <a:avLst/>
          </a:prstGeom>
          <a:noFill/>
          <a:ln>
            <a:noFill/>
          </a:ln>
        </p:spPr>
        <p:txBody>
          <a:bodyPr spcFirstLastPara="1" wrap="square" lIns="0" tIns="0" rIns="0" bIns="0" anchor="t" anchorCtr="0">
            <a:spAutoFit/>
          </a:bodyPr>
          <a:lstStyle/>
          <a:p>
            <a:pPr marL="647700" marR="0" lvl="1" indent="-323850" algn="l" rtl="0">
              <a:lnSpc>
                <a:spcPct val="140000"/>
              </a:lnSpc>
              <a:spcBef>
                <a:spcPts val="0"/>
              </a:spcBef>
              <a:spcAft>
                <a:spcPts val="0"/>
              </a:spcAft>
              <a:buClr>
                <a:srgbClr val="0C090A"/>
              </a:buClr>
              <a:buSzPts val="3000"/>
              <a:buFont typeface="Arial"/>
              <a:buChar char="•"/>
            </a:pPr>
            <a:r>
              <a:rPr lang="en-US" sz="2800" b="0" i="0" u="none" strike="noStrike" cap="none" dirty="0">
                <a:solidFill>
                  <a:srgbClr val="0C090A"/>
                </a:solidFill>
                <a:latin typeface="Arial"/>
                <a:ea typeface="Arial"/>
                <a:cs typeface="Arial"/>
                <a:sym typeface="Arial"/>
              </a:rPr>
              <a:t>Choose a health insurance plan based on your medical needs – if you need to go to the doctor often or have high medical expenses, paying a higher premium (PPO) upfront may be financially wise. If you don’t go to the doctor often, an HMO may make more sense for the time being.</a:t>
            </a:r>
            <a:endParaRPr sz="1200" dirty="0"/>
          </a:p>
          <a:p>
            <a:pPr marL="0" marR="0" lvl="0" indent="0" algn="l" rtl="0">
              <a:lnSpc>
                <a:spcPct val="140000"/>
              </a:lnSpc>
              <a:spcBef>
                <a:spcPts val="0"/>
              </a:spcBef>
              <a:spcAft>
                <a:spcPts val="0"/>
              </a:spcAft>
              <a:buNone/>
            </a:pPr>
            <a:endParaRPr sz="2800" dirty="0">
              <a:solidFill>
                <a:srgbClr val="0C090A"/>
              </a:solidFill>
              <a:latin typeface="Arial"/>
              <a:ea typeface="Arial"/>
              <a:cs typeface="Arial"/>
              <a:sym typeface="Arial"/>
            </a:endParaRPr>
          </a:p>
          <a:p>
            <a:pPr marL="647700" marR="0" lvl="1" indent="-323850" algn="l" rtl="0">
              <a:lnSpc>
                <a:spcPct val="140000"/>
              </a:lnSpc>
              <a:spcBef>
                <a:spcPts val="0"/>
              </a:spcBef>
              <a:spcAft>
                <a:spcPts val="0"/>
              </a:spcAft>
              <a:buClr>
                <a:srgbClr val="0C090A"/>
              </a:buClr>
              <a:buSzPts val="3000"/>
              <a:buFont typeface="Arial"/>
              <a:buChar char="•"/>
            </a:pPr>
            <a:r>
              <a:rPr lang="en-US" sz="2800" b="0" i="0" u="none" strike="noStrike" cap="none" dirty="0">
                <a:solidFill>
                  <a:srgbClr val="0C090A"/>
                </a:solidFill>
                <a:latin typeface="Arial"/>
                <a:ea typeface="Arial"/>
                <a:cs typeface="Arial"/>
                <a:sym typeface="Arial"/>
              </a:rPr>
              <a:t>Get to know a new doctor early. Do this when you feel healthy, not when you're sick, especially if moving to a new city.</a:t>
            </a:r>
            <a:endParaRPr sz="1200" dirty="0"/>
          </a:p>
          <a:p>
            <a:pPr marL="0" marR="0" lvl="0" indent="0" algn="l" rtl="0">
              <a:lnSpc>
                <a:spcPct val="140000"/>
              </a:lnSpc>
              <a:spcBef>
                <a:spcPts val="0"/>
              </a:spcBef>
              <a:spcAft>
                <a:spcPts val="0"/>
              </a:spcAft>
              <a:buNone/>
            </a:pPr>
            <a:endParaRPr sz="2800" dirty="0">
              <a:solidFill>
                <a:srgbClr val="0C090A"/>
              </a:solidFill>
              <a:latin typeface="Arial"/>
              <a:ea typeface="Arial"/>
              <a:cs typeface="Arial"/>
              <a:sym typeface="Arial"/>
            </a:endParaRPr>
          </a:p>
          <a:p>
            <a:pPr marL="647700" marR="0" lvl="1" indent="-323850" algn="l" rtl="0">
              <a:lnSpc>
                <a:spcPct val="140000"/>
              </a:lnSpc>
              <a:spcBef>
                <a:spcPts val="0"/>
              </a:spcBef>
              <a:spcAft>
                <a:spcPts val="0"/>
              </a:spcAft>
              <a:buClr>
                <a:srgbClr val="0C090A"/>
              </a:buClr>
              <a:buSzPts val="3000"/>
              <a:buFont typeface="Arial"/>
              <a:buChar char="•"/>
            </a:pPr>
            <a:r>
              <a:rPr lang="en-US" sz="2800" b="0" i="0" u="none" strike="noStrike" cap="none" dirty="0">
                <a:solidFill>
                  <a:srgbClr val="0C090A"/>
                </a:solidFill>
                <a:latin typeface="Arial"/>
                <a:ea typeface="Arial"/>
                <a:cs typeface="Arial"/>
                <a:sym typeface="Arial"/>
              </a:rPr>
              <a:t>Forward your medical records to your new doctor proactively.</a:t>
            </a:r>
            <a:endParaRPr sz="1200" dirty="0"/>
          </a:p>
          <a:p>
            <a:pPr marL="0" marR="0" lvl="0" indent="0" algn="l" rtl="0">
              <a:lnSpc>
                <a:spcPct val="140000"/>
              </a:lnSpc>
              <a:spcBef>
                <a:spcPts val="0"/>
              </a:spcBef>
              <a:spcAft>
                <a:spcPts val="0"/>
              </a:spcAft>
              <a:buNone/>
            </a:pPr>
            <a:endParaRPr sz="2800" dirty="0">
              <a:solidFill>
                <a:srgbClr val="0C090A"/>
              </a:solidFill>
              <a:latin typeface="Arial"/>
              <a:ea typeface="Arial"/>
              <a:cs typeface="Arial"/>
              <a:sym typeface="Arial"/>
            </a:endParaRPr>
          </a:p>
          <a:p>
            <a:pPr marL="647700" marR="0" lvl="1" indent="-323850" algn="l" rtl="0">
              <a:lnSpc>
                <a:spcPct val="140000"/>
              </a:lnSpc>
              <a:spcBef>
                <a:spcPts val="0"/>
              </a:spcBef>
              <a:spcAft>
                <a:spcPts val="0"/>
              </a:spcAft>
              <a:buClr>
                <a:srgbClr val="0C090A"/>
              </a:buClr>
              <a:buSzPts val="3000"/>
              <a:buFont typeface="Arial"/>
              <a:buChar char="•"/>
            </a:pPr>
            <a:r>
              <a:rPr lang="en-US" sz="2800" b="0" i="0" u="none" strike="noStrike" cap="none" dirty="0">
                <a:solidFill>
                  <a:srgbClr val="0C090A"/>
                </a:solidFill>
                <a:latin typeface="Arial"/>
                <a:ea typeface="Arial"/>
                <a:cs typeface="Arial"/>
                <a:sym typeface="Arial"/>
              </a:rPr>
              <a:t>Get the number for the nearest pharmacy. Remember that different prescriptions can have very different costs depending on the pharmacy, so remember to shop around!</a:t>
            </a:r>
            <a:endParaRPr sz="1200" dirty="0"/>
          </a:p>
        </p:txBody>
      </p:sp>
      <p:sp>
        <p:nvSpPr>
          <p:cNvPr id="408" name="Google Shape;408;p35"/>
          <p:cNvSpPr/>
          <p:nvPr/>
        </p:nvSpPr>
        <p:spPr>
          <a:xfrm>
            <a:off x="0" y="0"/>
            <a:ext cx="4378318" cy="10287000"/>
          </a:xfrm>
          <a:custGeom>
            <a:avLst/>
            <a:gdLst/>
            <a:ahLst/>
            <a:cxnLst/>
            <a:rect l="l" t="t" r="r" b="b"/>
            <a:pathLst>
              <a:path w="4378318" h="10287000" extrusionOk="0">
                <a:moveTo>
                  <a:pt x="0" y="0"/>
                </a:moveTo>
                <a:lnTo>
                  <a:pt x="4378318" y="0"/>
                </a:lnTo>
                <a:lnTo>
                  <a:pt x="4378318" y="10287000"/>
                </a:lnTo>
                <a:lnTo>
                  <a:pt x="0" y="10287000"/>
                </a:lnTo>
                <a:lnTo>
                  <a:pt x="0" y="0"/>
                </a:lnTo>
                <a:close/>
              </a:path>
            </a:pathLst>
          </a:custGeom>
          <a:blipFill rotWithShape="1">
            <a:blip r:embed="rId3">
              <a:alphaModFix/>
            </a:blip>
            <a:stretch>
              <a:fillRect l="-37624" r="-125007"/>
            </a:stretch>
          </a:blipFill>
          <a:ln>
            <a:noFill/>
          </a:ln>
        </p:spPr>
        <p:txBody>
          <a:bodyPr/>
          <a:lstStyle/>
          <a:p>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EFEFF"/>
        </a:solidFill>
        <a:effectLst/>
      </p:bgPr>
    </p:bg>
    <p:spTree>
      <p:nvGrpSpPr>
        <p:cNvPr id="1" name="Shape 412"/>
        <p:cNvGrpSpPr/>
        <p:nvPr/>
      </p:nvGrpSpPr>
      <p:grpSpPr>
        <a:xfrm>
          <a:off x="0" y="0"/>
          <a:ext cx="0" cy="0"/>
          <a:chOff x="0" y="0"/>
          <a:chExt cx="0" cy="0"/>
        </a:xfrm>
      </p:grpSpPr>
      <p:sp>
        <p:nvSpPr>
          <p:cNvPr id="413" name="Google Shape;413;p36"/>
          <p:cNvSpPr/>
          <p:nvPr/>
        </p:nvSpPr>
        <p:spPr>
          <a:xfrm>
            <a:off x="11581212" y="0"/>
            <a:ext cx="7986098" cy="10287000"/>
          </a:xfrm>
          <a:custGeom>
            <a:avLst/>
            <a:gdLst/>
            <a:ahLst/>
            <a:cxnLst/>
            <a:rect l="l" t="t" r="r" b="b"/>
            <a:pathLst>
              <a:path w="7986098" h="10287000" extrusionOk="0">
                <a:moveTo>
                  <a:pt x="0" y="0"/>
                </a:moveTo>
                <a:lnTo>
                  <a:pt x="7986098" y="0"/>
                </a:lnTo>
                <a:lnTo>
                  <a:pt x="7986098" y="10287000"/>
                </a:lnTo>
                <a:lnTo>
                  <a:pt x="0" y="10287000"/>
                </a:lnTo>
                <a:lnTo>
                  <a:pt x="0" y="0"/>
                </a:lnTo>
                <a:close/>
              </a:path>
            </a:pathLst>
          </a:custGeom>
          <a:blipFill rotWithShape="1">
            <a:blip r:embed="rId3">
              <a:alphaModFix/>
            </a:blip>
            <a:stretch>
              <a:fillRect l="-33166"/>
            </a:stretch>
          </a:blipFill>
          <a:ln>
            <a:noFill/>
          </a:ln>
        </p:spPr>
        <p:txBody>
          <a:bodyPr/>
          <a:lstStyle/>
          <a:p>
            <a:endParaRPr lang="en-US"/>
          </a:p>
        </p:txBody>
      </p:sp>
      <p:sp>
        <p:nvSpPr>
          <p:cNvPr id="414" name="Google Shape;414;p36"/>
          <p:cNvSpPr txBox="1"/>
          <p:nvPr/>
        </p:nvSpPr>
        <p:spPr>
          <a:xfrm>
            <a:off x="326942" y="2266984"/>
            <a:ext cx="10868725" cy="8020016"/>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3000" u="sng" dirty="0">
                <a:solidFill>
                  <a:srgbClr val="0C090A"/>
                </a:solidFill>
                <a:latin typeface="Arial"/>
                <a:ea typeface="Arial"/>
                <a:cs typeface="Arial"/>
                <a:sym typeface="Arial"/>
              </a:rPr>
              <a:t>PROFESSIONAL CLOTHING</a:t>
            </a:r>
            <a:endParaRPr dirty="0"/>
          </a:p>
          <a:p>
            <a:pPr marL="647700" marR="0" lvl="1" indent="-323850" algn="l" rtl="0">
              <a:lnSpc>
                <a:spcPct val="140000"/>
              </a:lnSpc>
              <a:spcBef>
                <a:spcPts val="0"/>
              </a:spcBef>
              <a:spcAft>
                <a:spcPts val="0"/>
              </a:spcAft>
              <a:buClr>
                <a:srgbClr val="0C090A"/>
              </a:buClr>
              <a:buSzPts val="3000"/>
              <a:buFont typeface="Arial"/>
              <a:buChar char="•"/>
            </a:pPr>
            <a:r>
              <a:rPr lang="en-US" sz="2400" b="0" i="0" u="none" strike="noStrike" cap="none" dirty="0">
                <a:solidFill>
                  <a:srgbClr val="0C090A"/>
                </a:solidFill>
                <a:latin typeface="Arial"/>
                <a:ea typeface="Arial"/>
                <a:cs typeface="Arial"/>
                <a:sym typeface="Arial"/>
              </a:rPr>
              <a:t>Know the dress code before your first day of work.</a:t>
            </a:r>
            <a:endParaRPr sz="1100" dirty="0"/>
          </a:p>
          <a:p>
            <a:pPr marL="0" marR="0" lvl="0" indent="0" algn="l" rtl="0">
              <a:lnSpc>
                <a:spcPct val="46666"/>
              </a:lnSpc>
              <a:spcBef>
                <a:spcPts val="0"/>
              </a:spcBef>
              <a:spcAft>
                <a:spcPts val="0"/>
              </a:spcAft>
              <a:buNone/>
            </a:pPr>
            <a:endParaRPr sz="2400" dirty="0">
              <a:solidFill>
                <a:srgbClr val="0C090A"/>
              </a:solidFill>
              <a:latin typeface="Arial"/>
              <a:ea typeface="Arial"/>
              <a:cs typeface="Arial"/>
              <a:sym typeface="Arial"/>
            </a:endParaRPr>
          </a:p>
          <a:p>
            <a:pPr marL="647700" marR="0" lvl="1" indent="-323850" algn="l" rtl="0">
              <a:lnSpc>
                <a:spcPct val="140000"/>
              </a:lnSpc>
              <a:spcBef>
                <a:spcPts val="0"/>
              </a:spcBef>
              <a:spcAft>
                <a:spcPts val="0"/>
              </a:spcAft>
              <a:buClr>
                <a:srgbClr val="0C090A"/>
              </a:buClr>
              <a:buSzPts val="3000"/>
              <a:buFont typeface="Arial"/>
              <a:buChar char="•"/>
            </a:pPr>
            <a:r>
              <a:rPr lang="en-US" sz="2400" b="0" i="0" u="none" strike="noStrike" cap="none" dirty="0">
                <a:solidFill>
                  <a:srgbClr val="0C090A"/>
                </a:solidFill>
                <a:latin typeface="Arial"/>
                <a:ea typeface="Arial"/>
                <a:cs typeface="Arial"/>
                <a:sym typeface="Arial"/>
              </a:rPr>
              <a:t>Have 2-3 work outfits you can mix and match when you start your job, but buy most of your wardrobe after your week of work once you get a good sense of what is appropriate for your new workplace. </a:t>
            </a:r>
          </a:p>
          <a:p>
            <a:pPr marL="647700" lvl="1" indent="-323850">
              <a:lnSpc>
                <a:spcPct val="140000"/>
              </a:lnSpc>
              <a:buClr>
                <a:srgbClr val="0C090A"/>
              </a:buClr>
              <a:buSzPts val="3000"/>
              <a:buFont typeface="Arial"/>
              <a:buChar char="•"/>
            </a:pPr>
            <a:r>
              <a:rPr lang="en-US" sz="2400" dirty="0">
                <a:solidFill>
                  <a:srgbClr val="0C090A"/>
                </a:solidFill>
              </a:rPr>
              <a:t>You can get professional clothing through the Wardrobe here: https://careerservices.upenn.edu/resources/career-wardrobe/</a:t>
            </a:r>
            <a:endParaRPr sz="1100" dirty="0"/>
          </a:p>
          <a:p>
            <a:pPr marL="0" marR="0" lvl="0" indent="0" algn="l" rtl="0">
              <a:lnSpc>
                <a:spcPct val="46666"/>
              </a:lnSpc>
              <a:spcBef>
                <a:spcPts val="0"/>
              </a:spcBef>
              <a:spcAft>
                <a:spcPts val="0"/>
              </a:spcAft>
              <a:buNone/>
            </a:pPr>
            <a:endParaRPr sz="3000" dirty="0">
              <a:solidFill>
                <a:srgbClr val="0C090A"/>
              </a:solidFill>
              <a:latin typeface="Arial"/>
              <a:ea typeface="Arial"/>
              <a:cs typeface="Arial"/>
              <a:sym typeface="Arial"/>
            </a:endParaRPr>
          </a:p>
          <a:p>
            <a:pPr marL="0" marR="0" lvl="0" indent="0" algn="l" rtl="0">
              <a:lnSpc>
                <a:spcPct val="140000"/>
              </a:lnSpc>
              <a:spcBef>
                <a:spcPts val="0"/>
              </a:spcBef>
              <a:spcAft>
                <a:spcPts val="0"/>
              </a:spcAft>
              <a:buNone/>
            </a:pPr>
            <a:r>
              <a:rPr lang="en-US" sz="3000" u="sng" dirty="0">
                <a:solidFill>
                  <a:srgbClr val="0C090A"/>
                </a:solidFill>
                <a:latin typeface="Arial"/>
                <a:ea typeface="Arial"/>
                <a:cs typeface="Arial"/>
                <a:sym typeface="Arial"/>
              </a:rPr>
              <a:t>NETWORKING IN NEW CITIES</a:t>
            </a:r>
            <a:endParaRPr dirty="0"/>
          </a:p>
          <a:p>
            <a:pPr marL="647700" marR="0" lvl="1" indent="-323850" algn="l" rtl="0">
              <a:lnSpc>
                <a:spcPct val="140000"/>
              </a:lnSpc>
              <a:spcBef>
                <a:spcPts val="0"/>
              </a:spcBef>
              <a:spcAft>
                <a:spcPts val="0"/>
              </a:spcAft>
              <a:buClr>
                <a:srgbClr val="0C090A"/>
              </a:buClr>
              <a:buSzPts val="3000"/>
              <a:buFont typeface="Arial"/>
              <a:buChar char="•"/>
            </a:pPr>
            <a:r>
              <a:rPr lang="en-US" sz="2400" b="0" i="0" u="none" strike="noStrike" cap="none" dirty="0">
                <a:solidFill>
                  <a:srgbClr val="0C090A"/>
                </a:solidFill>
                <a:latin typeface="Arial"/>
                <a:ea typeface="Arial"/>
                <a:cs typeface="Arial"/>
                <a:sym typeface="Arial"/>
              </a:rPr>
              <a:t>Penn alumni association with chapters around the world.</a:t>
            </a:r>
            <a:endParaRPr sz="1100" dirty="0"/>
          </a:p>
          <a:p>
            <a:pPr marL="0" marR="0" lvl="0" indent="0" algn="l" rtl="0">
              <a:lnSpc>
                <a:spcPct val="46666"/>
              </a:lnSpc>
              <a:spcBef>
                <a:spcPts val="0"/>
              </a:spcBef>
              <a:spcAft>
                <a:spcPts val="0"/>
              </a:spcAft>
              <a:buNone/>
            </a:pPr>
            <a:endParaRPr sz="2400" dirty="0">
              <a:solidFill>
                <a:srgbClr val="0C090A"/>
              </a:solidFill>
              <a:latin typeface="Arial"/>
              <a:ea typeface="Arial"/>
              <a:cs typeface="Arial"/>
              <a:sym typeface="Arial"/>
            </a:endParaRPr>
          </a:p>
          <a:p>
            <a:pPr marL="647700" marR="0" lvl="1" indent="-323850" algn="l" rtl="0">
              <a:lnSpc>
                <a:spcPct val="140000"/>
              </a:lnSpc>
              <a:spcBef>
                <a:spcPts val="0"/>
              </a:spcBef>
              <a:spcAft>
                <a:spcPts val="0"/>
              </a:spcAft>
              <a:buClr>
                <a:srgbClr val="0C090A"/>
              </a:buClr>
              <a:buSzPts val="3000"/>
              <a:buFont typeface="Arial"/>
              <a:buChar char="•"/>
            </a:pPr>
            <a:r>
              <a:rPr lang="en-US" sz="2400" b="0" i="0" u="none" strike="noStrike" cap="none" dirty="0">
                <a:solidFill>
                  <a:srgbClr val="0C090A"/>
                </a:solidFill>
                <a:latin typeface="Arial"/>
                <a:ea typeface="Arial"/>
                <a:cs typeface="Arial"/>
                <a:sym typeface="Arial"/>
              </a:rPr>
              <a:t>Just like in college, you can meet people by doing things you like! Find an intramural sports league, volunteer or join civic associations</a:t>
            </a:r>
            <a:endParaRPr sz="1100" dirty="0"/>
          </a:p>
          <a:p>
            <a:pPr marL="0" marR="0" lvl="0" indent="0" algn="l" rtl="0">
              <a:lnSpc>
                <a:spcPct val="46666"/>
              </a:lnSpc>
              <a:spcBef>
                <a:spcPts val="0"/>
              </a:spcBef>
              <a:spcAft>
                <a:spcPts val="0"/>
              </a:spcAft>
              <a:buNone/>
            </a:pPr>
            <a:endParaRPr sz="3000" dirty="0">
              <a:solidFill>
                <a:srgbClr val="0C090A"/>
              </a:solidFill>
              <a:latin typeface="Arial"/>
              <a:ea typeface="Arial"/>
              <a:cs typeface="Arial"/>
              <a:sym typeface="Arial"/>
            </a:endParaRPr>
          </a:p>
          <a:p>
            <a:pPr marL="0" marR="0" lvl="0" indent="0" algn="l" rtl="0">
              <a:lnSpc>
                <a:spcPct val="140000"/>
              </a:lnSpc>
              <a:spcBef>
                <a:spcPts val="0"/>
              </a:spcBef>
              <a:spcAft>
                <a:spcPts val="0"/>
              </a:spcAft>
              <a:buNone/>
            </a:pPr>
            <a:r>
              <a:rPr lang="en-US" sz="3000" u="sng" dirty="0">
                <a:solidFill>
                  <a:srgbClr val="0C090A"/>
                </a:solidFill>
                <a:latin typeface="Arial"/>
                <a:ea typeface="Arial"/>
                <a:cs typeface="Arial"/>
                <a:sym typeface="Arial"/>
              </a:rPr>
              <a:t>REGISTER TO VOTE!</a:t>
            </a:r>
            <a:endParaRPr dirty="0"/>
          </a:p>
          <a:p>
            <a:pPr marL="647700" marR="0" lvl="1" indent="-323850" algn="l" rtl="0">
              <a:lnSpc>
                <a:spcPct val="140000"/>
              </a:lnSpc>
              <a:spcBef>
                <a:spcPts val="0"/>
              </a:spcBef>
              <a:spcAft>
                <a:spcPts val="0"/>
              </a:spcAft>
              <a:buClr>
                <a:srgbClr val="0C090A"/>
              </a:buClr>
              <a:buSzPts val="3000"/>
              <a:buFont typeface="Arial"/>
              <a:buChar char="•"/>
            </a:pPr>
            <a:r>
              <a:rPr lang="en-US" sz="2400" b="0" i="0" u="none" strike="noStrike" cap="none" dirty="0">
                <a:solidFill>
                  <a:srgbClr val="0C090A"/>
                </a:solidFill>
                <a:latin typeface="Arial"/>
                <a:ea typeface="Arial"/>
                <a:cs typeface="Arial"/>
                <a:sym typeface="Arial"/>
              </a:rPr>
              <a:t>https://www.usa.gov/register-to-vote</a:t>
            </a:r>
            <a:endParaRPr sz="1100" dirty="0"/>
          </a:p>
        </p:txBody>
      </p:sp>
      <p:sp>
        <p:nvSpPr>
          <p:cNvPr id="415" name="Google Shape;415;p36"/>
          <p:cNvSpPr txBox="1"/>
          <p:nvPr/>
        </p:nvSpPr>
        <p:spPr>
          <a:xfrm>
            <a:off x="175248" y="294282"/>
            <a:ext cx="11020419" cy="1819275"/>
          </a:xfrm>
          <a:prstGeom prst="rect">
            <a:avLst/>
          </a:prstGeom>
          <a:noFill/>
          <a:ln>
            <a:noFill/>
          </a:ln>
        </p:spPr>
        <p:txBody>
          <a:bodyPr spcFirstLastPara="1" wrap="square" lIns="0" tIns="0" rIns="0" bIns="0" anchor="t" anchorCtr="0">
            <a:spAutoFit/>
          </a:bodyPr>
          <a:lstStyle/>
          <a:p>
            <a:pPr marL="0" marR="0" lvl="0" indent="0" algn="ctr" rtl="0">
              <a:lnSpc>
                <a:spcPct val="115000"/>
              </a:lnSpc>
              <a:spcBef>
                <a:spcPts val="0"/>
              </a:spcBef>
              <a:spcAft>
                <a:spcPts val="0"/>
              </a:spcAft>
              <a:buNone/>
            </a:pPr>
            <a:r>
              <a:rPr lang="en-US" sz="6000">
                <a:solidFill>
                  <a:srgbClr val="0C090A"/>
                </a:solidFill>
                <a:latin typeface="Arial"/>
                <a:ea typeface="Arial"/>
                <a:cs typeface="Arial"/>
                <a:sym typeface="Arial"/>
              </a:rPr>
              <a:t>FINAL THINGS TO REMEMBER!</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EFEFF"/>
        </a:solidFill>
        <a:effectLst/>
      </p:bgPr>
    </p:bg>
    <p:spTree>
      <p:nvGrpSpPr>
        <p:cNvPr id="1" name="Shape 419"/>
        <p:cNvGrpSpPr/>
        <p:nvPr/>
      </p:nvGrpSpPr>
      <p:grpSpPr>
        <a:xfrm>
          <a:off x="0" y="0"/>
          <a:ext cx="0" cy="0"/>
          <a:chOff x="0" y="0"/>
          <a:chExt cx="0" cy="0"/>
        </a:xfrm>
      </p:grpSpPr>
      <p:sp>
        <p:nvSpPr>
          <p:cNvPr id="420" name="Google Shape;420;p37"/>
          <p:cNvSpPr/>
          <p:nvPr/>
        </p:nvSpPr>
        <p:spPr>
          <a:xfrm>
            <a:off x="0" y="0"/>
            <a:ext cx="18288000" cy="5631062"/>
          </a:xfrm>
          <a:custGeom>
            <a:avLst/>
            <a:gdLst/>
            <a:ahLst/>
            <a:cxnLst/>
            <a:rect l="l" t="t" r="r" b="b"/>
            <a:pathLst>
              <a:path w="18288000" h="5631062" extrusionOk="0">
                <a:moveTo>
                  <a:pt x="0" y="0"/>
                </a:moveTo>
                <a:lnTo>
                  <a:pt x="18288000" y="0"/>
                </a:lnTo>
                <a:lnTo>
                  <a:pt x="18288000" y="5631062"/>
                </a:lnTo>
                <a:lnTo>
                  <a:pt x="0" y="5631062"/>
                </a:lnTo>
                <a:lnTo>
                  <a:pt x="0" y="0"/>
                </a:lnTo>
                <a:close/>
              </a:path>
            </a:pathLst>
          </a:custGeom>
          <a:blipFill rotWithShape="1">
            <a:blip r:embed="rId3">
              <a:alphaModFix/>
            </a:blip>
            <a:stretch>
              <a:fillRect b="-172799"/>
            </a:stretch>
          </a:blipFill>
          <a:ln>
            <a:noFill/>
          </a:ln>
        </p:spPr>
        <p:txBody>
          <a:bodyPr/>
          <a:lstStyle/>
          <a:p>
            <a:endParaRPr lang="en-US"/>
          </a:p>
        </p:txBody>
      </p:sp>
      <p:grpSp>
        <p:nvGrpSpPr>
          <p:cNvPr id="421" name="Google Shape;421;p37"/>
          <p:cNvGrpSpPr/>
          <p:nvPr/>
        </p:nvGrpSpPr>
        <p:grpSpPr>
          <a:xfrm>
            <a:off x="2508353" y="510333"/>
            <a:ext cx="12660182" cy="3114359"/>
            <a:chOff x="0" y="-38100"/>
            <a:chExt cx="3334369" cy="820243"/>
          </a:xfrm>
        </p:grpSpPr>
        <p:sp>
          <p:nvSpPr>
            <p:cNvPr id="422" name="Google Shape;422;p37"/>
            <p:cNvSpPr/>
            <p:nvPr/>
          </p:nvSpPr>
          <p:spPr>
            <a:xfrm>
              <a:off x="0" y="0"/>
              <a:ext cx="3334369" cy="782143"/>
            </a:xfrm>
            <a:custGeom>
              <a:avLst/>
              <a:gdLst/>
              <a:ahLst/>
              <a:cxnLst/>
              <a:rect l="l" t="t" r="r" b="b"/>
              <a:pathLst>
                <a:path w="3334369" h="782143" extrusionOk="0">
                  <a:moveTo>
                    <a:pt x="31187" y="0"/>
                  </a:moveTo>
                  <a:lnTo>
                    <a:pt x="3303182" y="0"/>
                  </a:lnTo>
                  <a:cubicBezTo>
                    <a:pt x="3320406" y="0"/>
                    <a:pt x="3334369" y="13963"/>
                    <a:pt x="3334369" y="31187"/>
                  </a:cubicBezTo>
                  <a:lnTo>
                    <a:pt x="3334369" y="750955"/>
                  </a:lnTo>
                  <a:cubicBezTo>
                    <a:pt x="3334369" y="759227"/>
                    <a:pt x="3331083" y="767159"/>
                    <a:pt x="3325234" y="773008"/>
                  </a:cubicBezTo>
                  <a:cubicBezTo>
                    <a:pt x="3319386" y="778857"/>
                    <a:pt x="3311453" y="782143"/>
                    <a:pt x="3303182" y="782143"/>
                  </a:cubicBezTo>
                  <a:lnTo>
                    <a:pt x="31187" y="782143"/>
                  </a:lnTo>
                  <a:cubicBezTo>
                    <a:pt x="13963" y="782143"/>
                    <a:pt x="0" y="768180"/>
                    <a:pt x="0" y="750955"/>
                  </a:cubicBezTo>
                  <a:lnTo>
                    <a:pt x="0" y="31187"/>
                  </a:lnTo>
                  <a:cubicBezTo>
                    <a:pt x="0" y="22916"/>
                    <a:pt x="3286" y="14983"/>
                    <a:pt x="9135" y="9135"/>
                  </a:cubicBezTo>
                  <a:cubicBezTo>
                    <a:pt x="14983" y="3286"/>
                    <a:pt x="22916" y="0"/>
                    <a:pt x="311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37"/>
            <p:cNvSpPr txBox="1"/>
            <p:nvPr/>
          </p:nvSpPr>
          <p:spPr>
            <a:xfrm>
              <a:off x="0" y="-38100"/>
              <a:ext cx="3334369" cy="820243"/>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a:solidFill>
                  <a:schemeClr val="dk1"/>
                </a:solidFill>
                <a:latin typeface="Calibri"/>
                <a:ea typeface="Calibri"/>
                <a:cs typeface="Calibri"/>
                <a:sym typeface="Calibri"/>
              </a:endParaRPr>
            </a:p>
          </p:txBody>
        </p:sp>
      </p:grpSp>
      <p:sp>
        <p:nvSpPr>
          <p:cNvPr id="424" name="Google Shape;424;p37"/>
          <p:cNvSpPr txBox="1"/>
          <p:nvPr/>
        </p:nvSpPr>
        <p:spPr>
          <a:xfrm>
            <a:off x="5262546" y="1413910"/>
            <a:ext cx="9905989" cy="1539693"/>
          </a:xfrm>
          <a:prstGeom prst="rect">
            <a:avLst/>
          </a:prstGeom>
          <a:noFill/>
          <a:ln>
            <a:noFill/>
          </a:ln>
        </p:spPr>
        <p:txBody>
          <a:bodyPr spcFirstLastPara="1" wrap="square" lIns="0" tIns="0" rIns="0" bIns="0" anchor="t" anchorCtr="0">
            <a:spAutoFit/>
          </a:bodyPr>
          <a:lstStyle/>
          <a:p>
            <a:pPr marL="0" marR="0" lvl="0" indent="0" algn="ctr" rtl="0">
              <a:lnSpc>
                <a:spcPct val="115003"/>
              </a:lnSpc>
              <a:spcBef>
                <a:spcPts val="0"/>
              </a:spcBef>
              <a:spcAft>
                <a:spcPts val="0"/>
              </a:spcAft>
              <a:buNone/>
            </a:pPr>
            <a:r>
              <a:rPr lang="en-US" sz="9971">
                <a:solidFill>
                  <a:srgbClr val="0C090A"/>
                </a:solidFill>
                <a:latin typeface="Arial"/>
                <a:ea typeface="Arial"/>
                <a:cs typeface="Arial"/>
                <a:sym typeface="Arial"/>
              </a:rPr>
              <a:t>Penn Resources</a:t>
            </a:r>
            <a:endParaRPr/>
          </a:p>
        </p:txBody>
      </p:sp>
      <p:sp>
        <p:nvSpPr>
          <p:cNvPr id="425" name="Google Shape;425;p37"/>
          <p:cNvSpPr/>
          <p:nvPr/>
        </p:nvSpPr>
        <p:spPr>
          <a:xfrm>
            <a:off x="2901211" y="889471"/>
            <a:ext cx="2793653" cy="2617146"/>
          </a:xfrm>
          <a:custGeom>
            <a:avLst/>
            <a:gdLst/>
            <a:ahLst/>
            <a:cxnLst/>
            <a:rect l="l" t="t" r="r" b="b"/>
            <a:pathLst>
              <a:path w="2793653" h="2617146" extrusionOk="0">
                <a:moveTo>
                  <a:pt x="0" y="0"/>
                </a:moveTo>
                <a:lnTo>
                  <a:pt x="2793653" y="0"/>
                </a:lnTo>
                <a:lnTo>
                  <a:pt x="2793653" y="2617146"/>
                </a:lnTo>
                <a:lnTo>
                  <a:pt x="0" y="2617146"/>
                </a:lnTo>
                <a:lnTo>
                  <a:pt x="0" y="0"/>
                </a:lnTo>
                <a:close/>
              </a:path>
            </a:pathLst>
          </a:custGeom>
          <a:blipFill rotWithShape="1">
            <a:blip r:embed="rId4">
              <a:alphaModFix/>
            </a:blip>
            <a:stretch>
              <a:fillRect l="-47863" r="-45250" b="-131139"/>
            </a:stretch>
          </a:blipFill>
          <a:ln>
            <a:noFill/>
          </a:ln>
        </p:spPr>
        <p:txBody>
          <a:bodyPr/>
          <a:lstStyle/>
          <a:p>
            <a:endParaRPr lang="en-US"/>
          </a:p>
        </p:txBody>
      </p:sp>
      <p:sp>
        <p:nvSpPr>
          <p:cNvPr id="426" name="Google Shape;426;p37"/>
          <p:cNvSpPr txBox="1"/>
          <p:nvPr/>
        </p:nvSpPr>
        <p:spPr>
          <a:xfrm>
            <a:off x="143217" y="5852952"/>
            <a:ext cx="8581826" cy="3447098"/>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3000" b="1" dirty="0">
                <a:solidFill>
                  <a:srgbClr val="0C090A"/>
                </a:solidFill>
                <a:latin typeface="Arial"/>
                <a:ea typeface="Arial"/>
                <a:cs typeface="Arial"/>
                <a:sym typeface="Arial"/>
              </a:rPr>
              <a:t>Career Services:</a:t>
            </a:r>
            <a:endParaRPr b="1" dirty="0"/>
          </a:p>
          <a:p>
            <a:pPr marL="0" marR="0" lvl="0" indent="0" algn="ctr" rtl="0">
              <a:lnSpc>
                <a:spcPct val="140000"/>
              </a:lnSpc>
              <a:spcBef>
                <a:spcPts val="0"/>
              </a:spcBef>
              <a:spcAft>
                <a:spcPts val="0"/>
              </a:spcAft>
              <a:buNone/>
            </a:pPr>
            <a:r>
              <a:rPr lang="en-US" sz="3000" u="sng" dirty="0">
                <a:solidFill>
                  <a:srgbClr val="0C090A"/>
                </a:solidFill>
                <a:latin typeface="Arial"/>
                <a:ea typeface="Arial"/>
                <a:cs typeface="Arial"/>
                <a:sym typeface="Arial"/>
                <a:hlinkClick r:id="rId5">
                  <a:extLst>
                    <a:ext uri="{A12FA001-AC4F-418D-AE19-62706E023703}">
                      <ahyp:hlinkClr xmlns:ahyp="http://schemas.microsoft.com/office/drawing/2018/hyperlinkcolor" val="tx"/>
                    </a:ext>
                  </a:extLst>
                </a:hlinkClick>
              </a:rPr>
              <a:t>careerservices@vpul.upenn.edu</a:t>
            </a:r>
            <a:endParaRPr dirty="0"/>
          </a:p>
          <a:p>
            <a:pPr marL="0" marR="0" lvl="0" indent="0" algn="ctr" rtl="0">
              <a:lnSpc>
                <a:spcPct val="140000"/>
              </a:lnSpc>
              <a:spcBef>
                <a:spcPts val="0"/>
              </a:spcBef>
              <a:spcAft>
                <a:spcPts val="0"/>
              </a:spcAft>
              <a:buNone/>
            </a:pPr>
            <a:r>
              <a:rPr lang="en-US" sz="2500" dirty="0">
                <a:solidFill>
                  <a:srgbClr val="0C090A"/>
                </a:solidFill>
                <a:latin typeface="Arial"/>
                <a:ea typeface="Arial"/>
                <a:cs typeface="Arial"/>
                <a:sym typeface="Arial"/>
              </a:rPr>
              <a:t>FAQ: https://careerservices.upenn.edu/career-services-summer-funding-program-faqs/</a:t>
            </a:r>
            <a:endParaRPr dirty="0"/>
          </a:p>
          <a:p>
            <a:pPr marL="0" marR="0" lvl="0" indent="0" algn="ctr" rtl="0">
              <a:lnSpc>
                <a:spcPct val="140000"/>
              </a:lnSpc>
              <a:spcBef>
                <a:spcPts val="0"/>
              </a:spcBef>
              <a:spcAft>
                <a:spcPts val="0"/>
              </a:spcAft>
              <a:buNone/>
            </a:pPr>
            <a:r>
              <a:rPr lang="en-US" sz="2500" dirty="0">
                <a:solidFill>
                  <a:srgbClr val="0C090A"/>
                </a:solidFill>
                <a:latin typeface="Arial"/>
                <a:ea typeface="Arial"/>
                <a:cs typeface="Arial"/>
                <a:sym typeface="Arial"/>
              </a:rPr>
              <a:t>Guidelines: https://careerservices.upenn.edu/career-services-summer-funding-program/</a:t>
            </a:r>
            <a:endParaRPr dirty="0"/>
          </a:p>
        </p:txBody>
      </p:sp>
      <p:sp>
        <p:nvSpPr>
          <p:cNvPr id="427" name="Google Shape;427;p37"/>
          <p:cNvSpPr txBox="1"/>
          <p:nvPr/>
        </p:nvSpPr>
        <p:spPr>
          <a:xfrm>
            <a:off x="9144000" y="5852952"/>
            <a:ext cx="8581826" cy="1292662"/>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3000" b="1" dirty="0">
                <a:solidFill>
                  <a:srgbClr val="0C090A"/>
                </a:solidFill>
                <a:latin typeface="Arial"/>
                <a:ea typeface="Arial"/>
                <a:cs typeface="Arial"/>
                <a:sym typeface="Arial"/>
              </a:rPr>
              <a:t>Financial Wellness @ Penn</a:t>
            </a:r>
            <a:endParaRPr b="1" dirty="0"/>
          </a:p>
          <a:p>
            <a:pPr marL="0" marR="0" lvl="0" indent="0" algn="ctr" rtl="0">
              <a:lnSpc>
                <a:spcPct val="140000"/>
              </a:lnSpc>
              <a:spcBef>
                <a:spcPts val="0"/>
              </a:spcBef>
              <a:spcAft>
                <a:spcPts val="0"/>
              </a:spcAft>
              <a:buNone/>
            </a:pPr>
            <a:r>
              <a:rPr lang="en-US" sz="3000" dirty="0">
                <a:solidFill>
                  <a:srgbClr val="0C090A"/>
                </a:solidFill>
                <a:latin typeface="Arial"/>
                <a:ea typeface="Arial"/>
                <a:cs typeface="Arial"/>
                <a:sym typeface="Arial"/>
              </a:rPr>
              <a:t>https://srfs.upenn.edu/financial-wellness</a:t>
            </a:r>
            <a:endParaRPr dirty="0"/>
          </a:p>
        </p:txBody>
      </p:sp>
      <p:sp>
        <p:nvSpPr>
          <p:cNvPr id="428" name="Google Shape;428;p37"/>
          <p:cNvSpPr txBox="1"/>
          <p:nvPr/>
        </p:nvSpPr>
        <p:spPr>
          <a:xfrm>
            <a:off x="9325501" y="7157877"/>
            <a:ext cx="8581826" cy="1292662"/>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3000" b="1" dirty="0">
                <a:solidFill>
                  <a:srgbClr val="0C090A"/>
                </a:solidFill>
                <a:latin typeface="Arial"/>
                <a:ea typeface="Arial"/>
                <a:cs typeface="Arial"/>
                <a:sym typeface="Arial"/>
              </a:rPr>
              <a:t>International Student &amp; Scholar Services</a:t>
            </a:r>
            <a:endParaRPr b="1" dirty="0"/>
          </a:p>
          <a:p>
            <a:pPr marL="0" marR="0" lvl="0" indent="0" algn="ctr" rtl="0">
              <a:lnSpc>
                <a:spcPct val="140000"/>
              </a:lnSpc>
              <a:spcBef>
                <a:spcPts val="0"/>
              </a:spcBef>
              <a:spcAft>
                <a:spcPts val="0"/>
              </a:spcAft>
              <a:buNone/>
            </a:pPr>
            <a:r>
              <a:rPr lang="en-US" sz="3000" dirty="0">
                <a:solidFill>
                  <a:srgbClr val="0C090A"/>
                </a:solidFill>
                <a:latin typeface="Arial"/>
                <a:ea typeface="Arial"/>
                <a:cs typeface="Arial"/>
                <a:sym typeface="Arial"/>
              </a:rPr>
              <a:t>https://global.upenn.edu/isss</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EFEFF"/>
        </a:solidFill>
        <a:effectLst/>
      </p:bgPr>
    </p:bg>
    <p:spTree>
      <p:nvGrpSpPr>
        <p:cNvPr id="1" name="Shape 110"/>
        <p:cNvGrpSpPr/>
        <p:nvPr/>
      </p:nvGrpSpPr>
      <p:grpSpPr>
        <a:xfrm>
          <a:off x="0" y="0"/>
          <a:ext cx="0" cy="0"/>
          <a:chOff x="0" y="0"/>
          <a:chExt cx="0" cy="0"/>
        </a:xfrm>
      </p:grpSpPr>
      <p:sp>
        <p:nvSpPr>
          <p:cNvPr id="111" name="Google Shape;111;p4"/>
          <p:cNvSpPr/>
          <p:nvPr/>
        </p:nvSpPr>
        <p:spPr>
          <a:xfrm>
            <a:off x="0" y="0"/>
            <a:ext cx="8794202" cy="6603048"/>
          </a:xfrm>
          <a:prstGeom prst="rect">
            <a:avLst/>
          </a:prstGeom>
          <a:blipFill rotWithShape="1">
            <a:blip r:embed="rId3">
              <a:alphaModFix/>
            </a:blip>
            <a:stretch>
              <a:fillRect l="-41850" t="-61337" b="-27584"/>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4"/>
          <p:cNvSpPr/>
          <p:nvPr/>
        </p:nvSpPr>
        <p:spPr>
          <a:xfrm>
            <a:off x="8945085" y="4513034"/>
            <a:ext cx="9342915" cy="5773966"/>
          </a:xfrm>
          <a:custGeom>
            <a:avLst/>
            <a:gdLst/>
            <a:ahLst/>
            <a:cxnLst/>
            <a:rect l="l" t="t" r="r" b="b"/>
            <a:pathLst>
              <a:path w="15094278" h="15094278" extrusionOk="0">
                <a:moveTo>
                  <a:pt x="0" y="0"/>
                </a:moveTo>
                <a:lnTo>
                  <a:pt x="15094278" y="0"/>
                </a:lnTo>
                <a:lnTo>
                  <a:pt x="15094278" y="15094278"/>
                </a:lnTo>
                <a:lnTo>
                  <a:pt x="0" y="15094278"/>
                </a:lnTo>
                <a:lnTo>
                  <a:pt x="0" y="0"/>
                </a:lnTo>
                <a:close/>
              </a:path>
            </a:pathLst>
          </a:custGeom>
          <a:blipFill rotWithShape="1">
            <a:blip r:embed="rId3">
              <a:alphaModFix/>
            </a:blip>
            <a:stretch>
              <a:fillRect r="-61556" b="-161417"/>
            </a:stretch>
          </a:blipFill>
          <a:ln>
            <a:noFill/>
          </a:ln>
        </p:spPr>
        <p:txBody>
          <a:bodyPr/>
          <a:lstStyle/>
          <a:p>
            <a:endParaRPr lang="en-US"/>
          </a:p>
        </p:txBody>
      </p:sp>
      <p:sp>
        <p:nvSpPr>
          <p:cNvPr id="113" name="Google Shape;113;p4"/>
          <p:cNvSpPr txBox="1"/>
          <p:nvPr/>
        </p:nvSpPr>
        <p:spPr>
          <a:xfrm>
            <a:off x="4578176" y="3938775"/>
            <a:ext cx="14256072" cy="3006725"/>
          </a:xfrm>
          <a:prstGeom prst="rect">
            <a:avLst/>
          </a:prstGeom>
          <a:noFill/>
          <a:ln>
            <a:noFill/>
          </a:ln>
        </p:spPr>
        <p:txBody>
          <a:bodyPr spcFirstLastPara="1" wrap="square" lIns="0" tIns="0" rIns="0" bIns="0" anchor="t" anchorCtr="0">
            <a:spAutoFit/>
          </a:bodyPr>
          <a:lstStyle/>
          <a:p>
            <a:pPr marL="0" marR="0" lvl="0" indent="0" algn="ctr" rtl="0">
              <a:lnSpc>
                <a:spcPct val="115001"/>
              </a:lnSpc>
              <a:spcBef>
                <a:spcPts val="0"/>
              </a:spcBef>
              <a:spcAft>
                <a:spcPts val="0"/>
              </a:spcAft>
              <a:buNone/>
            </a:pPr>
            <a:r>
              <a:rPr lang="en-US" sz="9999" b="0" i="0" u="none" strike="noStrike" cap="none">
                <a:solidFill>
                  <a:srgbClr val="0C090A"/>
                </a:solidFill>
                <a:latin typeface="Arial"/>
                <a:ea typeface="Arial"/>
                <a:cs typeface="Arial"/>
                <a:sym typeface="Arial"/>
              </a:rPr>
              <a:t>National Housing Resources</a:t>
            </a:r>
            <a:endParaRPr/>
          </a:p>
        </p:txBody>
      </p:sp>
      <p:sp>
        <p:nvSpPr>
          <p:cNvPr id="114" name="Google Shape;114;p4"/>
          <p:cNvSpPr/>
          <p:nvPr/>
        </p:nvSpPr>
        <p:spPr>
          <a:xfrm>
            <a:off x="8854959" y="0"/>
            <a:ext cx="9424076" cy="5075749"/>
          </a:xfrm>
          <a:custGeom>
            <a:avLst/>
            <a:gdLst/>
            <a:ahLst/>
            <a:cxnLst/>
            <a:rect l="l" t="t" r="r" b="b"/>
            <a:pathLst>
              <a:path w="9424076" h="9424076" extrusionOk="0">
                <a:moveTo>
                  <a:pt x="0" y="0"/>
                </a:moveTo>
                <a:lnTo>
                  <a:pt x="9424076" y="0"/>
                </a:lnTo>
                <a:lnTo>
                  <a:pt x="9424076" y="9424076"/>
                </a:lnTo>
                <a:lnTo>
                  <a:pt x="0" y="9424076"/>
                </a:lnTo>
                <a:lnTo>
                  <a:pt x="0" y="0"/>
                </a:lnTo>
                <a:close/>
              </a:path>
            </a:pathLst>
          </a:custGeom>
          <a:blipFill rotWithShape="1">
            <a:blip r:embed="rId3">
              <a:alphaModFix/>
            </a:blip>
            <a:stretch>
              <a:fillRect l="50095" t="-85666" r="-50095"/>
            </a:stretch>
          </a:blipFill>
          <a:ln>
            <a:noFill/>
          </a:ln>
        </p:spPr>
        <p:txBody>
          <a:bodyPr/>
          <a:lstStyle/>
          <a:p>
            <a:endParaRPr lang="en-US"/>
          </a:p>
        </p:txBody>
      </p:sp>
      <p:grpSp>
        <p:nvGrpSpPr>
          <p:cNvPr id="115" name="Google Shape;115;p4"/>
          <p:cNvGrpSpPr/>
          <p:nvPr/>
        </p:nvGrpSpPr>
        <p:grpSpPr>
          <a:xfrm>
            <a:off x="1782859" y="5456424"/>
            <a:ext cx="4668525" cy="4667250"/>
            <a:chOff x="0" y="0"/>
            <a:chExt cx="6224701" cy="6223000"/>
          </a:xfrm>
        </p:grpSpPr>
        <p:sp>
          <p:nvSpPr>
            <p:cNvPr id="116" name="Google Shape;116;p4"/>
            <p:cNvSpPr/>
            <p:nvPr/>
          </p:nvSpPr>
          <p:spPr>
            <a:xfrm>
              <a:off x="0" y="0"/>
              <a:ext cx="4960625" cy="4960625"/>
            </a:xfrm>
            <a:custGeom>
              <a:avLst/>
              <a:gdLst/>
              <a:ahLst/>
              <a:cxnLst/>
              <a:rect l="l" t="t" r="r" b="b"/>
              <a:pathLst>
                <a:path w="4960625" h="4960625" extrusionOk="0">
                  <a:moveTo>
                    <a:pt x="0" y="0"/>
                  </a:moveTo>
                  <a:lnTo>
                    <a:pt x="4960625" y="0"/>
                  </a:lnTo>
                  <a:lnTo>
                    <a:pt x="4960625" y="4960625"/>
                  </a:lnTo>
                  <a:lnTo>
                    <a:pt x="0" y="4960625"/>
                  </a:lnTo>
                  <a:lnTo>
                    <a:pt x="0" y="0"/>
                  </a:lnTo>
                  <a:close/>
                </a:path>
              </a:pathLst>
            </a:custGeom>
            <a:blipFill rotWithShape="1">
              <a:blip r:embed="rId3">
                <a:alphaModFix/>
              </a:blip>
              <a:stretch>
                <a:fillRect/>
              </a:stretch>
            </a:blipFill>
            <a:ln>
              <a:noFill/>
            </a:ln>
          </p:spPr>
          <p:txBody>
            <a:bodyPr/>
            <a:lstStyle/>
            <a:p>
              <a:endParaRPr lang="en-US"/>
            </a:p>
          </p:txBody>
        </p:sp>
        <p:sp>
          <p:nvSpPr>
            <p:cNvPr id="117" name="Google Shape;117;p4"/>
            <p:cNvSpPr/>
            <p:nvPr/>
          </p:nvSpPr>
          <p:spPr>
            <a:xfrm>
              <a:off x="687967" y="736600"/>
              <a:ext cx="5536734" cy="5486400"/>
            </a:xfrm>
            <a:custGeom>
              <a:avLst/>
              <a:gdLst/>
              <a:ahLst/>
              <a:cxnLst/>
              <a:rect l="l" t="t" r="r" b="b"/>
              <a:pathLst>
                <a:path w="5536734" h="5486400" extrusionOk="0">
                  <a:moveTo>
                    <a:pt x="0" y="0"/>
                  </a:moveTo>
                  <a:lnTo>
                    <a:pt x="5536734" y="0"/>
                  </a:lnTo>
                  <a:lnTo>
                    <a:pt x="5536734" y="5486400"/>
                  </a:lnTo>
                  <a:lnTo>
                    <a:pt x="0" y="5486400"/>
                  </a:lnTo>
                  <a:lnTo>
                    <a:pt x="0" y="0"/>
                  </a:lnTo>
                  <a:close/>
                </a:path>
              </a:pathLst>
            </a:custGeom>
            <a:blipFill rotWithShape="1">
              <a:blip r:embed="rId4">
                <a:alphaModFix/>
              </a:blip>
              <a:stretch>
                <a:fillRect/>
              </a:stretch>
            </a:blipFill>
            <a:ln>
              <a:noFill/>
            </a:ln>
          </p:spPr>
          <p:txBody>
            <a:bodyPr/>
            <a:lstStyle/>
            <a:p>
              <a:endParaRPr lang="en-US"/>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EFEFF"/>
        </a:solidFill>
        <a:effectLst/>
      </p:bgPr>
    </p:bg>
    <p:spTree>
      <p:nvGrpSpPr>
        <p:cNvPr id="1" name="Shape 121"/>
        <p:cNvGrpSpPr/>
        <p:nvPr/>
      </p:nvGrpSpPr>
      <p:grpSpPr>
        <a:xfrm>
          <a:off x="0" y="0"/>
          <a:ext cx="0" cy="0"/>
          <a:chOff x="0" y="0"/>
          <a:chExt cx="0" cy="0"/>
        </a:xfrm>
      </p:grpSpPr>
      <p:sp>
        <p:nvSpPr>
          <p:cNvPr id="122" name="Google Shape;122;p5"/>
          <p:cNvSpPr/>
          <p:nvPr/>
        </p:nvSpPr>
        <p:spPr>
          <a:xfrm>
            <a:off x="0" y="-1"/>
            <a:ext cx="18288000" cy="10287001"/>
          </a:xfrm>
          <a:custGeom>
            <a:avLst/>
            <a:gdLst/>
            <a:ahLst/>
            <a:cxnLst/>
            <a:rect l="l" t="t" r="r" b="b"/>
            <a:pathLst>
              <a:path w="18288000" h="21589049" extrusionOk="0">
                <a:moveTo>
                  <a:pt x="0" y="0"/>
                </a:moveTo>
                <a:lnTo>
                  <a:pt x="18288000" y="0"/>
                </a:lnTo>
                <a:lnTo>
                  <a:pt x="18288000" y="21589050"/>
                </a:lnTo>
                <a:lnTo>
                  <a:pt x="0" y="21589050"/>
                </a:lnTo>
                <a:lnTo>
                  <a:pt x="0" y="0"/>
                </a:lnTo>
                <a:close/>
              </a:path>
            </a:pathLst>
          </a:custGeom>
          <a:blipFill rotWithShape="1">
            <a:blip r:embed="rId3">
              <a:alphaModFix/>
            </a:blip>
            <a:stretch>
              <a:fillRect l="-43010" t="-1403" b="-108455"/>
            </a:stretch>
          </a:blipFill>
          <a:ln>
            <a:noFill/>
          </a:ln>
        </p:spPr>
        <p:txBody>
          <a:bodyPr/>
          <a:lstStyle/>
          <a:p>
            <a:endParaRPr lang="en-US"/>
          </a:p>
        </p:txBody>
      </p:sp>
      <p:grpSp>
        <p:nvGrpSpPr>
          <p:cNvPr id="123" name="Google Shape;123;p5"/>
          <p:cNvGrpSpPr/>
          <p:nvPr/>
        </p:nvGrpSpPr>
        <p:grpSpPr>
          <a:xfrm>
            <a:off x="1028700" y="440286"/>
            <a:ext cx="16230600" cy="9463473"/>
            <a:chOff x="0" y="-38100"/>
            <a:chExt cx="4274726" cy="2492437"/>
          </a:xfrm>
        </p:grpSpPr>
        <p:sp>
          <p:nvSpPr>
            <p:cNvPr id="124" name="Google Shape;124;p5"/>
            <p:cNvSpPr/>
            <p:nvPr/>
          </p:nvSpPr>
          <p:spPr>
            <a:xfrm>
              <a:off x="0" y="0"/>
              <a:ext cx="4274726" cy="2454337"/>
            </a:xfrm>
            <a:custGeom>
              <a:avLst/>
              <a:gdLst/>
              <a:ahLst/>
              <a:cxnLst/>
              <a:rect l="l" t="t" r="r" b="b"/>
              <a:pathLst>
                <a:path w="4274726" h="2454337" extrusionOk="0">
                  <a:moveTo>
                    <a:pt x="24327" y="0"/>
                  </a:moveTo>
                  <a:lnTo>
                    <a:pt x="4250399" y="0"/>
                  </a:lnTo>
                  <a:cubicBezTo>
                    <a:pt x="4263834" y="0"/>
                    <a:pt x="4274726" y="10891"/>
                    <a:pt x="4274726" y="24327"/>
                  </a:cubicBezTo>
                  <a:lnTo>
                    <a:pt x="4274726" y="2430010"/>
                  </a:lnTo>
                  <a:cubicBezTo>
                    <a:pt x="4274726" y="2443446"/>
                    <a:pt x="4263834" y="2454337"/>
                    <a:pt x="4250399" y="2454337"/>
                  </a:cubicBezTo>
                  <a:lnTo>
                    <a:pt x="24327" y="2454337"/>
                  </a:lnTo>
                  <a:cubicBezTo>
                    <a:pt x="10891" y="2454337"/>
                    <a:pt x="0" y="2443446"/>
                    <a:pt x="0" y="2430010"/>
                  </a:cubicBezTo>
                  <a:lnTo>
                    <a:pt x="0" y="24327"/>
                  </a:lnTo>
                  <a:cubicBezTo>
                    <a:pt x="0" y="10891"/>
                    <a:pt x="10891" y="0"/>
                    <a:pt x="243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5"/>
            <p:cNvSpPr txBox="1"/>
            <p:nvPr/>
          </p:nvSpPr>
          <p:spPr>
            <a:xfrm>
              <a:off x="0" y="-38100"/>
              <a:ext cx="4274726" cy="2492437"/>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26" name="Google Shape;126;p5"/>
          <p:cNvSpPr txBox="1"/>
          <p:nvPr/>
        </p:nvSpPr>
        <p:spPr>
          <a:xfrm>
            <a:off x="1479176" y="2112125"/>
            <a:ext cx="8579224" cy="8408777"/>
          </a:xfrm>
          <a:prstGeom prst="rect">
            <a:avLst/>
          </a:prstGeom>
          <a:noFill/>
          <a:ln>
            <a:noFill/>
          </a:ln>
        </p:spPr>
        <p:txBody>
          <a:bodyPr spcFirstLastPara="1" wrap="square" lIns="0" tIns="0" rIns="0" bIns="0" anchor="t" anchorCtr="0">
            <a:spAutoFit/>
          </a:bodyPr>
          <a:lstStyle/>
          <a:p>
            <a:pPr marL="561342" marR="0" lvl="1" indent="-280671" algn="l" rtl="0">
              <a:lnSpc>
                <a:spcPct val="140000"/>
              </a:lnSpc>
              <a:spcBef>
                <a:spcPts val="0"/>
              </a:spcBef>
              <a:spcAft>
                <a:spcPts val="0"/>
              </a:spcAft>
              <a:buClr>
                <a:srgbClr val="000000"/>
              </a:buClr>
              <a:buSzPts val="2600"/>
              <a:buFont typeface="Arial"/>
              <a:buChar char="•"/>
            </a:pPr>
            <a:r>
              <a:rPr lang="en-US" sz="2600" b="0" i="0" u="none" strike="noStrike" cap="none" dirty="0">
                <a:solidFill>
                  <a:srgbClr val="000000"/>
                </a:solidFill>
                <a:latin typeface="Arial"/>
                <a:ea typeface="Arial"/>
                <a:cs typeface="Arial"/>
                <a:sym typeface="Arial"/>
              </a:rPr>
              <a:t>Most colleges offer either summer housing in dorms or have off-campus living guides/offices to start your search in that city. Examples include:</a:t>
            </a:r>
            <a:endParaRPr dirty="0"/>
          </a:p>
          <a:p>
            <a:pPr marL="0" marR="0" lvl="0" indent="0" algn="l" rtl="0">
              <a:lnSpc>
                <a:spcPct val="140000"/>
              </a:lnSpc>
              <a:spcBef>
                <a:spcPts val="0"/>
              </a:spcBef>
              <a:spcAft>
                <a:spcPts val="0"/>
              </a:spcAft>
              <a:buNone/>
            </a:pPr>
            <a:r>
              <a:rPr lang="en-US" sz="2600" b="0" i="0" u="none" strike="noStrike" cap="none" dirty="0">
                <a:solidFill>
                  <a:srgbClr val="000000"/>
                </a:solidFill>
                <a:latin typeface="Arial"/>
                <a:ea typeface="Arial"/>
                <a:cs typeface="Arial"/>
                <a:sym typeface="Arial"/>
              </a:rPr>
              <a:t>       </a:t>
            </a:r>
            <a:r>
              <a:rPr lang="en-US" sz="2600" b="0" i="0" u="sng" strike="noStrike" cap="none" dirty="0">
                <a:solidFill>
                  <a:srgbClr val="000000"/>
                </a:solidFill>
                <a:latin typeface="Arial"/>
                <a:ea typeface="Arial"/>
                <a:cs typeface="Arial"/>
                <a:sym typeface="Arial"/>
              </a:rPr>
              <a:t>Off-Campus:</a:t>
            </a:r>
            <a:endParaRPr dirty="0"/>
          </a:p>
          <a:p>
            <a:pPr marL="863611" marR="0" lvl="2" indent="-287870" algn="l" rtl="0">
              <a:lnSpc>
                <a:spcPct val="140000"/>
              </a:lnSpc>
              <a:spcBef>
                <a:spcPts val="0"/>
              </a:spcBef>
              <a:spcAft>
                <a:spcPts val="0"/>
              </a:spcAft>
              <a:buClr>
                <a:srgbClr val="000000"/>
              </a:buClr>
              <a:buSzPts val="2000"/>
              <a:buFont typeface="Arial"/>
              <a:buChar char="⚬"/>
            </a:pPr>
            <a:r>
              <a:rPr lang="en-US" sz="2000" b="0" i="0" u="none" strike="noStrike" cap="none" dirty="0">
                <a:solidFill>
                  <a:srgbClr val="000000"/>
                </a:solidFill>
                <a:latin typeface="Arial"/>
                <a:ea typeface="Arial"/>
                <a:cs typeface="Arial"/>
                <a:sym typeface="Arial"/>
              </a:rPr>
              <a:t>UPenn (Philadelphia) -  https://offcampushousing.upenn.edu/</a:t>
            </a:r>
            <a:endParaRPr dirty="0"/>
          </a:p>
          <a:p>
            <a:pPr marL="863611" marR="0" lvl="2" indent="-287870" algn="l" rtl="0">
              <a:lnSpc>
                <a:spcPct val="140000"/>
              </a:lnSpc>
              <a:spcBef>
                <a:spcPts val="0"/>
              </a:spcBef>
              <a:spcAft>
                <a:spcPts val="0"/>
              </a:spcAft>
              <a:buClr>
                <a:srgbClr val="000000"/>
              </a:buClr>
              <a:buSzPts val="2000"/>
              <a:buFont typeface="Arial"/>
              <a:buChar char="⚬"/>
            </a:pPr>
            <a:r>
              <a:rPr lang="en-US" sz="2000" b="0" i="0" u="none" strike="noStrike" cap="none" dirty="0">
                <a:solidFill>
                  <a:srgbClr val="000000"/>
                </a:solidFill>
                <a:latin typeface="Arial"/>
                <a:ea typeface="Arial"/>
                <a:cs typeface="Arial"/>
                <a:sym typeface="Arial"/>
              </a:rPr>
              <a:t>SAIC (Chicago) - https://www.saic.edu/where-live/campus-housing</a:t>
            </a:r>
            <a:endParaRPr dirty="0"/>
          </a:p>
          <a:p>
            <a:pPr marL="863611" marR="0" lvl="2" indent="-287870" algn="l" rtl="0">
              <a:lnSpc>
                <a:spcPct val="140000"/>
              </a:lnSpc>
              <a:spcBef>
                <a:spcPts val="0"/>
              </a:spcBef>
              <a:spcAft>
                <a:spcPts val="0"/>
              </a:spcAft>
              <a:buClr>
                <a:srgbClr val="000000"/>
              </a:buClr>
              <a:buSzPts val="2000"/>
              <a:buFont typeface="Arial"/>
              <a:buChar char="⚬"/>
            </a:pPr>
            <a:r>
              <a:rPr lang="en-US" sz="2000" b="0" i="0" u="none" strike="noStrike" cap="none" dirty="0">
                <a:solidFill>
                  <a:srgbClr val="000000"/>
                </a:solidFill>
                <a:latin typeface="Arial"/>
                <a:ea typeface="Arial"/>
                <a:cs typeface="Arial"/>
                <a:sym typeface="Arial"/>
              </a:rPr>
              <a:t>NYU (New York) - https://offcampushousing.nyu.edu/</a:t>
            </a:r>
            <a:endParaRPr dirty="0"/>
          </a:p>
          <a:p>
            <a:pPr marL="863611" marR="0" lvl="2" indent="-287870" algn="l" rtl="0">
              <a:lnSpc>
                <a:spcPct val="140000"/>
              </a:lnSpc>
              <a:spcBef>
                <a:spcPts val="0"/>
              </a:spcBef>
              <a:spcAft>
                <a:spcPts val="0"/>
              </a:spcAft>
              <a:buClr>
                <a:srgbClr val="000000"/>
              </a:buClr>
              <a:buSzPts val="2000"/>
              <a:buFont typeface="Arial"/>
              <a:buChar char="⚬"/>
            </a:pPr>
            <a:r>
              <a:rPr lang="en-US" sz="2000" b="0" i="0" u="none" strike="noStrike" cap="none" dirty="0">
                <a:solidFill>
                  <a:srgbClr val="000000"/>
                </a:solidFill>
                <a:latin typeface="Arial"/>
                <a:ea typeface="Arial"/>
                <a:cs typeface="Arial"/>
                <a:sym typeface="Arial"/>
              </a:rPr>
              <a:t>American (DC) - https://www.american.edu/student-affairs/housing/off-campus-housing-services.cfm</a:t>
            </a:r>
            <a:endParaRPr dirty="0"/>
          </a:p>
          <a:p>
            <a:pPr marL="0" marR="0" lvl="0" indent="0" algn="l" rtl="0">
              <a:lnSpc>
                <a:spcPct val="182000"/>
              </a:lnSpc>
              <a:spcBef>
                <a:spcPts val="0"/>
              </a:spcBef>
              <a:spcAft>
                <a:spcPts val="0"/>
              </a:spcAft>
              <a:buNone/>
            </a:pPr>
            <a:endParaRPr sz="1050" b="0" i="0" u="none" strike="noStrike" cap="none" dirty="0">
              <a:solidFill>
                <a:srgbClr val="000000"/>
              </a:solidFill>
              <a:latin typeface="Arial"/>
              <a:ea typeface="Arial"/>
              <a:cs typeface="Arial"/>
              <a:sym typeface="Arial"/>
            </a:endParaRPr>
          </a:p>
          <a:p>
            <a:pPr marL="0" marR="0" lvl="0" indent="0" algn="l" rtl="0">
              <a:lnSpc>
                <a:spcPct val="140000"/>
              </a:lnSpc>
              <a:spcBef>
                <a:spcPts val="0"/>
              </a:spcBef>
              <a:spcAft>
                <a:spcPts val="0"/>
              </a:spcAft>
              <a:buNone/>
            </a:pPr>
            <a:r>
              <a:rPr lang="en-US" sz="2600" b="0" i="0" u="none" strike="noStrike" cap="none" dirty="0">
                <a:solidFill>
                  <a:srgbClr val="000000"/>
                </a:solidFill>
                <a:latin typeface="Arial"/>
                <a:ea typeface="Arial"/>
                <a:cs typeface="Arial"/>
                <a:sym typeface="Arial"/>
              </a:rPr>
              <a:t>       </a:t>
            </a:r>
            <a:r>
              <a:rPr lang="en-US" sz="2600" b="0" i="0" u="sng" strike="noStrike" cap="none" dirty="0">
                <a:solidFill>
                  <a:srgbClr val="000000"/>
                </a:solidFill>
                <a:latin typeface="Arial"/>
                <a:ea typeface="Arial"/>
                <a:cs typeface="Arial"/>
                <a:sym typeface="Arial"/>
              </a:rPr>
              <a:t>Summer Dorms:</a:t>
            </a:r>
            <a:endParaRPr dirty="0"/>
          </a:p>
          <a:p>
            <a:pPr marL="863611" marR="0" lvl="2" indent="-287870" algn="l" rtl="0">
              <a:lnSpc>
                <a:spcPct val="140000"/>
              </a:lnSpc>
              <a:spcBef>
                <a:spcPts val="0"/>
              </a:spcBef>
              <a:spcAft>
                <a:spcPts val="0"/>
              </a:spcAft>
              <a:buClr>
                <a:srgbClr val="000000"/>
              </a:buClr>
              <a:buSzPts val="2000"/>
              <a:buFont typeface="Arial"/>
              <a:buChar char="⚬"/>
            </a:pPr>
            <a:r>
              <a:rPr lang="en-US" sz="2000" b="0" i="0" u="none" strike="noStrike" cap="none" dirty="0">
                <a:solidFill>
                  <a:srgbClr val="000000"/>
                </a:solidFill>
                <a:latin typeface="Arial"/>
                <a:ea typeface="Arial"/>
                <a:cs typeface="Arial"/>
                <a:sym typeface="Arial"/>
              </a:rPr>
              <a:t>NYU (New York) - https://housing.nyu.edu/summer/</a:t>
            </a:r>
            <a:endParaRPr dirty="0"/>
          </a:p>
          <a:p>
            <a:pPr marL="863611" marR="0" lvl="2" indent="-287870" algn="l" rtl="0">
              <a:lnSpc>
                <a:spcPct val="140000"/>
              </a:lnSpc>
              <a:spcBef>
                <a:spcPts val="0"/>
              </a:spcBef>
              <a:spcAft>
                <a:spcPts val="0"/>
              </a:spcAft>
              <a:buClr>
                <a:srgbClr val="000000"/>
              </a:buClr>
              <a:buSzPts val="2000"/>
              <a:buFont typeface="Arial"/>
              <a:buChar char="⚬"/>
            </a:pPr>
            <a:r>
              <a:rPr lang="en-US" sz="2000" b="0" i="0" u="none" strike="noStrike" cap="none" dirty="0">
                <a:solidFill>
                  <a:srgbClr val="000000"/>
                </a:solidFill>
                <a:latin typeface="Arial"/>
                <a:ea typeface="Arial"/>
                <a:cs typeface="Arial"/>
                <a:sym typeface="Arial"/>
              </a:rPr>
              <a:t>SAIC (Chicago) - https://www.saic.edu/summer-housing\</a:t>
            </a:r>
            <a:endParaRPr dirty="0"/>
          </a:p>
          <a:p>
            <a:pPr marL="863611" marR="0" lvl="2" indent="-287870" algn="l" rtl="0">
              <a:lnSpc>
                <a:spcPct val="140000"/>
              </a:lnSpc>
              <a:spcBef>
                <a:spcPts val="0"/>
              </a:spcBef>
              <a:spcAft>
                <a:spcPts val="0"/>
              </a:spcAft>
              <a:buClr>
                <a:srgbClr val="000000"/>
              </a:buClr>
              <a:buSzPts val="2000"/>
              <a:buFont typeface="Arial"/>
              <a:buChar char="⚬"/>
            </a:pPr>
            <a:r>
              <a:rPr lang="en-US" sz="2000" b="0" i="0" u="none" strike="noStrike" cap="none" dirty="0">
                <a:solidFill>
                  <a:srgbClr val="000000"/>
                </a:solidFill>
                <a:latin typeface="Arial"/>
                <a:ea typeface="Arial"/>
                <a:cs typeface="Arial"/>
                <a:sym typeface="Arial"/>
              </a:rPr>
              <a:t>American (DC) - https://www.american.edu/student-affairs/conferences/intern-housing.cfm</a:t>
            </a:r>
            <a:endParaRPr dirty="0"/>
          </a:p>
          <a:p>
            <a:pPr marL="863611" marR="0" lvl="2" indent="-287870" algn="l" rtl="0">
              <a:lnSpc>
                <a:spcPct val="140000"/>
              </a:lnSpc>
              <a:spcBef>
                <a:spcPts val="0"/>
              </a:spcBef>
              <a:spcAft>
                <a:spcPts val="0"/>
              </a:spcAft>
              <a:buClr>
                <a:srgbClr val="000000"/>
              </a:buClr>
              <a:buSzPts val="2000"/>
              <a:buFont typeface="Arial"/>
              <a:buChar char="⚬"/>
            </a:pPr>
            <a:r>
              <a:rPr lang="en-US" sz="2000" b="0" i="0" u="none" strike="noStrike" cap="none" dirty="0">
                <a:solidFill>
                  <a:srgbClr val="000000"/>
                </a:solidFill>
                <a:latin typeface="Arial"/>
                <a:ea typeface="Arial"/>
                <a:cs typeface="Arial"/>
                <a:sym typeface="Arial"/>
              </a:rPr>
              <a:t>UPenn (Philadelphia) - https://residential-services.business-services.upenn.edu/summer-housing</a:t>
            </a:r>
            <a:endParaRPr dirty="0"/>
          </a:p>
          <a:p>
            <a:pPr marL="0" marR="0" lvl="0" indent="0" algn="l" rtl="0">
              <a:lnSpc>
                <a:spcPct val="182000"/>
              </a:lnSpc>
              <a:spcBef>
                <a:spcPts val="0"/>
              </a:spcBef>
              <a:spcAft>
                <a:spcPts val="0"/>
              </a:spcAft>
              <a:buNone/>
            </a:pPr>
            <a:endParaRPr sz="2000" b="0" i="0" u="none" strike="noStrike" cap="none" dirty="0">
              <a:solidFill>
                <a:srgbClr val="000000"/>
              </a:solidFill>
              <a:latin typeface="Arial"/>
              <a:ea typeface="Arial"/>
              <a:cs typeface="Arial"/>
              <a:sym typeface="Arial"/>
            </a:endParaRPr>
          </a:p>
        </p:txBody>
      </p:sp>
      <p:sp>
        <p:nvSpPr>
          <p:cNvPr id="127" name="Google Shape;127;p5"/>
          <p:cNvSpPr txBox="1"/>
          <p:nvPr/>
        </p:nvSpPr>
        <p:spPr>
          <a:xfrm>
            <a:off x="1479176" y="962025"/>
            <a:ext cx="11076701" cy="1023647"/>
          </a:xfrm>
          <a:prstGeom prst="rect">
            <a:avLst/>
          </a:prstGeom>
          <a:noFill/>
          <a:ln>
            <a:noFill/>
          </a:ln>
        </p:spPr>
        <p:txBody>
          <a:bodyPr spcFirstLastPara="1" wrap="square" lIns="0" tIns="0" rIns="0" bIns="0" anchor="t" anchorCtr="0">
            <a:spAutoFit/>
          </a:bodyPr>
          <a:lstStyle/>
          <a:p>
            <a:pPr marL="0" marR="0" lvl="0" indent="0" algn="just" rtl="0">
              <a:lnSpc>
                <a:spcPct val="123000"/>
              </a:lnSpc>
              <a:spcBef>
                <a:spcPts val="0"/>
              </a:spcBef>
              <a:spcAft>
                <a:spcPts val="0"/>
              </a:spcAft>
              <a:buNone/>
            </a:pPr>
            <a:r>
              <a:rPr lang="en-US" sz="6326" b="0" i="0" u="none" strike="noStrike" cap="none">
                <a:solidFill>
                  <a:srgbClr val="0C090A"/>
                </a:solidFill>
                <a:latin typeface="Arial"/>
                <a:ea typeface="Arial"/>
                <a:cs typeface="Arial"/>
                <a:sym typeface="Arial"/>
              </a:rPr>
              <a:t>TIPS FOR SEARCHING</a:t>
            </a:r>
            <a:endParaRPr/>
          </a:p>
        </p:txBody>
      </p:sp>
      <p:sp>
        <p:nvSpPr>
          <p:cNvPr id="128" name="Google Shape;128;p5"/>
          <p:cNvSpPr txBox="1"/>
          <p:nvPr/>
        </p:nvSpPr>
        <p:spPr>
          <a:xfrm>
            <a:off x="10058399" y="2064500"/>
            <a:ext cx="6878171" cy="7281993"/>
          </a:xfrm>
          <a:prstGeom prst="rect">
            <a:avLst/>
          </a:prstGeom>
          <a:noFill/>
          <a:ln>
            <a:noFill/>
          </a:ln>
        </p:spPr>
        <p:txBody>
          <a:bodyPr spcFirstLastPara="1" wrap="square" lIns="0" tIns="0" rIns="0" bIns="0" anchor="t" anchorCtr="0">
            <a:spAutoFit/>
          </a:bodyPr>
          <a:lstStyle/>
          <a:p>
            <a:pPr marL="561342" marR="0" lvl="1" indent="-280671" algn="l" rtl="0">
              <a:lnSpc>
                <a:spcPct val="140000"/>
              </a:lnSpc>
              <a:spcBef>
                <a:spcPts val="0"/>
              </a:spcBef>
              <a:spcAft>
                <a:spcPts val="0"/>
              </a:spcAft>
              <a:buClr>
                <a:srgbClr val="000000"/>
              </a:buClr>
              <a:buSzPts val="2600"/>
              <a:buFont typeface="Arial"/>
              <a:buChar char="•"/>
            </a:pPr>
            <a:r>
              <a:rPr lang="en-US" sz="2600" b="0" i="0" u="none" strike="noStrike" cap="none" dirty="0">
                <a:solidFill>
                  <a:srgbClr val="000000"/>
                </a:solidFill>
                <a:latin typeface="Arial"/>
                <a:ea typeface="Arial"/>
                <a:cs typeface="Arial"/>
                <a:sym typeface="Arial"/>
              </a:rPr>
              <a:t>If you need to look beyond college housing, use public transportation maps to guide which neighborhoods you are looking at. In the absence of public transportation, start with the neighborhoods closest to your opportunity. UPenn has a great Getting Started resource to help to plan and visualize your search: https://cms.business-services.upenn.edu/offcampusservices/getting-started.html</a:t>
            </a:r>
            <a:endParaRPr dirty="0"/>
          </a:p>
          <a:p>
            <a:pPr marL="0" marR="0" lvl="0" indent="0" algn="l" rtl="0">
              <a:lnSpc>
                <a:spcPct val="140000"/>
              </a:lnSpc>
              <a:spcBef>
                <a:spcPts val="0"/>
              </a:spcBef>
              <a:spcAft>
                <a:spcPts val="0"/>
              </a:spcAft>
              <a:buNone/>
            </a:pPr>
            <a:endParaRPr sz="2600" b="0" i="0" u="none" strike="noStrike" cap="none" dirty="0">
              <a:solidFill>
                <a:srgbClr val="000000"/>
              </a:solidFill>
              <a:latin typeface="Arial"/>
              <a:ea typeface="Arial"/>
              <a:cs typeface="Arial"/>
              <a:sym typeface="Arial"/>
            </a:endParaRPr>
          </a:p>
          <a:p>
            <a:pPr marL="0" marR="0" lvl="0" indent="0" algn="l" rtl="0">
              <a:lnSpc>
                <a:spcPct val="140000"/>
              </a:lnSpc>
              <a:spcBef>
                <a:spcPts val="0"/>
              </a:spcBef>
              <a:spcAft>
                <a:spcPts val="0"/>
              </a:spcAft>
              <a:buNone/>
            </a:pPr>
            <a:endParaRPr sz="2600" b="0" i="0" u="none" strike="noStrike" cap="none" dirty="0">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EFEFF"/>
        </a:solidFill>
        <a:effectLst/>
      </p:bgPr>
    </p:bg>
    <p:spTree>
      <p:nvGrpSpPr>
        <p:cNvPr id="1" name="Shape 132"/>
        <p:cNvGrpSpPr/>
        <p:nvPr/>
      </p:nvGrpSpPr>
      <p:grpSpPr>
        <a:xfrm>
          <a:off x="0" y="0"/>
          <a:ext cx="0" cy="0"/>
          <a:chOff x="0" y="0"/>
          <a:chExt cx="0" cy="0"/>
        </a:xfrm>
      </p:grpSpPr>
      <p:sp>
        <p:nvSpPr>
          <p:cNvPr id="133" name="Google Shape;133;p6"/>
          <p:cNvSpPr/>
          <p:nvPr/>
        </p:nvSpPr>
        <p:spPr>
          <a:xfrm>
            <a:off x="0" y="-3162300"/>
            <a:ext cx="18288000" cy="13449300"/>
          </a:xfrm>
          <a:custGeom>
            <a:avLst/>
            <a:gdLst/>
            <a:ahLst/>
            <a:cxnLst/>
            <a:rect l="l" t="t" r="r" b="b"/>
            <a:pathLst>
              <a:path w="18288000" h="21589049" extrusionOk="0">
                <a:moveTo>
                  <a:pt x="0" y="0"/>
                </a:moveTo>
                <a:lnTo>
                  <a:pt x="18288000" y="0"/>
                </a:lnTo>
                <a:lnTo>
                  <a:pt x="18288000" y="21589050"/>
                </a:lnTo>
                <a:lnTo>
                  <a:pt x="0" y="21589050"/>
                </a:lnTo>
                <a:lnTo>
                  <a:pt x="0" y="0"/>
                </a:lnTo>
                <a:close/>
              </a:path>
            </a:pathLst>
          </a:custGeom>
          <a:blipFill rotWithShape="1">
            <a:blip r:embed="rId3">
              <a:alphaModFix/>
            </a:blip>
            <a:stretch>
              <a:fillRect t="23230" r="-43008" b="-83749"/>
            </a:stretch>
          </a:blipFill>
          <a:ln>
            <a:noFill/>
          </a:ln>
        </p:spPr>
        <p:txBody>
          <a:bodyPr/>
          <a:lstStyle/>
          <a:p>
            <a:endParaRPr lang="en-US"/>
          </a:p>
        </p:txBody>
      </p:sp>
      <p:grpSp>
        <p:nvGrpSpPr>
          <p:cNvPr id="134" name="Google Shape;134;p6"/>
          <p:cNvGrpSpPr/>
          <p:nvPr/>
        </p:nvGrpSpPr>
        <p:grpSpPr>
          <a:xfrm>
            <a:off x="1028700" y="440286"/>
            <a:ext cx="16230600" cy="9463473"/>
            <a:chOff x="0" y="-38100"/>
            <a:chExt cx="4274726" cy="2492437"/>
          </a:xfrm>
        </p:grpSpPr>
        <p:sp>
          <p:nvSpPr>
            <p:cNvPr id="135" name="Google Shape;135;p6"/>
            <p:cNvSpPr/>
            <p:nvPr/>
          </p:nvSpPr>
          <p:spPr>
            <a:xfrm>
              <a:off x="0" y="0"/>
              <a:ext cx="4274726" cy="2454337"/>
            </a:xfrm>
            <a:custGeom>
              <a:avLst/>
              <a:gdLst/>
              <a:ahLst/>
              <a:cxnLst/>
              <a:rect l="l" t="t" r="r" b="b"/>
              <a:pathLst>
                <a:path w="4274726" h="2454337" extrusionOk="0">
                  <a:moveTo>
                    <a:pt x="24327" y="0"/>
                  </a:moveTo>
                  <a:lnTo>
                    <a:pt x="4250399" y="0"/>
                  </a:lnTo>
                  <a:cubicBezTo>
                    <a:pt x="4263834" y="0"/>
                    <a:pt x="4274726" y="10891"/>
                    <a:pt x="4274726" y="24327"/>
                  </a:cubicBezTo>
                  <a:lnTo>
                    <a:pt x="4274726" y="2430010"/>
                  </a:lnTo>
                  <a:cubicBezTo>
                    <a:pt x="4274726" y="2443446"/>
                    <a:pt x="4263834" y="2454337"/>
                    <a:pt x="4250399" y="2454337"/>
                  </a:cubicBezTo>
                  <a:lnTo>
                    <a:pt x="24327" y="2454337"/>
                  </a:lnTo>
                  <a:cubicBezTo>
                    <a:pt x="10891" y="2454337"/>
                    <a:pt x="0" y="2443446"/>
                    <a:pt x="0" y="2430010"/>
                  </a:cubicBezTo>
                  <a:lnTo>
                    <a:pt x="0" y="24327"/>
                  </a:lnTo>
                  <a:cubicBezTo>
                    <a:pt x="0" y="10891"/>
                    <a:pt x="10891" y="0"/>
                    <a:pt x="243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6"/>
            <p:cNvSpPr txBox="1"/>
            <p:nvPr/>
          </p:nvSpPr>
          <p:spPr>
            <a:xfrm>
              <a:off x="0" y="-38100"/>
              <a:ext cx="4274726" cy="2492437"/>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37" name="Google Shape;137;p6"/>
          <p:cNvSpPr txBox="1"/>
          <p:nvPr/>
        </p:nvSpPr>
        <p:spPr>
          <a:xfrm>
            <a:off x="1479176" y="2130333"/>
            <a:ext cx="7342094" cy="6721840"/>
          </a:xfrm>
          <a:prstGeom prst="rect">
            <a:avLst/>
          </a:prstGeom>
          <a:noFill/>
          <a:ln>
            <a:noFill/>
          </a:ln>
        </p:spPr>
        <p:txBody>
          <a:bodyPr spcFirstLastPara="1" wrap="square" lIns="0" tIns="0" rIns="0" bIns="0" anchor="t" anchorCtr="0">
            <a:spAutoFit/>
          </a:bodyPr>
          <a:lstStyle/>
          <a:p>
            <a:pPr marL="561342" marR="0" lvl="1" indent="-280671" algn="l" rtl="0">
              <a:lnSpc>
                <a:spcPct val="140000"/>
              </a:lnSpc>
              <a:spcBef>
                <a:spcPts val="0"/>
              </a:spcBef>
              <a:spcAft>
                <a:spcPts val="0"/>
              </a:spcAft>
              <a:buClr>
                <a:srgbClr val="000000"/>
              </a:buClr>
              <a:buSzPts val="2600"/>
              <a:buFont typeface="Arial"/>
              <a:buChar char="•"/>
            </a:pPr>
            <a:r>
              <a:rPr lang="en-US" sz="2600" b="0" i="0" u="sng" strike="noStrike" cap="none" dirty="0">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Sublet.com</a:t>
            </a:r>
            <a:r>
              <a:rPr lang="en-US" sz="2600" b="0" i="0" u="sng" strike="noStrike" cap="none" dirty="0">
                <a:solidFill>
                  <a:srgbClr val="000000"/>
                </a:solidFill>
                <a:latin typeface="Arial"/>
                <a:ea typeface="Arial"/>
                <a:cs typeface="Arial"/>
                <a:sym typeface="Arial"/>
              </a:rPr>
              <a:t> </a:t>
            </a:r>
            <a:r>
              <a:rPr lang="en-US" sz="2600" b="0" i="0" u="none" strike="noStrike" cap="none" dirty="0">
                <a:solidFill>
                  <a:srgbClr val="000000"/>
                </a:solidFill>
                <a:latin typeface="Arial"/>
                <a:ea typeface="Arial"/>
                <a:cs typeface="Arial"/>
                <a:sym typeface="Arial"/>
              </a:rPr>
              <a:t>- This apartment rental service serves as a venue to list apartments, sublets, roommates &amp; houses for rent directly from the owners. You can learn about renter’s insurance, find moving companies and sublets for the summer.​</a:t>
            </a:r>
            <a:endParaRPr dirty="0"/>
          </a:p>
          <a:p>
            <a:pPr marL="0" marR="0" lvl="0" indent="0" algn="l" rtl="0">
              <a:lnSpc>
                <a:spcPct val="140000"/>
              </a:lnSpc>
              <a:spcBef>
                <a:spcPts val="0"/>
              </a:spcBef>
              <a:spcAft>
                <a:spcPts val="0"/>
              </a:spcAft>
              <a:buNone/>
            </a:pPr>
            <a:endParaRPr sz="2600" b="0" i="0" u="none" strike="noStrike" cap="none" dirty="0">
              <a:solidFill>
                <a:srgbClr val="F2543B"/>
              </a:solidFill>
              <a:latin typeface="Arial"/>
              <a:ea typeface="Arial"/>
              <a:cs typeface="Arial"/>
              <a:sym typeface="Arial"/>
            </a:endParaRPr>
          </a:p>
          <a:p>
            <a:pPr marL="561342" marR="0" lvl="1" indent="-280671" algn="l" rtl="0">
              <a:lnSpc>
                <a:spcPct val="140000"/>
              </a:lnSpc>
              <a:spcBef>
                <a:spcPts val="0"/>
              </a:spcBef>
              <a:spcAft>
                <a:spcPts val="0"/>
              </a:spcAft>
              <a:buClr>
                <a:srgbClr val="000000"/>
              </a:buClr>
              <a:buSzPts val="2600"/>
              <a:buFont typeface="Arial"/>
              <a:buChar char="•"/>
            </a:pPr>
            <a:r>
              <a:rPr lang="en-US" sz="2600" b="0" i="0" u="sng" strike="noStrike" cap="none" dirty="0" err="1">
                <a:solidFill>
                  <a:srgbClr val="000000"/>
                </a:solidFill>
                <a:latin typeface="Arial"/>
                <a:ea typeface="Arial"/>
                <a:cs typeface="Arial"/>
                <a:sym typeface="Arial"/>
                <a:hlinkClick r:id="rId5">
                  <a:extLst>
                    <a:ext uri="{A12FA001-AC4F-418D-AE19-62706E023703}">
                      <ahyp:hlinkClr xmlns:ahyp="http://schemas.microsoft.com/office/drawing/2018/hyperlinkcolor" val="tx"/>
                    </a:ext>
                  </a:extLst>
                </a:hlinkClick>
              </a:rPr>
              <a:t>Craig'sList</a:t>
            </a:r>
            <a:r>
              <a:rPr lang="en-US" sz="2600" b="0" i="0" u="sng" strike="noStrike" cap="none" dirty="0">
                <a:solidFill>
                  <a:srgbClr val="000000"/>
                </a:solidFill>
                <a:latin typeface="Arial"/>
                <a:ea typeface="Arial"/>
                <a:cs typeface="Arial"/>
                <a:sym typeface="Arial"/>
              </a:rPr>
              <a:t> </a:t>
            </a:r>
            <a:r>
              <a:rPr lang="en-US" sz="2600" b="0" i="0" u="none" strike="noStrike" cap="none" dirty="0">
                <a:solidFill>
                  <a:srgbClr val="000000"/>
                </a:solidFill>
                <a:latin typeface="Arial"/>
                <a:ea typeface="Arial"/>
                <a:cs typeface="Arial"/>
                <a:sym typeface="Arial"/>
              </a:rPr>
              <a:t>- Available in many metropolitan areas, the housing section of Craig’s List allows you to see a list of sublets and temporary housing.​ https://philadelphia.craigslist.org/</a:t>
            </a:r>
            <a:endParaRPr dirty="0"/>
          </a:p>
        </p:txBody>
      </p:sp>
      <p:sp>
        <p:nvSpPr>
          <p:cNvPr id="138" name="Google Shape;138;p6"/>
          <p:cNvSpPr txBox="1"/>
          <p:nvPr/>
        </p:nvSpPr>
        <p:spPr>
          <a:xfrm>
            <a:off x="1479176" y="962025"/>
            <a:ext cx="11076701" cy="1023647"/>
          </a:xfrm>
          <a:prstGeom prst="rect">
            <a:avLst/>
          </a:prstGeom>
          <a:noFill/>
          <a:ln>
            <a:noFill/>
          </a:ln>
        </p:spPr>
        <p:txBody>
          <a:bodyPr spcFirstLastPara="1" wrap="square" lIns="0" tIns="0" rIns="0" bIns="0" anchor="t" anchorCtr="0">
            <a:spAutoFit/>
          </a:bodyPr>
          <a:lstStyle/>
          <a:p>
            <a:pPr marL="0" marR="0" lvl="0" indent="0" algn="just" rtl="0">
              <a:lnSpc>
                <a:spcPct val="123000"/>
              </a:lnSpc>
              <a:spcBef>
                <a:spcPts val="0"/>
              </a:spcBef>
              <a:spcAft>
                <a:spcPts val="0"/>
              </a:spcAft>
              <a:buNone/>
            </a:pPr>
            <a:r>
              <a:rPr lang="en-US" sz="6326" b="0" i="0" u="none" strike="noStrike" cap="none">
                <a:solidFill>
                  <a:srgbClr val="0C090A"/>
                </a:solidFill>
                <a:latin typeface="Arial"/>
                <a:ea typeface="Arial"/>
                <a:cs typeface="Arial"/>
                <a:sym typeface="Arial"/>
              </a:rPr>
              <a:t>NATIONAL RESOURCES</a:t>
            </a:r>
            <a:endParaRPr/>
          </a:p>
        </p:txBody>
      </p:sp>
      <p:sp>
        <p:nvSpPr>
          <p:cNvPr id="139" name="Google Shape;139;p6"/>
          <p:cNvSpPr txBox="1"/>
          <p:nvPr/>
        </p:nvSpPr>
        <p:spPr>
          <a:xfrm>
            <a:off x="8821271" y="2097405"/>
            <a:ext cx="8115300" cy="5051511"/>
          </a:xfrm>
          <a:prstGeom prst="rect">
            <a:avLst/>
          </a:prstGeom>
          <a:noFill/>
          <a:ln>
            <a:noFill/>
          </a:ln>
        </p:spPr>
        <p:txBody>
          <a:bodyPr spcFirstLastPara="1" wrap="square" lIns="0" tIns="0" rIns="0" bIns="0" anchor="t" anchorCtr="0">
            <a:spAutoFit/>
          </a:bodyPr>
          <a:lstStyle/>
          <a:p>
            <a:pPr marL="561342" marR="0" lvl="1" indent="-280671" algn="l" rtl="0">
              <a:lnSpc>
                <a:spcPct val="140000"/>
              </a:lnSpc>
              <a:spcBef>
                <a:spcPts val="0"/>
              </a:spcBef>
              <a:spcAft>
                <a:spcPts val="0"/>
              </a:spcAft>
              <a:buClr>
                <a:srgbClr val="000000"/>
              </a:buClr>
              <a:buSzPts val="2600"/>
              <a:buFont typeface="Arial"/>
              <a:buChar char="•"/>
            </a:pPr>
            <a:r>
              <a:rPr lang="en-US" sz="2600" b="0" i="0" u="sng" strike="noStrike" cap="none">
                <a:solidFill>
                  <a:srgbClr val="000000"/>
                </a:solidFill>
                <a:latin typeface="Arial"/>
                <a:ea typeface="Arial"/>
                <a:cs typeface="Arial"/>
                <a:sym typeface="Arial"/>
                <a:hlinkClick r:id="rId6">
                  <a:extLst>
                    <a:ext uri="{A12FA001-AC4F-418D-AE19-62706E023703}">
                      <ahyp:hlinkClr xmlns:ahyp="http://schemas.microsoft.com/office/drawing/2018/hyperlinkcolor" val="tx"/>
                    </a:ext>
                  </a:extLst>
                </a:hlinkClick>
              </a:rPr>
              <a:t>ApartmentGuide.com </a:t>
            </a:r>
            <a:r>
              <a:rPr lang="en-US" sz="2600" b="0" i="0" u="none" strike="noStrike" cap="none">
                <a:solidFill>
                  <a:srgbClr val="000000"/>
                </a:solidFill>
                <a:latin typeface="Arial"/>
                <a:ea typeface="Arial"/>
                <a:cs typeface="Arial"/>
                <a:sym typeface="Arial"/>
              </a:rPr>
              <a:t>- Search thousands of apartments, photos, and floorplans from communities nationwide.</a:t>
            </a:r>
            <a:endParaRPr/>
          </a:p>
          <a:p>
            <a:pPr marL="0" marR="0" lvl="0" indent="0" algn="l" rtl="0">
              <a:lnSpc>
                <a:spcPct val="140000"/>
              </a:lnSpc>
              <a:spcBef>
                <a:spcPts val="0"/>
              </a:spcBef>
              <a:spcAft>
                <a:spcPts val="0"/>
              </a:spcAft>
              <a:buNone/>
            </a:pPr>
            <a:r>
              <a:rPr lang="en-US" sz="2600" b="0" i="0" u="none" strike="noStrike" cap="none">
                <a:solidFill>
                  <a:srgbClr val="000000"/>
                </a:solidFill>
                <a:latin typeface="Arial"/>
                <a:ea typeface="Arial"/>
                <a:cs typeface="Arial"/>
                <a:sym typeface="Arial"/>
              </a:rPr>
              <a:t>​</a:t>
            </a:r>
            <a:endParaRPr/>
          </a:p>
          <a:p>
            <a:pPr marL="561342" marR="0" lvl="1" indent="-280671" algn="l" rtl="0">
              <a:lnSpc>
                <a:spcPct val="140000"/>
              </a:lnSpc>
              <a:spcBef>
                <a:spcPts val="0"/>
              </a:spcBef>
              <a:spcAft>
                <a:spcPts val="0"/>
              </a:spcAft>
              <a:buClr>
                <a:srgbClr val="000000"/>
              </a:buClr>
              <a:buSzPts val="2600"/>
              <a:buFont typeface="Arial"/>
              <a:buChar char="•"/>
            </a:pPr>
            <a:r>
              <a:rPr lang="en-US" sz="2600" b="0" i="0" u="sng" strike="noStrike" cap="none">
                <a:solidFill>
                  <a:srgbClr val="000000"/>
                </a:solidFill>
                <a:latin typeface="Arial"/>
                <a:ea typeface="Arial"/>
                <a:cs typeface="Arial"/>
                <a:sym typeface="Arial"/>
                <a:hlinkClick r:id="rId7">
                  <a:extLst>
                    <a:ext uri="{A12FA001-AC4F-418D-AE19-62706E023703}">
                      <ahyp:hlinkClr xmlns:ahyp="http://schemas.microsoft.com/office/drawing/2018/hyperlinkcolor" val="tx"/>
                    </a:ext>
                  </a:extLst>
                </a:hlinkClick>
              </a:rPr>
              <a:t>ApartmentList.com </a:t>
            </a:r>
            <a:r>
              <a:rPr lang="en-US" sz="2600" b="0" i="0" u="none" strike="noStrike" cap="none">
                <a:solidFill>
                  <a:srgbClr val="000000"/>
                </a:solidFill>
                <a:latin typeface="Arial"/>
                <a:ea typeface="Arial"/>
                <a:cs typeface="Arial"/>
                <a:sym typeface="Arial"/>
              </a:rPr>
              <a:t>- Search apartments using a detailed map.​</a:t>
            </a:r>
            <a:endParaRPr/>
          </a:p>
          <a:p>
            <a:pPr marL="0" marR="0" lvl="0" indent="0" algn="l" rtl="0">
              <a:lnSpc>
                <a:spcPct val="140000"/>
              </a:lnSpc>
              <a:spcBef>
                <a:spcPts val="0"/>
              </a:spcBef>
              <a:spcAft>
                <a:spcPts val="0"/>
              </a:spcAft>
              <a:buNone/>
            </a:pPr>
            <a:endParaRPr sz="2600" b="0" i="0" u="none" strike="noStrike" cap="none">
              <a:solidFill>
                <a:srgbClr val="000000"/>
              </a:solidFill>
              <a:latin typeface="Arial"/>
              <a:ea typeface="Arial"/>
              <a:cs typeface="Arial"/>
              <a:sym typeface="Arial"/>
            </a:endParaRPr>
          </a:p>
          <a:p>
            <a:pPr marL="561342" marR="0" lvl="1" indent="-280671" algn="l" rtl="0">
              <a:lnSpc>
                <a:spcPct val="140000"/>
              </a:lnSpc>
              <a:spcBef>
                <a:spcPts val="0"/>
              </a:spcBef>
              <a:spcAft>
                <a:spcPts val="0"/>
              </a:spcAft>
              <a:buClr>
                <a:srgbClr val="000000"/>
              </a:buClr>
              <a:buSzPts val="2600"/>
              <a:buFont typeface="Arial"/>
              <a:buChar char="•"/>
            </a:pPr>
            <a:r>
              <a:rPr lang="en-US" sz="2600" b="0" i="0" u="sng" strike="noStrike" cap="none">
                <a:solidFill>
                  <a:srgbClr val="000000"/>
                </a:solidFill>
                <a:latin typeface="Arial"/>
                <a:ea typeface="Arial"/>
                <a:cs typeface="Arial"/>
                <a:sym typeface="Arial"/>
                <a:hlinkClick r:id="rId8">
                  <a:extLst>
                    <a:ext uri="{A12FA001-AC4F-418D-AE19-62706E023703}">
                      <ahyp:hlinkClr xmlns:ahyp="http://schemas.microsoft.com/office/drawing/2018/hyperlinkcolor" val="tx"/>
                    </a:ext>
                  </a:extLst>
                </a:hlinkClick>
              </a:rPr>
              <a:t>Apartments.com</a:t>
            </a:r>
            <a:r>
              <a:rPr lang="en-US" sz="2600" b="0" i="0" u="none" strike="noStrike" cap="none">
                <a:solidFill>
                  <a:srgbClr val="000000"/>
                </a:solidFill>
                <a:latin typeface="Arial"/>
                <a:ea typeface="Arial"/>
                <a:cs typeface="Arial"/>
                <a:sym typeface="Arial"/>
              </a:rPr>
              <a:t> - Free search for apartments across the country.​</a:t>
            </a:r>
            <a:endParaRPr/>
          </a:p>
          <a:p>
            <a:pPr marL="0" marR="0" lvl="0" indent="0" algn="l" rtl="0">
              <a:lnSpc>
                <a:spcPct val="140000"/>
              </a:lnSpc>
              <a:spcBef>
                <a:spcPts val="0"/>
              </a:spcBef>
              <a:spcAft>
                <a:spcPts val="0"/>
              </a:spcAft>
              <a:buNone/>
            </a:pPr>
            <a:endParaRPr sz="2600" b="0" i="0" u="none" strike="noStrike" cap="none">
              <a:solidFill>
                <a:srgbClr val="000000"/>
              </a:solidFill>
              <a:latin typeface="Arial"/>
              <a:ea typeface="Arial"/>
              <a:cs typeface="Arial"/>
              <a:sym typeface="Arial"/>
            </a:endParaRPr>
          </a:p>
          <a:p>
            <a:pPr marL="561342" marR="0" lvl="1" indent="-280671" algn="l" rtl="0">
              <a:lnSpc>
                <a:spcPct val="140000"/>
              </a:lnSpc>
              <a:spcBef>
                <a:spcPts val="0"/>
              </a:spcBef>
              <a:spcAft>
                <a:spcPts val="0"/>
              </a:spcAft>
              <a:buClr>
                <a:srgbClr val="000000"/>
              </a:buClr>
              <a:buSzPts val="2600"/>
              <a:buFont typeface="Arial"/>
              <a:buChar char="•"/>
            </a:pPr>
            <a:r>
              <a:rPr lang="en-US" sz="2600" b="0" i="0" u="sng" strike="noStrike" cap="none">
                <a:solidFill>
                  <a:srgbClr val="000000"/>
                </a:solidFill>
                <a:latin typeface="Arial"/>
                <a:ea typeface="Arial"/>
                <a:cs typeface="Arial"/>
                <a:sym typeface="Arial"/>
                <a:hlinkClick r:id="rId9">
                  <a:extLst>
                    <a:ext uri="{A12FA001-AC4F-418D-AE19-62706E023703}">
                      <ahyp:hlinkClr xmlns:ahyp="http://schemas.microsoft.com/office/drawing/2018/hyperlinkcolor" val="tx"/>
                    </a:ext>
                  </a:extLst>
                </a:hlinkClick>
              </a:rPr>
              <a:t>ApartmentRatings.com </a:t>
            </a:r>
            <a:r>
              <a:rPr lang="en-US" sz="2600" b="0" i="0" u="none" strike="noStrike" cap="none">
                <a:solidFill>
                  <a:srgbClr val="000000"/>
                </a:solidFill>
                <a:latin typeface="Arial"/>
                <a:ea typeface="Arial"/>
                <a:cs typeface="Arial"/>
                <a:sym typeface="Arial"/>
              </a:rPr>
              <a:t>- Listing ratings of apartments across the country.</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EFEFF"/>
        </a:solidFill>
        <a:effectLst/>
      </p:bgPr>
    </p:bg>
    <p:spTree>
      <p:nvGrpSpPr>
        <p:cNvPr id="1" name="Shape 143"/>
        <p:cNvGrpSpPr/>
        <p:nvPr/>
      </p:nvGrpSpPr>
      <p:grpSpPr>
        <a:xfrm>
          <a:off x="0" y="0"/>
          <a:ext cx="0" cy="0"/>
          <a:chOff x="0" y="0"/>
          <a:chExt cx="0" cy="0"/>
        </a:xfrm>
      </p:grpSpPr>
      <p:sp>
        <p:nvSpPr>
          <p:cNvPr id="144" name="Google Shape;144;p7"/>
          <p:cNvSpPr/>
          <p:nvPr/>
        </p:nvSpPr>
        <p:spPr>
          <a:xfrm>
            <a:off x="0" y="0"/>
            <a:ext cx="18288000" cy="10287000"/>
          </a:xfrm>
          <a:custGeom>
            <a:avLst/>
            <a:gdLst/>
            <a:ahLst/>
            <a:cxnLst/>
            <a:rect l="l" t="t" r="r" b="b"/>
            <a:pathLst>
              <a:path w="18288000" h="21589049" extrusionOk="0">
                <a:moveTo>
                  <a:pt x="0" y="0"/>
                </a:moveTo>
                <a:lnTo>
                  <a:pt x="18288000" y="0"/>
                </a:lnTo>
                <a:lnTo>
                  <a:pt x="18288000" y="21589049"/>
                </a:lnTo>
                <a:lnTo>
                  <a:pt x="0" y="21589049"/>
                </a:lnTo>
                <a:lnTo>
                  <a:pt x="0" y="0"/>
                </a:lnTo>
                <a:close/>
              </a:path>
            </a:pathLst>
          </a:custGeom>
          <a:blipFill rotWithShape="1">
            <a:blip r:embed="rId3">
              <a:alphaModFix/>
            </a:blip>
            <a:stretch>
              <a:fillRect t="-91928" r="-43008" b="-17934"/>
            </a:stretch>
          </a:blipFill>
          <a:ln>
            <a:noFill/>
          </a:ln>
        </p:spPr>
        <p:txBody>
          <a:bodyPr/>
          <a:lstStyle/>
          <a:p>
            <a:endParaRPr lang="en-US"/>
          </a:p>
        </p:txBody>
      </p:sp>
      <p:grpSp>
        <p:nvGrpSpPr>
          <p:cNvPr id="145" name="Google Shape;145;p7"/>
          <p:cNvGrpSpPr/>
          <p:nvPr/>
        </p:nvGrpSpPr>
        <p:grpSpPr>
          <a:xfrm>
            <a:off x="1028700" y="440286"/>
            <a:ext cx="16230600" cy="9463473"/>
            <a:chOff x="0" y="-38100"/>
            <a:chExt cx="4274726" cy="2492437"/>
          </a:xfrm>
        </p:grpSpPr>
        <p:sp>
          <p:nvSpPr>
            <p:cNvPr id="146" name="Google Shape;146;p7"/>
            <p:cNvSpPr/>
            <p:nvPr/>
          </p:nvSpPr>
          <p:spPr>
            <a:xfrm>
              <a:off x="0" y="0"/>
              <a:ext cx="4274726" cy="2454337"/>
            </a:xfrm>
            <a:custGeom>
              <a:avLst/>
              <a:gdLst/>
              <a:ahLst/>
              <a:cxnLst/>
              <a:rect l="l" t="t" r="r" b="b"/>
              <a:pathLst>
                <a:path w="4274726" h="2454337" extrusionOk="0">
                  <a:moveTo>
                    <a:pt x="24327" y="0"/>
                  </a:moveTo>
                  <a:lnTo>
                    <a:pt x="4250399" y="0"/>
                  </a:lnTo>
                  <a:cubicBezTo>
                    <a:pt x="4263834" y="0"/>
                    <a:pt x="4274726" y="10891"/>
                    <a:pt x="4274726" y="24327"/>
                  </a:cubicBezTo>
                  <a:lnTo>
                    <a:pt x="4274726" y="2430010"/>
                  </a:lnTo>
                  <a:cubicBezTo>
                    <a:pt x="4274726" y="2443446"/>
                    <a:pt x="4263834" y="2454337"/>
                    <a:pt x="4250399" y="2454337"/>
                  </a:cubicBezTo>
                  <a:lnTo>
                    <a:pt x="24327" y="2454337"/>
                  </a:lnTo>
                  <a:cubicBezTo>
                    <a:pt x="10891" y="2454337"/>
                    <a:pt x="0" y="2443446"/>
                    <a:pt x="0" y="2430010"/>
                  </a:cubicBezTo>
                  <a:lnTo>
                    <a:pt x="0" y="24327"/>
                  </a:lnTo>
                  <a:cubicBezTo>
                    <a:pt x="0" y="10891"/>
                    <a:pt x="10891" y="0"/>
                    <a:pt x="243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7"/>
            <p:cNvSpPr txBox="1"/>
            <p:nvPr/>
          </p:nvSpPr>
          <p:spPr>
            <a:xfrm>
              <a:off x="0" y="-38100"/>
              <a:ext cx="4274726" cy="2492437"/>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48" name="Google Shape;148;p7"/>
          <p:cNvSpPr txBox="1"/>
          <p:nvPr/>
        </p:nvSpPr>
        <p:spPr>
          <a:xfrm>
            <a:off x="1479176" y="1852930"/>
            <a:ext cx="7342094" cy="5817875"/>
          </a:xfrm>
          <a:prstGeom prst="rect">
            <a:avLst/>
          </a:prstGeom>
          <a:noFill/>
          <a:ln>
            <a:noFill/>
          </a:ln>
        </p:spPr>
        <p:txBody>
          <a:bodyPr spcFirstLastPara="1" wrap="square" lIns="0" tIns="0" rIns="0" bIns="0" anchor="t" anchorCtr="0">
            <a:spAutoFit/>
          </a:bodyPr>
          <a:lstStyle/>
          <a:p>
            <a:pPr marL="582932" marR="0" lvl="1" indent="-291465" algn="l" rtl="0">
              <a:lnSpc>
                <a:spcPct val="140000"/>
              </a:lnSpc>
              <a:spcBef>
                <a:spcPts val="0"/>
              </a:spcBef>
              <a:spcAft>
                <a:spcPts val="0"/>
              </a:spcAft>
              <a:buClr>
                <a:srgbClr val="000000"/>
              </a:buClr>
              <a:buSzPts val="2700"/>
              <a:buFont typeface="Arial"/>
              <a:buChar char="•"/>
            </a:pPr>
            <a:r>
              <a:rPr lang="en-US" sz="2700" b="0" i="0" u="sng" strike="noStrike" cap="none">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Padmapper.com </a:t>
            </a:r>
            <a:r>
              <a:rPr lang="en-US" sz="2700" b="0" i="0" u="none" strike="noStrike" cap="none">
                <a:solidFill>
                  <a:srgbClr val="000000"/>
                </a:solidFill>
                <a:latin typeface="Arial"/>
                <a:ea typeface="Arial"/>
                <a:cs typeface="Arial"/>
                <a:sym typeface="Arial"/>
              </a:rPr>
              <a:t>- Compiles apartment listings from many websites and displays them on an interactive map.​</a:t>
            </a:r>
            <a:endParaRPr/>
          </a:p>
          <a:p>
            <a:pPr marL="0" marR="0" lvl="0" indent="0" algn="l" rtl="0">
              <a:lnSpc>
                <a:spcPct val="140000"/>
              </a:lnSpc>
              <a:spcBef>
                <a:spcPts val="0"/>
              </a:spcBef>
              <a:spcAft>
                <a:spcPts val="0"/>
              </a:spcAft>
              <a:buNone/>
            </a:pPr>
            <a:endParaRPr sz="2700" b="0" i="0" u="none" strike="noStrike" cap="none">
              <a:solidFill>
                <a:srgbClr val="000000"/>
              </a:solidFill>
              <a:latin typeface="Arial"/>
              <a:ea typeface="Arial"/>
              <a:cs typeface="Arial"/>
              <a:sym typeface="Arial"/>
            </a:endParaRPr>
          </a:p>
          <a:p>
            <a:pPr marL="582932" marR="0" lvl="1" indent="-291465" algn="l" rtl="0">
              <a:lnSpc>
                <a:spcPct val="140000"/>
              </a:lnSpc>
              <a:spcBef>
                <a:spcPts val="0"/>
              </a:spcBef>
              <a:spcAft>
                <a:spcPts val="0"/>
              </a:spcAft>
              <a:buClr>
                <a:srgbClr val="000000"/>
              </a:buClr>
              <a:buSzPts val="2700"/>
              <a:buFont typeface="Arial"/>
              <a:buChar char="•"/>
            </a:pPr>
            <a:r>
              <a:rPr lang="en-US" sz="2700" b="0" i="0" u="sng" strike="noStrike" cap="none">
                <a:solidFill>
                  <a:srgbClr val="000000"/>
                </a:solidFill>
                <a:latin typeface="Arial"/>
                <a:ea typeface="Arial"/>
                <a:cs typeface="Arial"/>
                <a:sym typeface="Arial"/>
                <a:hlinkClick r:id="rId5">
                  <a:extLst>
                    <a:ext uri="{A12FA001-AC4F-418D-AE19-62706E023703}">
                      <ahyp:hlinkClr xmlns:ahyp="http://schemas.microsoft.com/office/drawing/2018/hyperlinkcolor" val="tx"/>
                    </a:ext>
                  </a:extLst>
                </a:hlinkClick>
              </a:rPr>
              <a:t>Rentspeed.com</a:t>
            </a:r>
            <a:r>
              <a:rPr lang="en-US" sz="2700" b="0" i="0" u="none" strike="noStrike" cap="none">
                <a:solidFill>
                  <a:srgbClr val="000000"/>
                </a:solidFill>
                <a:latin typeface="Arial"/>
                <a:ea typeface="Arial"/>
                <a:cs typeface="Arial"/>
                <a:sym typeface="Arial"/>
              </a:rPr>
              <a:t> - Free leading national rental site for finding houses for rent, condos, townhouses, and apartment rentals.​</a:t>
            </a:r>
            <a:endParaRPr/>
          </a:p>
          <a:p>
            <a:pPr marL="0" marR="0" lvl="0" indent="0" algn="l" rtl="0">
              <a:lnSpc>
                <a:spcPct val="140000"/>
              </a:lnSpc>
              <a:spcBef>
                <a:spcPts val="0"/>
              </a:spcBef>
              <a:spcAft>
                <a:spcPts val="0"/>
              </a:spcAft>
              <a:buNone/>
            </a:pPr>
            <a:endParaRPr sz="2700" b="0" i="0" u="none" strike="noStrike" cap="none">
              <a:solidFill>
                <a:srgbClr val="000000"/>
              </a:solidFill>
              <a:latin typeface="Arial"/>
              <a:ea typeface="Arial"/>
              <a:cs typeface="Arial"/>
              <a:sym typeface="Arial"/>
            </a:endParaRPr>
          </a:p>
          <a:p>
            <a:pPr marL="582932" marR="0" lvl="1" indent="-291465" algn="l" rtl="0">
              <a:lnSpc>
                <a:spcPct val="140000"/>
              </a:lnSpc>
              <a:spcBef>
                <a:spcPts val="0"/>
              </a:spcBef>
              <a:spcAft>
                <a:spcPts val="0"/>
              </a:spcAft>
              <a:buClr>
                <a:srgbClr val="000000"/>
              </a:buClr>
              <a:buSzPts val="2700"/>
              <a:buFont typeface="Arial"/>
              <a:buChar char="•"/>
            </a:pPr>
            <a:r>
              <a:rPr lang="en-US" sz="2700" b="0" i="0" u="sng" strike="noStrike" cap="none">
                <a:solidFill>
                  <a:srgbClr val="000000"/>
                </a:solidFill>
                <a:latin typeface="Arial"/>
                <a:ea typeface="Arial"/>
                <a:cs typeface="Arial"/>
                <a:sym typeface="Arial"/>
                <a:hlinkClick r:id="rId6">
                  <a:extLst>
                    <a:ext uri="{A12FA001-AC4F-418D-AE19-62706E023703}">
                      <ahyp:hlinkClr xmlns:ahyp="http://schemas.microsoft.com/office/drawing/2018/hyperlinkcolor" val="tx"/>
                    </a:ext>
                  </a:extLst>
                </a:hlinkClick>
              </a:rPr>
              <a:t> Zumper</a:t>
            </a:r>
            <a:r>
              <a:rPr lang="en-US" sz="2700" b="0" i="0" u="none" strike="noStrike" cap="none">
                <a:solidFill>
                  <a:srgbClr val="000000"/>
                </a:solidFill>
                <a:latin typeface="Arial"/>
                <a:ea typeface="Arial"/>
                <a:cs typeface="Arial"/>
                <a:sym typeface="Arial"/>
              </a:rPr>
              <a:t> - Free map-based search for home &amp; apartment rentals, with real-time updates. Also available on iOS &amp; Android.​ https://www.zumper.com/ </a:t>
            </a:r>
            <a:endParaRPr/>
          </a:p>
        </p:txBody>
      </p:sp>
      <p:sp>
        <p:nvSpPr>
          <p:cNvPr id="149" name="Google Shape;149;p7"/>
          <p:cNvSpPr txBox="1"/>
          <p:nvPr/>
        </p:nvSpPr>
        <p:spPr>
          <a:xfrm>
            <a:off x="1479176" y="962025"/>
            <a:ext cx="11076701" cy="1023647"/>
          </a:xfrm>
          <a:prstGeom prst="rect">
            <a:avLst/>
          </a:prstGeom>
          <a:noFill/>
          <a:ln>
            <a:noFill/>
          </a:ln>
        </p:spPr>
        <p:txBody>
          <a:bodyPr spcFirstLastPara="1" wrap="square" lIns="0" tIns="0" rIns="0" bIns="0" anchor="t" anchorCtr="0">
            <a:spAutoFit/>
          </a:bodyPr>
          <a:lstStyle/>
          <a:p>
            <a:pPr marL="0" marR="0" lvl="0" indent="0" algn="just" rtl="0">
              <a:lnSpc>
                <a:spcPct val="123000"/>
              </a:lnSpc>
              <a:spcBef>
                <a:spcPts val="0"/>
              </a:spcBef>
              <a:spcAft>
                <a:spcPts val="0"/>
              </a:spcAft>
              <a:buNone/>
            </a:pPr>
            <a:r>
              <a:rPr lang="en-US" sz="6326" b="0" i="0" u="none" strike="noStrike" cap="none">
                <a:solidFill>
                  <a:srgbClr val="0C090A"/>
                </a:solidFill>
                <a:latin typeface="Arial"/>
                <a:ea typeface="Arial"/>
                <a:cs typeface="Arial"/>
                <a:sym typeface="Arial"/>
              </a:rPr>
              <a:t>NATIONAL RESOURCES</a:t>
            </a:r>
            <a:endParaRPr/>
          </a:p>
        </p:txBody>
      </p:sp>
      <p:sp>
        <p:nvSpPr>
          <p:cNvPr id="150" name="Google Shape;150;p7"/>
          <p:cNvSpPr txBox="1"/>
          <p:nvPr/>
        </p:nvSpPr>
        <p:spPr>
          <a:xfrm>
            <a:off x="8821271" y="2072005"/>
            <a:ext cx="8231702" cy="7562070"/>
          </a:xfrm>
          <a:prstGeom prst="rect">
            <a:avLst/>
          </a:prstGeom>
          <a:noFill/>
          <a:ln>
            <a:noFill/>
          </a:ln>
        </p:spPr>
        <p:txBody>
          <a:bodyPr spcFirstLastPara="1" wrap="square" lIns="0" tIns="0" rIns="0" bIns="0" anchor="t" anchorCtr="0">
            <a:spAutoFit/>
          </a:bodyPr>
          <a:lstStyle/>
          <a:p>
            <a:pPr marL="582932" marR="0" lvl="1" indent="-291465" algn="l" rtl="0">
              <a:lnSpc>
                <a:spcPct val="140000"/>
              </a:lnSpc>
              <a:spcBef>
                <a:spcPts val="0"/>
              </a:spcBef>
              <a:spcAft>
                <a:spcPts val="0"/>
              </a:spcAft>
              <a:buClr>
                <a:srgbClr val="000000"/>
              </a:buClr>
              <a:buSzPts val="2700"/>
              <a:buFont typeface="Arial"/>
              <a:buChar char="•"/>
            </a:pPr>
            <a:r>
              <a:rPr lang="en-US" sz="2700" b="0" i="0" u="sng" strike="noStrike" cap="none" dirty="0">
                <a:solidFill>
                  <a:srgbClr val="000000"/>
                </a:solidFill>
                <a:latin typeface="Arial"/>
                <a:ea typeface="Arial"/>
                <a:cs typeface="Arial"/>
                <a:sym typeface="Arial"/>
                <a:hlinkClick r:id="rId7">
                  <a:extLst>
                    <a:ext uri="{A12FA001-AC4F-418D-AE19-62706E023703}">
                      <ahyp:hlinkClr xmlns:ahyp="http://schemas.microsoft.com/office/drawing/2018/hyperlinkcolor" val="tx"/>
                    </a:ext>
                  </a:extLst>
                </a:hlinkClick>
              </a:rPr>
              <a:t>Trulia.com </a:t>
            </a:r>
            <a:r>
              <a:rPr lang="en-US" sz="2700" b="0" i="0" u="none" strike="noStrike" cap="none" dirty="0">
                <a:solidFill>
                  <a:srgbClr val="000000"/>
                </a:solidFill>
                <a:latin typeface="Arial"/>
                <a:ea typeface="Arial"/>
                <a:cs typeface="Arial"/>
                <a:sym typeface="Arial"/>
              </a:rPr>
              <a:t>- Provides national real estate information with detailed graphical neighborhood data.​</a:t>
            </a:r>
            <a:endParaRPr dirty="0"/>
          </a:p>
          <a:p>
            <a:pPr marL="1165863" marR="0" lvl="2" indent="-388621" algn="l" rtl="0">
              <a:lnSpc>
                <a:spcPct val="140000"/>
              </a:lnSpc>
              <a:spcBef>
                <a:spcPts val="0"/>
              </a:spcBef>
              <a:spcAft>
                <a:spcPts val="0"/>
              </a:spcAft>
              <a:buClr>
                <a:srgbClr val="000000"/>
              </a:buClr>
              <a:buSzPts val="2700"/>
              <a:buFont typeface="Arial"/>
              <a:buChar char="⚬"/>
            </a:pPr>
            <a:r>
              <a:rPr lang="en-US" sz="2700" b="0" i="0" u="none" strike="noStrike" cap="none" dirty="0">
                <a:solidFill>
                  <a:srgbClr val="000000"/>
                </a:solidFill>
                <a:latin typeface="Arial"/>
                <a:ea typeface="Arial"/>
                <a:cs typeface="Arial"/>
                <a:sym typeface="Arial"/>
              </a:rPr>
              <a:t> </a:t>
            </a:r>
            <a:r>
              <a:rPr lang="en-US" sz="2700" b="0" i="0" u="sng" strike="noStrike" cap="none" dirty="0">
                <a:solidFill>
                  <a:srgbClr val="000000"/>
                </a:solidFill>
                <a:latin typeface="Arial"/>
                <a:ea typeface="Arial"/>
                <a:cs typeface="Arial"/>
                <a:sym typeface="Arial"/>
                <a:hlinkClick r:id="rId8">
                  <a:extLst>
                    <a:ext uri="{A12FA001-AC4F-418D-AE19-62706E023703}">
                      <ahyp:hlinkClr xmlns:ahyp="http://schemas.microsoft.com/office/drawing/2018/hyperlinkcolor" val="tx"/>
                    </a:ext>
                  </a:extLst>
                </a:hlinkClick>
              </a:rPr>
              <a:t>Trulia's Rooms for Rent</a:t>
            </a:r>
            <a:r>
              <a:rPr lang="en-US" sz="2700" b="0" i="0" u="none" strike="noStrike" cap="none" dirty="0">
                <a:solidFill>
                  <a:srgbClr val="000000"/>
                </a:solidFill>
                <a:latin typeface="Arial"/>
                <a:ea typeface="Arial"/>
                <a:cs typeface="Arial"/>
                <a:sym typeface="Arial"/>
              </a:rPr>
              <a:t> - national listings of rooms for rent in shared spaces, broken out by city.​ https://www.trulia.com/rooms-for-rent-near-me/</a:t>
            </a:r>
            <a:endParaRPr sz="2700" b="0" i="0" u="none" strike="noStrike" cap="none" dirty="0">
              <a:solidFill>
                <a:srgbClr val="000000"/>
              </a:solidFill>
              <a:latin typeface="Arial"/>
              <a:ea typeface="Arial"/>
              <a:cs typeface="Arial"/>
              <a:sym typeface="Arial"/>
            </a:endParaRPr>
          </a:p>
          <a:p>
            <a:pPr marL="0" marR="0" lvl="0" indent="0" algn="l" rtl="0">
              <a:lnSpc>
                <a:spcPct val="140000"/>
              </a:lnSpc>
              <a:spcBef>
                <a:spcPts val="0"/>
              </a:spcBef>
              <a:spcAft>
                <a:spcPts val="0"/>
              </a:spcAft>
              <a:buNone/>
            </a:pPr>
            <a:endParaRPr sz="2700" b="0" i="0" u="none" strike="noStrike" cap="none" dirty="0">
              <a:solidFill>
                <a:srgbClr val="F2543B"/>
              </a:solidFill>
              <a:latin typeface="Arial"/>
              <a:ea typeface="Arial"/>
              <a:cs typeface="Arial"/>
              <a:sym typeface="Arial"/>
            </a:endParaRPr>
          </a:p>
          <a:p>
            <a:pPr marL="582932" marR="0" lvl="1" indent="-291465" algn="l" rtl="0">
              <a:lnSpc>
                <a:spcPct val="140000"/>
              </a:lnSpc>
              <a:spcBef>
                <a:spcPts val="0"/>
              </a:spcBef>
              <a:spcAft>
                <a:spcPts val="0"/>
              </a:spcAft>
              <a:buClr>
                <a:srgbClr val="000000"/>
              </a:buClr>
              <a:buSzPts val="2700"/>
              <a:buFont typeface="Arial"/>
              <a:buChar char="•"/>
            </a:pPr>
            <a:r>
              <a:rPr lang="en-US" sz="2700" b="0" i="0" u="sng" strike="noStrike" cap="none" dirty="0">
                <a:solidFill>
                  <a:srgbClr val="000000"/>
                </a:solidFill>
                <a:latin typeface="Arial"/>
                <a:ea typeface="Arial"/>
                <a:cs typeface="Arial"/>
                <a:sym typeface="Arial"/>
                <a:hlinkClick r:id="rId9">
                  <a:extLst>
                    <a:ext uri="{A12FA001-AC4F-418D-AE19-62706E023703}">
                      <ahyp:hlinkClr xmlns:ahyp="http://schemas.microsoft.com/office/drawing/2018/hyperlinkcolor" val="tx"/>
                    </a:ext>
                  </a:extLst>
                </a:hlinkClick>
              </a:rPr>
              <a:t> Zillow</a:t>
            </a:r>
            <a:r>
              <a:rPr lang="en-US" sz="2700" b="0" i="0" u="none" strike="noStrike" cap="none" dirty="0">
                <a:solidFill>
                  <a:srgbClr val="000000"/>
                </a:solidFill>
                <a:latin typeface="Arial"/>
                <a:ea typeface="Arial"/>
                <a:cs typeface="Arial"/>
                <a:sym typeface="Arial"/>
              </a:rPr>
              <a:t> - Rental and sales​ typically longer stay https://www.zillow.com/</a:t>
            </a:r>
            <a:endParaRPr dirty="0"/>
          </a:p>
          <a:p>
            <a:pPr marL="0" marR="0" lvl="0" indent="0" algn="l" rtl="0">
              <a:lnSpc>
                <a:spcPct val="140000"/>
              </a:lnSpc>
              <a:spcBef>
                <a:spcPts val="0"/>
              </a:spcBef>
              <a:spcAft>
                <a:spcPts val="0"/>
              </a:spcAft>
              <a:buNone/>
            </a:pPr>
            <a:endParaRPr sz="2700" b="0" i="0" u="none" strike="noStrike" cap="none" dirty="0">
              <a:solidFill>
                <a:srgbClr val="000000"/>
              </a:solidFill>
              <a:latin typeface="Arial"/>
              <a:ea typeface="Arial"/>
              <a:cs typeface="Arial"/>
              <a:sym typeface="Arial"/>
            </a:endParaRPr>
          </a:p>
          <a:p>
            <a:pPr marL="582932" marR="0" lvl="1" indent="-291465" algn="l" rtl="0">
              <a:lnSpc>
                <a:spcPct val="140000"/>
              </a:lnSpc>
              <a:spcBef>
                <a:spcPts val="0"/>
              </a:spcBef>
              <a:spcAft>
                <a:spcPts val="0"/>
              </a:spcAft>
              <a:buClr>
                <a:srgbClr val="000000"/>
              </a:buClr>
              <a:buSzPts val="2700"/>
              <a:buFont typeface="Arial"/>
              <a:buChar char="•"/>
            </a:pPr>
            <a:r>
              <a:rPr lang="en-US" sz="2700" b="0" i="0" u="sng" strike="noStrike" cap="none" dirty="0" err="1">
                <a:solidFill>
                  <a:srgbClr val="000000"/>
                </a:solidFill>
                <a:latin typeface="Arial"/>
                <a:ea typeface="Arial"/>
                <a:cs typeface="Arial"/>
                <a:sym typeface="Arial"/>
                <a:hlinkClick r:id="rId10">
                  <a:extLst>
                    <a:ext uri="{A12FA001-AC4F-418D-AE19-62706E023703}">
                      <ahyp:hlinkClr xmlns:ahyp="http://schemas.microsoft.com/office/drawing/2018/hyperlinkcolor" val="tx"/>
                    </a:ext>
                  </a:extLst>
                </a:hlinkClick>
              </a:rPr>
              <a:t>VeryApt</a:t>
            </a:r>
            <a:r>
              <a:rPr lang="en-US" sz="2700" b="0" i="0" u="none" strike="noStrike" cap="none" dirty="0">
                <a:solidFill>
                  <a:srgbClr val="000000"/>
                </a:solidFill>
                <a:latin typeface="Arial"/>
                <a:ea typeface="Arial"/>
                <a:cs typeface="Arial"/>
                <a:sym typeface="Arial"/>
              </a:rPr>
              <a:t> - National​ database that allows searching by city: https://www.veryapt.com/</a:t>
            </a: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EFEFF"/>
        </a:solidFill>
        <a:effectLst/>
      </p:bgPr>
    </p:bg>
    <p:spTree>
      <p:nvGrpSpPr>
        <p:cNvPr id="1" name="Shape 154"/>
        <p:cNvGrpSpPr/>
        <p:nvPr/>
      </p:nvGrpSpPr>
      <p:grpSpPr>
        <a:xfrm>
          <a:off x="0" y="0"/>
          <a:ext cx="0" cy="0"/>
          <a:chOff x="0" y="0"/>
          <a:chExt cx="0" cy="0"/>
        </a:xfrm>
      </p:grpSpPr>
      <p:sp>
        <p:nvSpPr>
          <p:cNvPr id="155" name="Google Shape;155;p8"/>
          <p:cNvSpPr/>
          <p:nvPr/>
        </p:nvSpPr>
        <p:spPr>
          <a:xfrm>
            <a:off x="10837249" y="0"/>
            <a:ext cx="7450752" cy="8561518"/>
          </a:xfrm>
          <a:custGeom>
            <a:avLst/>
            <a:gdLst/>
            <a:ahLst/>
            <a:cxnLst/>
            <a:rect l="l" t="t" r="r" b="b"/>
            <a:pathLst>
              <a:path w="14901505" h="13275886" extrusionOk="0">
                <a:moveTo>
                  <a:pt x="0" y="0"/>
                </a:moveTo>
                <a:lnTo>
                  <a:pt x="14901504" y="0"/>
                </a:lnTo>
                <a:lnTo>
                  <a:pt x="14901504" y="13275886"/>
                </a:lnTo>
                <a:lnTo>
                  <a:pt x="0" y="13275886"/>
                </a:lnTo>
                <a:lnTo>
                  <a:pt x="0" y="0"/>
                </a:lnTo>
                <a:close/>
              </a:path>
            </a:pathLst>
          </a:custGeom>
          <a:blipFill rotWithShape="1">
            <a:blip r:embed="rId3">
              <a:alphaModFix/>
            </a:blip>
            <a:stretch>
              <a:fillRect t="-55062" r="-100000"/>
            </a:stretch>
          </a:blipFill>
          <a:ln>
            <a:noFill/>
          </a:ln>
        </p:spPr>
        <p:txBody>
          <a:bodyPr/>
          <a:lstStyle/>
          <a:p>
            <a:endParaRPr lang="en-US"/>
          </a:p>
        </p:txBody>
      </p:sp>
      <p:sp>
        <p:nvSpPr>
          <p:cNvPr id="156" name="Google Shape;156;p8"/>
          <p:cNvSpPr txBox="1"/>
          <p:nvPr/>
        </p:nvSpPr>
        <p:spPr>
          <a:xfrm>
            <a:off x="0" y="5013801"/>
            <a:ext cx="14256072" cy="3006725"/>
          </a:xfrm>
          <a:prstGeom prst="rect">
            <a:avLst/>
          </a:prstGeom>
          <a:noFill/>
          <a:ln>
            <a:noFill/>
          </a:ln>
        </p:spPr>
        <p:txBody>
          <a:bodyPr spcFirstLastPara="1" wrap="square" lIns="0" tIns="0" rIns="0" bIns="0" anchor="t" anchorCtr="0">
            <a:spAutoFit/>
          </a:bodyPr>
          <a:lstStyle/>
          <a:p>
            <a:pPr marL="0" marR="0" lvl="0" indent="0" algn="ctr" rtl="0">
              <a:lnSpc>
                <a:spcPct val="115001"/>
              </a:lnSpc>
              <a:spcBef>
                <a:spcPts val="0"/>
              </a:spcBef>
              <a:spcAft>
                <a:spcPts val="0"/>
              </a:spcAft>
              <a:buNone/>
            </a:pPr>
            <a:r>
              <a:rPr lang="en-US" sz="9999" b="0" i="0" u="none" strike="noStrike" cap="none">
                <a:solidFill>
                  <a:srgbClr val="0C090A"/>
                </a:solidFill>
                <a:latin typeface="Arial"/>
                <a:ea typeface="Arial"/>
                <a:cs typeface="Arial"/>
                <a:sym typeface="Arial"/>
              </a:rPr>
              <a:t>Philadelphia Housing Resources</a:t>
            </a:r>
            <a:endParaRPr/>
          </a:p>
        </p:txBody>
      </p:sp>
      <p:sp>
        <p:nvSpPr>
          <p:cNvPr id="157" name="Google Shape;157;p8"/>
          <p:cNvSpPr/>
          <p:nvPr/>
        </p:nvSpPr>
        <p:spPr>
          <a:xfrm rot="5400000">
            <a:off x="1290899" y="-1290897"/>
            <a:ext cx="4008714" cy="6590512"/>
          </a:xfrm>
          <a:custGeom>
            <a:avLst/>
            <a:gdLst/>
            <a:ahLst/>
            <a:cxnLst/>
            <a:rect l="l" t="t" r="r" b="b"/>
            <a:pathLst>
              <a:path w="14901505" h="13275886" extrusionOk="0">
                <a:moveTo>
                  <a:pt x="0" y="0"/>
                </a:moveTo>
                <a:lnTo>
                  <a:pt x="14901505" y="0"/>
                </a:lnTo>
                <a:lnTo>
                  <a:pt x="14901505" y="13275886"/>
                </a:lnTo>
                <a:lnTo>
                  <a:pt x="0" y="13275886"/>
                </a:lnTo>
                <a:lnTo>
                  <a:pt x="0" y="0"/>
                </a:lnTo>
                <a:close/>
              </a:path>
            </a:pathLst>
          </a:custGeom>
          <a:blipFill rotWithShape="1">
            <a:blip r:embed="rId3">
              <a:alphaModFix/>
            </a:blip>
            <a:stretch>
              <a:fillRect l="-271719" b="-101434"/>
            </a:stretch>
          </a:blipFill>
          <a:ln>
            <a:noFill/>
          </a:ln>
        </p:spPr>
        <p:txBody>
          <a:bodyPr/>
          <a:lstStyle/>
          <a:p>
            <a:endParaRPr lang="en-US"/>
          </a:p>
        </p:txBody>
      </p:sp>
      <p:sp>
        <p:nvSpPr>
          <p:cNvPr id="158" name="Google Shape;158;p8"/>
          <p:cNvSpPr/>
          <p:nvPr/>
        </p:nvSpPr>
        <p:spPr>
          <a:xfrm rot="-108022">
            <a:off x="11790220" y="7340594"/>
            <a:ext cx="2429388" cy="2359477"/>
          </a:xfrm>
          <a:prstGeom prst="ellipse">
            <a:avLst/>
          </a:prstGeom>
          <a:blipFill rotWithShape="1">
            <a:blip r:embed="rId3">
              <a:alphaModFix/>
            </a:blip>
            <a:stretch>
              <a:fillRect l="-44826" t="-41785" r="-46821" b="-34011"/>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8"/>
          <p:cNvSpPr/>
          <p:nvPr/>
        </p:nvSpPr>
        <p:spPr>
          <a:xfrm rot="2239891" flipH="1">
            <a:off x="9956178" y="6630918"/>
            <a:ext cx="4101360" cy="4064075"/>
          </a:xfrm>
          <a:custGeom>
            <a:avLst/>
            <a:gdLst/>
            <a:ahLst/>
            <a:cxnLst/>
            <a:rect l="l" t="t" r="r" b="b"/>
            <a:pathLst>
              <a:path w="4101360" h="4064075" extrusionOk="0">
                <a:moveTo>
                  <a:pt x="4101359" y="0"/>
                </a:moveTo>
                <a:lnTo>
                  <a:pt x="0" y="0"/>
                </a:lnTo>
                <a:lnTo>
                  <a:pt x="0" y="4064075"/>
                </a:lnTo>
                <a:lnTo>
                  <a:pt x="4101359" y="4064075"/>
                </a:lnTo>
                <a:lnTo>
                  <a:pt x="4101359" y="0"/>
                </a:lnTo>
                <a:close/>
              </a:path>
            </a:pathLst>
          </a:custGeom>
          <a:blipFill rotWithShape="1">
            <a:blip r:embed="rId4">
              <a:alphaModFix/>
            </a:blip>
            <a:stretch>
              <a:fillRect/>
            </a:stretch>
          </a:blipFill>
          <a:ln>
            <a:noFill/>
          </a:ln>
        </p:spPr>
        <p:txBody>
          <a:bodyPr/>
          <a:lstStyle/>
          <a:p>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EFEFF"/>
        </a:solidFill>
        <a:effectLst/>
      </p:bgPr>
    </p:bg>
    <p:spTree>
      <p:nvGrpSpPr>
        <p:cNvPr id="1" name="Shape 163"/>
        <p:cNvGrpSpPr/>
        <p:nvPr/>
      </p:nvGrpSpPr>
      <p:grpSpPr>
        <a:xfrm>
          <a:off x="0" y="0"/>
          <a:ext cx="0" cy="0"/>
          <a:chOff x="0" y="0"/>
          <a:chExt cx="0" cy="0"/>
        </a:xfrm>
      </p:grpSpPr>
      <p:sp>
        <p:nvSpPr>
          <p:cNvPr id="164" name="Google Shape;164;p9"/>
          <p:cNvSpPr/>
          <p:nvPr/>
        </p:nvSpPr>
        <p:spPr>
          <a:xfrm>
            <a:off x="0" y="0"/>
            <a:ext cx="18288000" cy="10287000"/>
          </a:xfrm>
          <a:custGeom>
            <a:avLst/>
            <a:gdLst/>
            <a:ahLst/>
            <a:cxnLst/>
            <a:rect l="l" t="t" r="r" b="b"/>
            <a:pathLst>
              <a:path w="18288000" h="17693640" extrusionOk="0">
                <a:moveTo>
                  <a:pt x="0" y="0"/>
                </a:moveTo>
                <a:lnTo>
                  <a:pt x="18288000" y="0"/>
                </a:lnTo>
                <a:lnTo>
                  <a:pt x="18288000" y="17693640"/>
                </a:lnTo>
                <a:lnTo>
                  <a:pt x="0" y="17693640"/>
                </a:lnTo>
                <a:lnTo>
                  <a:pt x="0" y="0"/>
                </a:lnTo>
                <a:close/>
              </a:path>
            </a:pathLst>
          </a:custGeom>
          <a:blipFill rotWithShape="1">
            <a:blip r:embed="rId3">
              <a:alphaModFix/>
            </a:blip>
            <a:stretch>
              <a:fillRect t="-35998" b="-35996"/>
            </a:stretch>
          </a:blipFill>
          <a:ln>
            <a:noFill/>
          </a:ln>
        </p:spPr>
        <p:txBody>
          <a:bodyPr/>
          <a:lstStyle/>
          <a:p>
            <a:endParaRPr lang="en-US"/>
          </a:p>
        </p:txBody>
      </p:sp>
      <p:grpSp>
        <p:nvGrpSpPr>
          <p:cNvPr id="165" name="Google Shape;165;p9"/>
          <p:cNvGrpSpPr/>
          <p:nvPr/>
        </p:nvGrpSpPr>
        <p:grpSpPr>
          <a:xfrm>
            <a:off x="1028700" y="440286"/>
            <a:ext cx="16230600" cy="9463473"/>
            <a:chOff x="0" y="-38100"/>
            <a:chExt cx="4274726" cy="2492437"/>
          </a:xfrm>
        </p:grpSpPr>
        <p:sp>
          <p:nvSpPr>
            <p:cNvPr id="166" name="Google Shape;166;p9"/>
            <p:cNvSpPr/>
            <p:nvPr/>
          </p:nvSpPr>
          <p:spPr>
            <a:xfrm>
              <a:off x="0" y="0"/>
              <a:ext cx="4274726" cy="2454337"/>
            </a:xfrm>
            <a:custGeom>
              <a:avLst/>
              <a:gdLst/>
              <a:ahLst/>
              <a:cxnLst/>
              <a:rect l="l" t="t" r="r" b="b"/>
              <a:pathLst>
                <a:path w="4274726" h="2454337" extrusionOk="0">
                  <a:moveTo>
                    <a:pt x="24327" y="0"/>
                  </a:moveTo>
                  <a:lnTo>
                    <a:pt x="4250399" y="0"/>
                  </a:lnTo>
                  <a:cubicBezTo>
                    <a:pt x="4263834" y="0"/>
                    <a:pt x="4274726" y="10891"/>
                    <a:pt x="4274726" y="24327"/>
                  </a:cubicBezTo>
                  <a:lnTo>
                    <a:pt x="4274726" y="2430010"/>
                  </a:lnTo>
                  <a:cubicBezTo>
                    <a:pt x="4274726" y="2443446"/>
                    <a:pt x="4263834" y="2454337"/>
                    <a:pt x="4250399" y="2454337"/>
                  </a:cubicBezTo>
                  <a:lnTo>
                    <a:pt x="24327" y="2454337"/>
                  </a:lnTo>
                  <a:cubicBezTo>
                    <a:pt x="10891" y="2454337"/>
                    <a:pt x="0" y="2443446"/>
                    <a:pt x="0" y="2430010"/>
                  </a:cubicBezTo>
                  <a:lnTo>
                    <a:pt x="0" y="24327"/>
                  </a:lnTo>
                  <a:cubicBezTo>
                    <a:pt x="0" y="10891"/>
                    <a:pt x="10891" y="0"/>
                    <a:pt x="243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9"/>
            <p:cNvSpPr txBox="1"/>
            <p:nvPr/>
          </p:nvSpPr>
          <p:spPr>
            <a:xfrm>
              <a:off x="0" y="-38100"/>
              <a:ext cx="4274726" cy="2492437"/>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68" name="Google Shape;168;p9"/>
          <p:cNvSpPr txBox="1"/>
          <p:nvPr/>
        </p:nvSpPr>
        <p:spPr>
          <a:xfrm>
            <a:off x="1479176" y="2433440"/>
            <a:ext cx="7342094" cy="6227445"/>
          </a:xfrm>
          <a:prstGeom prst="rect">
            <a:avLst/>
          </a:prstGeom>
          <a:noFill/>
          <a:ln>
            <a:noFill/>
          </a:ln>
        </p:spPr>
        <p:txBody>
          <a:bodyPr spcFirstLastPara="1" wrap="square" lIns="0" tIns="0" rIns="0" bIns="0" anchor="t" anchorCtr="0">
            <a:spAutoFit/>
          </a:bodyPr>
          <a:lstStyle/>
          <a:p>
            <a:pPr marL="582932" marR="0" lvl="1" indent="-291465" algn="l" rtl="0">
              <a:lnSpc>
                <a:spcPct val="140000"/>
              </a:lnSpc>
              <a:spcBef>
                <a:spcPts val="0"/>
              </a:spcBef>
              <a:spcAft>
                <a:spcPts val="0"/>
              </a:spcAft>
              <a:buClr>
                <a:srgbClr val="000000"/>
              </a:buClr>
              <a:buSzPts val="2700"/>
              <a:buFont typeface="Arial"/>
              <a:buChar char="•"/>
            </a:pPr>
            <a:r>
              <a:rPr lang="en-US" sz="2700" b="0" i="0" u="sng" strike="noStrike" cap="none">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Office of Off-Campus Living </a:t>
            </a:r>
            <a:r>
              <a:rPr lang="en-US" sz="2700" b="0" i="0" u="none" strike="noStrike" cap="none">
                <a:solidFill>
                  <a:srgbClr val="000000"/>
                </a:solidFill>
                <a:latin typeface="Arial"/>
                <a:ea typeface="Arial"/>
                <a:cs typeface="Arial"/>
                <a:sym typeface="Arial"/>
              </a:rPr>
              <a:t>- The Office of Off-Campus Services at the University of Pennsylvania assists students, faculty and staff at all stages of their off-campus living experience.​ https://cms.business-services.upenn.edu/offcampusservices/</a:t>
            </a:r>
            <a:endParaRPr/>
          </a:p>
          <a:p>
            <a:pPr marL="0" marR="0" lvl="0" indent="0" algn="l" rtl="0">
              <a:lnSpc>
                <a:spcPct val="140000"/>
              </a:lnSpc>
              <a:spcBef>
                <a:spcPts val="0"/>
              </a:spcBef>
              <a:spcAft>
                <a:spcPts val="0"/>
              </a:spcAft>
              <a:buNone/>
            </a:pPr>
            <a:endParaRPr sz="2700" b="0" i="0" u="none" strike="noStrike" cap="none">
              <a:solidFill>
                <a:srgbClr val="000000"/>
              </a:solidFill>
              <a:latin typeface="Arial"/>
              <a:ea typeface="Arial"/>
              <a:cs typeface="Arial"/>
              <a:sym typeface="Arial"/>
            </a:endParaRPr>
          </a:p>
          <a:p>
            <a:pPr marL="582932" marR="0" lvl="1" indent="-291465" algn="l" rtl="0">
              <a:lnSpc>
                <a:spcPct val="140000"/>
              </a:lnSpc>
              <a:spcBef>
                <a:spcPts val="0"/>
              </a:spcBef>
              <a:spcAft>
                <a:spcPts val="0"/>
              </a:spcAft>
              <a:buClr>
                <a:srgbClr val="000000"/>
              </a:buClr>
              <a:buSzPts val="2700"/>
              <a:buFont typeface="Arial"/>
              <a:buChar char="•"/>
            </a:pPr>
            <a:r>
              <a:rPr lang="en-US" sz="2700" b="0" i="0" u="sng" strike="noStrike" cap="none">
                <a:solidFill>
                  <a:srgbClr val="000000"/>
                </a:solidFill>
                <a:latin typeface="Arial"/>
                <a:ea typeface="Arial"/>
                <a:cs typeface="Arial"/>
                <a:sym typeface="Arial"/>
                <a:hlinkClick r:id="rId5">
                  <a:extLst>
                    <a:ext uri="{A12FA001-AC4F-418D-AE19-62706E023703}">
                      <ahyp:hlinkClr xmlns:ahyp="http://schemas.microsoft.com/office/drawing/2018/hyperlinkcolor" val="tx"/>
                    </a:ext>
                  </a:extLst>
                </a:hlinkClick>
              </a:rPr>
              <a:t>Villanova Summer Intern Housing Program</a:t>
            </a:r>
            <a:r>
              <a:rPr lang="en-US" sz="2700" b="0" i="0" u="none" strike="noStrike" cap="none">
                <a:solidFill>
                  <a:srgbClr val="000000"/>
                </a:solidFill>
                <a:latin typeface="Arial"/>
                <a:ea typeface="Arial"/>
                <a:cs typeface="Arial"/>
                <a:sym typeface="Arial"/>
              </a:rPr>
              <a:t> - Housing available at Villanova University during the summer.​ https://www1.villanova.edu/villanova/services/conferenceservices/internhousing.html </a:t>
            </a:r>
            <a:endParaRPr/>
          </a:p>
          <a:p>
            <a:pPr marL="0" marR="0" lvl="0" indent="0" algn="l" rtl="0">
              <a:lnSpc>
                <a:spcPct val="140000"/>
              </a:lnSpc>
              <a:spcBef>
                <a:spcPts val="0"/>
              </a:spcBef>
              <a:spcAft>
                <a:spcPts val="0"/>
              </a:spcAft>
              <a:buNone/>
            </a:pPr>
            <a:endParaRPr sz="2700" b="0" i="0" u="none" strike="noStrike" cap="none">
              <a:solidFill>
                <a:srgbClr val="000000"/>
              </a:solidFill>
              <a:latin typeface="Arial"/>
              <a:ea typeface="Arial"/>
              <a:cs typeface="Arial"/>
              <a:sym typeface="Arial"/>
            </a:endParaRPr>
          </a:p>
        </p:txBody>
      </p:sp>
      <p:sp>
        <p:nvSpPr>
          <p:cNvPr id="169" name="Google Shape;169;p9"/>
          <p:cNvSpPr txBox="1"/>
          <p:nvPr/>
        </p:nvSpPr>
        <p:spPr>
          <a:xfrm>
            <a:off x="1479176" y="962025"/>
            <a:ext cx="11076701" cy="1023647"/>
          </a:xfrm>
          <a:prstGeom prst="rect">
            <a:avLst/>
          </a:prstGeom>
          <a:noFill/>
          <a:ln>
            <a:noFill/>
          </a:ln>
        </p:spPr>
        <p:txBody>
          <a:bodyPr spcFirstLastPara="1" wrap="square" lIns="0" tIns="0" rIns="0" bIns="0" anchor="t" anchorCtr="0">
            <a:spAutoFit/>
          </a:bodyPr>
          <a:lstStyle/>
          <a:p>
            <a:pPr marL="0" marR="0" lvl="0" indent="0" algn="just" rtl="0">
              <a:lnSpc>
                <a:spcPct val="123000"/>
              </a:lnSpc>
              <a:spcBef>
                <a:spcPts val="0"/>
              </a:spcBef>
              <a:spcAft>
                <a:spcPts val="0"/>
              </a:spcAft>
              <a:buNone/>
            </a:pPr>
            <a:r>
              <a:rPr lang="en-US" sz="6326" b="0" i="0" u="none" strike="noStrike" cap="none">
                <a:solidFill>
                  <a:srgbClr val="0C090A"/>
                </a:solidFill>
                <a:latin typeface="Arial"/>
                <a:ea typeface="Arial"/>
                <a:cs typeface="Arial"/>
                <a:sym typeface="Arial"/>
              </a:rPr>
              <a:t>PHILADELPHIA RESOURCES</a:t>
            </a:r>
            <a:endParaRPr/>
          </a:p>
        </p:txBody>
      </p:sp>
      <p:sp>
        <p:nvSpPr>
          <p:cNvPr id="170" name="Google Shape;170;p9"/>
          <p:cNvSpPr txBox="1"/>
          <p:nvPr/>
        </p:nvSpPr>
        <p:spPr>
          <a:xfrm>
            <a:off x="8821271" y="2513330"/>
            <a:ext cx="8115300" cy="4322445"/>
          </a:xfrm>
          <a:prstGeom prst="rect">
            <a:avLst/>
          </a:prstGeom>
          <a:noFill/>
          <a:ln>
            <a:noFill/>
          </a:ln>
        </p:spPr>
        <p:txBody>
          <a:bodyPr spcFirstLastPara="1" wrap="square" lIns="0" tIns="0" rIns="0" bIns="0" anchor="t" anchorCtr="0">
            <a:spAutoFit/>
          </a:bodyPr>
          <a:lstStyle/>
          <a:p>
            <a:pPr marL="582932" marR="0" lvl="1" indent="-291465" algn="l" rtl="0">
              <a:lnSpc>
                <a:spcPct val="140000"/>
              </a:lnSpc>
              <a:spcBef>
                <a:spcPts val="0"/>
              </a:spcBef>
              <a:spcAft>
                <a:spcPts val="0"/>
              </a:spcAft>
              <a:buClr>
                <a:srgbClr val="000000"/>
              </a:buClr>
              <a:buSzPts val="2700"/>
              <a:buFont typeface="Arial"/>
              <a:buChar char="•"/>
            </a:pPr>
            <a:r>
              <a:rPr lang="en-US" sz="2700" b="0" i="0" u="sng" strike="noStrike" cap="none">
                <a:solidFill>
                  <a:srgbClr val="000000"/>
                </a:solidFill>
                <a:latin typeface="Arial"/>
                <a:ea typeface="Arial"/>
                <a:cs typeface="Arial"/>
                <a:sym typeface="Arial"/>
                <a:hlinkClick r:id="rId6">
                  <a:extLst>
                    <a:ext uri="{A12FA001-AC4F-418D-AE19-62706E023703}">
                      <ahyp:hlinkClr xmlns:ahyp="http://schemas.microsoft.com/office/drawing/2018/hyperlinkcolor" val="tx"/>
                    </a:ext>
                  </a:extLst>
                </a:hlinkClick>
              </a:rPr>
              <a:t>Philly Apartment Company</a:t>
            </a:r>
            <a:r>
              <a:rPr lang="en-US" sz="2700" b="0" i="0" u="none" strike="noStrike" cap="none">
                <a:solidFill>
                  <a:srgbClr val="000000"/>
                </a:solidFill>
                <a:latin typeface="Arial"/>
                <a:ea typeface="Arial"/>
                <a:cs typeface="Arial"/>
                <a:sym typeface="Arial"/>
              </a:rPr>
              <a:t> - “Work with a Leasing Consultant to find your ideal neighborhood and apartment quickly. It's free!​” https://phillyapartmentco.com/ </a:t>
            </a:r>
            <a:endParaRPr/>
          </a:p>
          <a:p>
            <a:pPr marL="0" marR="0" lvl="0" indent="0" algn="l" rtl="0">
              <a:lnSpc>
                <a:spcPct val="140000"/>
              </a:lnSpc>
              <a:spcBef>
                <a:spcPts val="0"/>
              </a:spcBef>
              <a:spcAft>
                <a:spcPts val="0"/>
              </a:spcAft>
              <a:buNone/>
            </a:pPr>
            <a:endParaRPr sz="2700" b="0" i="0" u="none" strike="noStrike" cap="none">
              <a:solidFill>
                <a:srgbClr val="000000"/>
              </a:solidFill>
              <a:latin typeface="Arial"/>
              <a:ea typeface="Arial"/>
              <a:cs typeface="Arial"/>
              <a:sym typeface="Arial"/>
            </a:endParaRPr>
          </a:p>
          <a:p>
            <a:pPr marL="582932" marR="0" lvl="1" indent="-291465" algn="l" rtl="0">
              <a:lnSpc>
                <a:spcPct val="140000"/>
              </a:lnSpc>
              <a:spcBef>
                <a:spcPts val="0"/>
              </a:spcBef>
              <a:spcAft>
                <a:spcPts val="0"/>
              </a:spcAft>
              <a:buClr>
                <a:srgbClr val="000000"/>
              </a:buClr>
              <a:buSzPts val="2700"/>
              <a:buFont typeface="Arial"/>
              <a:buChar char="•"/>
            </a:pPr>
            <a:r>
              <a:rPr lang="en-US" sz="2700" b="0" i="0" u="sng" strike="noStrike" cap="none">
                <a:solidFill>
                  <a:srgbClr val="000000"/>
                </a:solidFill>
                <a:latin typeface="Arial"/>
                <a:ea typeface="Arial"/>
                <a:cs typeface="Arial"/>
                <a:sym typeface="Arial"/>
                <a:hlinkClick r:id="rId7">
                  <a:extLst>
                    <a:ext uri="{A12FA001-AC4F-418D-AE19-62706E023703}">
                      <ahyp:hlinkClr xmlns:ahyp="http://schemas.microsoft.com/office/drawing/2018/hyperlinkcolor" val="tx"/>
                    </a:ext>
                  </a:extLst>
                </a:hlinkClick>
              </a:rPr>
              <a:t>4wallsinPhilly</a:t>
            </a:r>
            <a:r>
              <a:rPr lang="en-US" sz="2700" b="0" i="0" u="none" strike="noStrike" cap="none">
                <a:solidFill>
                  <a:srgbClr val="000000"/>
                </a:solidFill>
                <a:latin typeface="Arial"/>
                <a:ea typeface="Arial"/>
                <a:cs typeface="Arial"/>
                <a:sym typeface="Arial"/>
              </a:rPr>
              <a:t> - offers student housing near universities and colleges in the area https://www.4wallsinphilly.com/studenthousing.htm </a:t>
            </a:r>
            <a:endParaRPr/>
          </a:p>
          <a:p>
            <a:pPr marL="0" marR="0" lvl="0" indent="0" algn="l" rtl="0">
              <a:lnSpc>
                <a:spcPct val="140000"/>
              </a:lnSpc>
              <a:spcBef>
                <a:spcPts val="0"/>
              </a:spcBef>
              <a:spcAft>
                <a:spcPts val="0"/>
              </a:spcAft>
              <a:buNone/>
            </a:pPr>
            <a:endParaRPr sz="2700" b="0" i="0" u="none" strike="noStrike" cap="non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TotalTime>
  <Words>4221</Words>
  <Application>Microsoft Office PowerPoint</Application>
  <PresentationFormat>Custom</PresentationFormat>
  <Paragraphs>352</Paragraphs>
  <Slides>37</Slides>
  <Notes>37</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Barbara Hewitt</dc:creator>
  <cp:lastModifiedBy>Bohn, Gareth</cp:lastModifiedBy>
  <cp:revision>15</cp:revision>
  <dcterms:created xsi:type="dcterms:W3CDTF">2006-08-16T00:00:00Z</dcterms:created>
  <dcterms:modified xsi:type="dcterms:W3CDTF">2025-12-19T18:06:36Z</dcterms:modified>
</cp:coreProperties>
</file>