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9" r:id="rId3"/>
    <p:sldId id="260" r:id="rId4"/>
    <p:sldId id="287" r:id="rId5"/>
    <p:sldId id="261" r:id="rId6"/>
    <p:sldId id="288" r:id="rId7"/>
    <p:sldId id="289" r:id="rId8"/>
    <p:sldId id="292" r:id="rId9"/>
    <p:sldId id="291" r:id="rId10"/>
    <p:sldId id="290" r:id="rId11"/>
    <p:sldId id="293" r:id="rId12"/>
    <p:sldId id="263" r:id="rId13"/>
    <p:sldId id="294" r:id="rId14"/>
    <p:sldId id="295" r:id="rId15"/>
    <p:sldId id="296" r:id="rId16"/>
    <p:sldId id="265" r:id="rId17"/>
  </p:sldIdLst>
  <p:sldSz cx="9144000" cy="5143500" type="screen16x9"/>
  <p:notesSz cx="6858000" cy="9144000"/>
  <p:embeddedFontLst>
    <p:embeddedFont>
      <p:font typeface="Lora" pitchFamily="2" charset="77"/>
      <p:regular r:id="rId19"/>
      <p:bold r:id="rId20"/>
      <p:italic r:id="rId21"/>
      <p:boldItalic r:id="rId22"/>
    </p:embeddedFont>
    <p:embeddedFont>
      <p:font typeface="Quattrocento Sans" panose="020B05020500000200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484CE-256C-914B-BCAF-3A0C2AF017CF}" v="52" dt="2020-11-03T20:45:25.382"/>
  </p1510:revLst>
</p1510:revInfo>
</file>

<file path=ppt/tableStyles.xml><?xml version="1.0" encoding="utf-8"?>
<a:tblStyleLst xmlns:a="http://schemas.openxmlformats.org/drawingml/2006/main" def="{978C8924-33A0-4F3D-8738-8FCEBC253A56}">
  <a:tblStyle styleId="{978C8924-33A0-4F3D-8738-8FCEBC253A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ltner, Prof. Brian E." userId="d8c44d73-de56-4dfd-8e05-f853e99aab1e" providerId="ADAL" clId="{1B2484CE-256C-914B-BCAF-3A0C2AF017CF}"/>
    <pc:docChg chg="custSel modSld">
      <pc:chgData name="Stiltner, Prof. Brian E." userId="d8c44d73-de56-4dfd-8e05-f853e99aab1e" providerId="ADAL" clId="{1B2484CE-256C-914B-BCAF-3A0C2AF017CF}" dt="2020-11-11T22:34:36.150" v="659" actId="20577"/>
      <pc:docMkLst>
        <pc:docMk/>
      </pc:docMkLst>
      <pc:sldChg chg="modSp mod">
        <pc:chgData name="Stiltner, Prof. Brian E." userId="d8c44d73-de56-4dfd-8e05-f853e99aab1e" providerId="ADAL" clId="{1B2484CE-256C-914B-BCAF-3A0C2AF017CF}" dt="2020-11-11T19:45:30.796" v="100" actId="113"/>
        <pc:sldMkLst>
          <pc:docMk/>
          <pc:sldMk cId="0" sldId="263"/>
        </pc:sldMkLst>
        <pc:spChg chg="mod">
          <ac:chgData name="Stiltner, Prof. Brian E." userId="d8c44d73-de56-4dfd-8e05-f853e99aab1e" providerId="ADAL" clId="{1B2484CE-256C-914B-BCAF-3A0C2AF017CF}" dt="2020-11-11T19:45:30.796" v="100" actId="113"/>
          <ac:spMkLst>
            <pc:docMk/>
            <pc:sldMk cId="0" sldId="263"/>
            <ac:spMk id="159" creationId="{00000000-0000-0000-0000-000000000000}"/>
          </ac:spMkLst>
        </pc:spChg>
      </pc:sldChg>
      <pc:sldChg chg="modSp mod">
        <pc:chgData name="Stiltner, Prof. Brian E." userId="d8c44d73-de56-4dfd-8e05-f853e99aab1e" providerId="ADAL" clId="{1B2484CE-256C-914B-BCAF-3A0C2AF017CF}" dt="2020-11-11T19:44:39.097" v="40" actId="20577"/>
        <pc:sldMkLst>
          <pc:docMk/>
          <pc:sldMk cId="0" sldId="265"/>
        </pc:sldMkLst>
        <pc:spChg chg="mod">
          <ac:chgData name="Stiltner, Prof. Brian E." userId="d8c44d73-de56-4dfd-8e05-f853e99aab1e" providerId="ADAL" clId="{1B2484CE-256C-914B-BCAF-3A0C2AF017CF}" dt="2020-11-11T19:44:39.097" v="40" actId="20577"/>
          <ac:spMkLst>
            <pc:docMk/>
            <pc:sldMk cId="0" sldId="265"/>
            <ac:spMk id="184" creationId="{00000000-0000-0000-0000-000000000000}"/>
          </ac:spMkLst>
        </pc:spChg>
      </pc:sldChg>
      <pc:sldChg chg="modSp mod">
        <pc:chgData name="Stiltner, Prof. Brian E." userId="d8c44d73-de56-4dfd-8e05-f853e99aab1e" providerId="ADAL" clId="{1B2484CE-256C-914B-BCAF-3A0C2AF017CF}" dt="2020-11-11T22:34:36.150" v="659" actId="20577"/>
        <pc:sldMkLst>
          <pc:docMk/>
          <pc:sldMk cId="4012631782" sldId="295"/>
        </pc:sldMkLst>
        <pc:spChg chg="mod">
          <ac:chgData name="Stiltner, Prof. Brian E." userId="d8c44d73-de56-4dfd-8e05-f853e99aab1e" providerId="ADAL" clId="{1B2484CE-256C-914B-BCAF-3A0C2AF017CF}" dt="2020-11-11T22:34:36.150" v="659" actId="20577"/>
          <ac:spMkLst>
            <pc:docMk/>
            <pc:sldMk cId="4012631782" sldId="295"/>
            <ac:spMk id="124" creationId="{00000000-0000-0000-0000-000000000000}"/>
          </ac:spMkLst>
        </pc:spChg>
        <pc:spChg chg="mod">
          <ac:chgData name="Stiltner, Prof. Brian E." userId="d8c44d73-de56-4dfd-8e05-f853e99aab1e" providerId="ADAL" clId="{1B2484CE-256C-914B-BCAF-3A0C2AF017CF}" dt="2020-11-11T22:34:25.871" v="637" actId="27636"/>
          <ac:spMkLst>
            <pc:docMk/>
            <pc:sldMk cId="4012631782" sldId="295"/>
            <ac:spMk id="12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91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36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4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345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58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87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0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96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47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46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choolroadma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school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sas.yale.edu/offices/office-graduate-student-development-diversit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hyperlink" Target="https://shuconnect.sacredheart.edu/videos/ready-set-grad-school-2020-personal-statement-workshop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56817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 of researching and applying to graduate schools</a:t>
            </a:r>
            <a:endParaRPr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11;p15">
            <a:extLst>
              <a:ext uri="{FF2B5EF4-FFF2-40B4-BE49-F238E27FC236}">
                <a16:creationId xmlns:a16="http://schemas.microsoft.com/office/drawing/2014/main" id="{0EF07205-5F69-E044-9412-6CDA23E96E19}"/>
              </a:ext>
            </a:extLst>
          </p:cNvPr>
          <p:cNvSpPr txBox="1">
            <a:spLocks/>
          </p:cNvSpPr>
          <p:nvPr/>
        </p:nvSpPr>
        <p:spPr>
          <a:xfrm>
            <a:off x="1867178" y="3680344"/>
            <a:ext cx="5591400" cy="97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Dr. Brian Stiltner</a:t>
            </a:r>
          </a:p>
          <a:p>
            <a:r>
              <a:rPr lang="en-US" dirty="0">
                <a:solidFill>
                  <a:schemeClr val="tx1"/>
                </a:solidFill>
              </a:rPr>
              <a:t>Department of Philosophy, Theology and Religious Studies</a:t>
            </a:r>
          </a:p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Ready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Set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B050"/>
                </a:solidFill>
              </a:rPr>
              <a:t>Grad School</a:t>
            </a:r>
            <a:r>
              <a:rPr lang="en-US" dirty="0">
                <a:solidFill>
                  <a:schemeClr val="tx1"/>
                </a:solidFill>
              </a:rPr>
              <a:t>: Exploring Your Options”</a:t>
            </a:r>
          </a:p>
          <a:p>
            <a:r>
              <a:rPr lang="en-US" dirty="0">
                <a:solidFill>
                  <a:schemeClr val="tx1"/>
                </a:solidFill>
              </a:rPr>
              <a:t>November 11,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The Personal Statement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358268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r>
              <a:rPr lang="en-US" dirty="0"/>
              <a:t>The personal statement, a.k.a. statement of purpose, is an admissions essay that provides additional information about who you are, why you want to apply to a particular program, and your academic and/or relevant work experiences.</a:t>
            </a:r>
          </a:p>
          <a:p>
            <a:r>
              <a:rPr lang="en-US" dirty="0"/>
              <a:t>It demonstrates your ability to write a clear, logical, coherent essay that’s grammatically correct.</a:t>
            </a:r>
          </a:p>
          <a:p>
            <a:r>
              <a:rPr lang="en-US" dirty="0"/>
              <a:t>Helps admissions committees to determine whether you may be a “good fit” for a particular program.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0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To get ready to write your statement, consider: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358268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dirty="0"/>
              <a:t>What are your specific qualifications?</a:t>
            </a:r>
          </a:p>
          <a:p>
            <a:r>
              <a:rPr lang="en-US" dirty="0"/>
              <a:t>What is special, unique, or impressive about your life story?</a:t>
            </a:r>
          </a:p>
          <a:p>
            <a:r>
              <a:rPr lang="en-US" dirty="0"/>
              <a:t>Go through all your research and volunteering experiences, noticing what is compelling about each (supporting the first two questions).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321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highlight>
                  <a:srgbClr val="FFCD00"/>
                </a:highlight>
              </a:rPr>
              <a:t>Your statement will address:</a:t>
            </a:r>
            <a:endParaRPr b="1" dirty="0">
              <a:highlight>
                <a:srgbClr val="FFCD00"/>
              </a:highlight>
            </a:endParaRPr>
          </a:p>
          <a:p>
            <a:pPr marL="342900" indent="-342900"/>
            <a:r>
              <a:rPr lang="en-US" dirty="0"/>
              <a:t>Why are you choosing to attend a graduate or professional school?</a:t>
            </a:r>
          </a:p>
          <a:p>
            <a:pPr marL="342900" indent="-342900"/>
            <a:r>
              <a:rPr lang="en-US" dirty="0"/>
              <a:t>In what field do you have experience and would like to pursue at a deeper level?</a:t>
            </a:r>
          </a:p>
          <a:p>
            <a:pPr marL="342900" indent="-342900"/>
            <a:r>
              <a:rPr lang="en-US" dirty="0"/>
              <a:t>Why are you interested in a specific field?</a:t>
            </a:r>
          </a:p>
          <a:p>
            <a:pPr marL="342900" indent="-342900"/>
            <a:r>
              <a:rPr lang="en-US" dirty="0"/>
              <a:t>What degree do you plan to pursue?</a:t>
            </a:r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tips for writing the statement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highlight>
                  <a:srgbClr val="FFCD00"/>
                </a:highlight>
              </a:rPr>
              <a:t>Tips for writing:</a:t>
            </a:r>
            <a:endParaRPr b="1" dirty="0">
              <a:highlight>
                <a:srgbClr val="FFCD00"/>
              </a:highlight>
            </a:endParaRPr>
          </a:p>
          <a:p>
            <a:r>
              <a:rPr lang="en-US" dirty="0">
                <a:solidFill>
                  <a:schemeClr val="tx1"/>
                </a:solidFill>
              </a:rPr>
              <a:t>Carefully read the directions for each application.</a:t>
            </a:r>
          </a:p>
          <a:p>
            <a:r>
              <a:rPr lang="en-US" dirty="0">
                <a:solidFill>
                  <a:schemeClr val="tx1"/>
                </a:solidFill>
              </a:rPr>
              <a:t>Begin with an outline.</a:t>
            </a:r>
          </a:p>
          <a:p>
            <a:r>
              <a:rPr lang="en-US" dirty="0">
                <a:solidFill>
                  <a:schemeClr val="tx1"/>
                </a:solidFill>
              </a:rPr>
              <a:t>Write a strong opening paragraph.</a:t>
            </a:r>
          </a:p>
          <a:p>
            <a:r>
              <a:rPr lang="en-US" dirty="0">
                <a:solidFill>
                  <a:schemeClr val="tx1"/>
                </a:solidFill>
              </a:rPr>
              <a:t>Write the body of the draft.</a:t>
            </a:r>
          </a:p>
          <a:p>
            <a:r>
              <a:rPr lang="en-US" dirty="0">
                <a:solidFill>
                  <a:schemeClr val="tx1"/>
                </a:solidFill>
              </a:rPr>
              <a:t>Write a strong ending that ties everything together.</a:t>
            </a:r>
          </a:p>
          <a:p>
            <a:r>
              <a:rPr lang="en-US" dirty="0">
                <a:solidFill>
                  <a:schemeClr val="tx1"/>
                </a:solidFill>
              </a:rPr>
              <a:t>Proofread the draft.</a:t>
            </a:r>
          </a:p>
          <a:p>
            <a:r>
              <a:rPr lang="en-US" dirty="0">
                <a:solidFill>
                  <a:schemeClr val="tx1"/>
                </a:solidFill>
              </a:rPr>
              <a:t>Have others proofread the draft.</a:t>
            </a:r>
          </a:p>
          <a:p>
            <a:r>
              <a:rPr lang="en-US" b="1" dirty="0">
                <a:solidFill>
                  <a:schemeClr val="tx1"/>
                </a:solidFill>
              </a:rPr>
              <a:t>Stay upbeat when addressing weaknesses.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4" y="1693523"/>
            <a:ext cx="402116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Brian Stiltner</a:t>
            </a:r>
            <a:br>
              <a:rPr lang="en" dirty="0"/>
            </a:br>
            <a:r>
              <a:rPr lang="en" dirty="0"/>
              <a:t>Some final thoughts…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299" y="2815922"/>
            <a:ext cx="5774594" cy="1788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dirty="0">
              <a:solidFill>
                <a:srgbClr val="0432FF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6F753DF-D3F8-DE48-833E-CD2BA292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23" y="538843"/>
            <a:ext cx="1436891" cy="19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8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4595007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Make use of your faculty and the programs here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358268"/>
            <a:ext cx="6809700" cy="3319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lvl="0"/>
            <a:r>
              <a:rPr lang="en-US" sz="1400" dirty="0"/>
              <a:t>Take challenging classes. Take upper-level and smaller classes. Take all the full-time professors in your department.</a:t>
            </a:r>
          </a:p>
          <a:p>
            <a:pPr lvl="0"/>
            <a:r>
              <a:rPr lang="en-US" sz="1400" dirty="0"/>
              <a:t>Do more than is required of you in your classes. It’s not about good grades; it’s about good work.</a:t>
            </a:r>
          </a:p>
          <a:p>
            <a:pPr lvl="0"/>
            <a:r>
              <a:rPr lang="en-US" sz="1400" dirty="0"/>
              <a:t>Write research papers. Make sure you’ve had some chances to do lengthy, well-researched papers in your field. </a:t>
            </a:r>
          </a:p>
          <a:p>
            <a:pPr lvl="0"/>
            <a:r>
              <a:rPr lang="en-US" sz="1400" dirty="0"/>
              <a:t>See what research projects you can get involved in with your professors. </a:t>
            </a:r>
          </a:p>
          <a:p>
            <a:pPr lvl="0"/>
            <a:r>
              <a:rPr lang="en-US" sz="1400" dirty="0"/>
              <a:t>Explore internships. State your interest to one or more professors and see what ideas they have.</a:t>
            </a:r>
          </a:p>
          <a:p>
            <a:pPr lvl="0"/>
            <a:r>
              <a:rPr lang="en-US" sz="1400" dirty="0"/>
              <a:t>Develop skills. Even when not specifically required in your field, they round you out as a person and open new doors. For example, study a foreign language, take a technology course, learn some graphic design or video editing skills, etc.</a:t>
            </a:r>
          </a:p>
          <a:p>
            <a:pPr lvl="0"/>
            <a:r>
              <a:rPr lang="en-US" sz="1400" dirty="0"/>
              <a:t>Present at student conferences and attend professional conferences. </a:t>
            </a:r>
          </a:p>
          <a:p>
            <a:r>
              <a:rPr lang="en-US" sz="1400" dirty="0"/>
              <a:t>Ask your professors to mock-interview you before you have admissions interviews.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63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4595007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This kind of networking…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358268"/>
            <a:ext cx="6809700" cy="3319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prepares you to study in the field,</a:t>
            </a:r>
          </a:p>
          <a:p>
            <a:r>
              <a:rPr lang="en-US" sz="1800" dirty="0"/>
              <a:t>gives you a good sense of the field, of its well-known faculty and programs, and</a:t>
            </a:r>
          </a:p>
          <a:p>
            <a:r>
              <a:rPr lang="en-US" sz="1800" dirty="0"/>
              <a:t>gives your professors specific things to write about in their recommendation letters.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68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body" idx="4294967295"/>
          </p:nvPr>
        </p:nvSpPr>
        <p:spPr>
          <a:xfrm>
            <a:off x="6463725" y="567580"/>
            <a:ext cx="2054875" cy="418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look forward to your questions.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Thank you!</a:t>
            </a:r>
            <a:endParaRPr sz="20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85" name="Google Shape;185;p21"/>
          <p:cNvCxnSpPr/>
          <p:nvPr/>
        </p:nvCxnSpPr>
        <p:spPr>
          <a:xfrm>
            <a:off x="-6450" y="1131725"/>
            <a:ext cx="9150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21"/>
          <p:cNvSpPr/>
          <p:nvPr/>
        </p:nvSpPr>
        <p:spPr>
          <a:xfrm>
            <a:off x="625400" y="736700"/>
            <a:ext cx="790200" cy="790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D8D1AF18-3DC3-134A-8771-F524E2E8E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14" y="628651"/>
            <a:ext cx="585470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Don Martin’s Road Map for Graduate Study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His website and book: </a:t>
            </a:r>
            <a:r>
              <a:rPr lang="en-US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https://gradschoolroadmap.com/</a:t>
            </a:r>
            <a:r>
              <a:rPr lang="en-US" dirty="0">
                <a:solidFill>
                  <a:srgbClr val="0432FF"/>
                </a:solidFill>
              </a:rPr>
              <a:t> </a:t>
            </a:r>
            <a:endParaRPr dirty="0">
              <a:solidFill>
                <a:srgbClr val="0432FF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46C186-5E85-F649-A707-99DB62DA0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425" y="777537"/>
            <a:ext cx="2585946" cy="1717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5144836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Three major myths about graduate school: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" dirty="0"/>
              <a:t>“It’s not affordable.”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" dirty="0"/>
              <a:t>“</a:t>
            </a:r>
            <a:r>
              <a:rPr lang="en-US" dirty="0"/>
              <a:t>My grades aren’t </a:t>
            </a:r>
            <a:r>
              <a:rPr lang="en" dirty="0"/>
              <a:t>good enough.”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" dirty="0"/>
              <a:t>“I can’t get into a top school.”</a:t>
            </a: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major mistake that prospective applicants make: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Not doing enough research BEFORE they apply.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76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So, </a:t>
            </a:r>
            <a:r>
              <a:rPr lang="en-US" dirty="0"/>
              <a:t>do your research and keep it organized.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358268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Start with 15 to 20 schools/programs. Most students eventually apply to 5 to 7 schools.</a:t>
            </a:r>
          </a:p>
          <a:p>
            <a:r>
              <a:rPr lang="en-US" dirty="0"/>
              <a:t>You are trying to find out (through many channels) such info as: </a:t>
            </a:r>
          </a:p>
          <a:p>
            <a:pPr lvl="1"/>
            <a:r>
              <a:rPr lang="en-US" dirty="0"/>
              <a:t>What are the faculty like?</a:t>
            </a:r>
          </a:p>
          <a:p>
            <a:pPr lvl="1"/>
            <a:r>
              <a:rPr lang="en-US" dirty="0"/>
              <a:t>What do recent and current students say? What do they like the most and least?</a:t>
            </a:r>
          </a:p>
          <a:p>
            <a:pPr lvl="1"/>
            <a:r>
              <a:rPr lang="en-US" dirty="0"/>
              <a:t>If current students knew then what they know now, would they come again?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Finding the right program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358267"/>
            <a:ext cx="6809700" cy="3391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r>
              <a:rPr lang="en-US" sz="1600" dirty="0"/>
              <a:t>How important are rankings/prestige? </a:t>
            </a:r>
          </a:p>
          <a:p>
            <a:pPr lvl="1"/>
            <a:r>
              <a:rPr lang="en-US" sz="1600" dirty="0"/>
              <a:t>They can be </a:t>
            </a:r>
            <a:r>
              <a:rPr lang="en-US" sz="1600" b="1" u="sng" dirty="0"/>
              <a:t>a</a:t>
            </a:r>
            <a:r>
              <a:rPr lang="en-US" sz="1600" dirty="0"/>
              <a:t> resource but should not be the foundation of your search.</a:t>
            </a:r>
          </a:p>
          <a:p>
            <a:r>
              <a:rPr lang="en-US" sz="1600" dirty="0"/>
              <a:t>Making the most of graduate school fairs and admissions contacts</a:t>
            </a:r>
          </a:p>
          <a:p>
            <a:pPr lvl="1"/>
            <a:r>
              <a:rPr lang="en-US" sz="1600" dirty="0"/>
              <a:t>Ask: “How do you decide who gets admitted?” (e.g. Are there cut-offs for GPA or test scores? And what’s most important to them?)</a:t>
            </a:r>
          </a:p>
          <a:p>
            <a:pPr lvl="1"/>
            <a:r>
              <a:rPr lang="en-US" sz="1600" dirty="0"/>
              <a:t>Ask: “Do you conduct student satisfaction surveys? If so, may I see the most recent surveys?” (If not, that’s a red flag.)</a:t>
            </a:r>
          </a:p>
          <a:p>
            <a:r>
              <a:rPr lang="en-US" sz="1600" dirty="0"/>
              <a:t>Resources include:</a:t>
            </a:r>
          </a:p>
          <a:p>
            <a:pPr lvl="1"/>
            <a:r>
              <a:rPr lang="en-US" sz="1600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https://www.gradschools.com/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and your direct research of programs</a:t>
            </a:r>
          </a:p>
          <a:p>
            <a:pPr lvl="1"/>
            <a:r>
              <a:rPr lang="en-US" sz="1600" dirty="0"/>
              <a:t>Your faculty</a:t>
            </a:r>
          </a:p>
          <a:p>
            <a:pPr lvl="1"/>
            <a:r>
              <a:rPr lang="en-US" sz="1600" dirty="0"/>
              <a:t>Graduate admissions at SHU</a:t>
            </a:r>
          </a:p>
          <a:p>
            <a:pPr lvl="1"/>
            <a:r>
              <a:rPr lang="en-US" sz="1600" dirty="0"/>
              <a:t>The Center for Career and Professional Development at SHU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44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4790951" cy="5387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Some ways to get positively noticed: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461406"/>
            <a:ext cx="6809700" cy="3009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r>
              <a:rPr lang="en-US" dirty="0"/>
              <a:t>Send a cover letter with your application. 3 paragraphs. </a:t>
            </a:r>
          </a:p>
          <a:p>
            <a:pPr lvl="1"/>
            <a:r>
              <a:rPr lang="en-US" dirty="0"/>
              <a:t>“I am…” </a:t>
            </a:r>
          </a:p>
          <a:p>
            <a:pPr lvl="1"/>
            <a:r>
              <a:rPr lang="en-US" dirty="0"/>
              <a:t>Indicate that you did your research and “here is why I want to attend your institution” [give very tailored reasons]. </a:t>
            </a:r>
          </a:p>
          <a:p>
            <a:pPr lvl="1"/>
            <a:r>
              <a:rPr lang="en-US" dirty="0"/>
              <a:t>“I’d like to join you.” Give your phone number. Make sure the message is professional in tone.</a:t>
            </a:r>
          </a:p>
          <a:p>
            <a:r>
              <a:rPr lang="en-US" dirty="0"/>
              <a:t>In many cases, especially when applying to doctoral/research-based programs, you can and should reach out to key faculty (the faculty with whom you might study) with an email of introduction during the the application process.</a:t>
            </a:r>
          </a:p>
          <a:p>
            <a:r>
              <a:rPr lang="en-US" dirty="0"/>
              <a:t>Use recommenders who will write strong, detailed, “exceptional” letters. </a:t>
            </a:r>
          </a:p>
          <a:p>
            <a:pPr lvl="1"/>
            <a:r>
              <a:rPr lang="en-US" dirty="0">
                <a:sym typeface="Wingdings" pitchFamily="2" charset="2"/>
              </a:rPr>
              <a:t> Dr. </a:t>
            </a:r>
            <a:r>
              <a:rPr lang="en-US" dirty="0" err="1">
                <a:sym typeface="Wingdings" pitchFamily="2" charset="2"/>
              </a:rPr>
              <a:t>Nearon</a:t>
            </a:r>
            <a:r>
              <a:rPr lang="en-US" dirty="0">
                <a:sym typeface="Wingdings" pitchFamily="2" charset="2"/>
              </a:rPr>
              <a:t> stresses this point as one of the most important and impactful.</a:t>
            </a:r>
            <a:endParaRPr lang="en-US" dirty="0"/>
          </a:p>
          <a:p>
            <a:r>
              <a:rPr lang="en-US" dirty="0"/>
              <a:t>Write thank you notes/emails. Keep all communications professional.</a:t>
            </a:r>
          </a:p>
          <a:p>
            <a:r>
              <a:rPr lang="en-US" dirty="0"/>
              <a:t>Keep your cool!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06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4" y="1693523"/>
            <a:ext cx="402116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Michelle </a:t>
            </a:r>
            <a:r>
              <a:rPr lang="en" dirty="0" err="1"/>
              <a:t>Nearon</a:t>
            </a:r>
            <a:br>
              <a:rPr lang="en" dirty="0"/>
            </a:br>
            <a:r>
              <a:rPr lang="en" dirty="0"/>
              <a:t>Yale University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299" y="2815922"/>
            <a:ext cx="5774594" cy="1788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Senior Associate Dean for Graduate Student Development and Diversity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Her website and contact info: </a:t>
            </a:r>
            <a:r>
              <a:rPr lang="en-US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https://gsas.yale.edu/offices/office-graduate-student-development-diversity</a:t>
            </a:r>
            <a:endParaRPr lang="en-US" dirty="0">
              <a:solidFill>
                <a:srgbClr val="0432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Video of her Personal Statement Workshop 2020: </a:t>
            </a:r>
            <a:r>
              <a:rPr lang="en-US" u="sng" dirty="0">
                <a:solidFill>
                  <a:srgbClr val="0432FF"/>
                </a:solidFill>
                <a:hlinkClick r:id="rId4" tooltip="https://shuconnect.sacredheart.edu/videos/ready-set-grad-school-2020-personal-statement-worksho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https://shuconnect.sacredheart.edu/videos/ready-set-grad-school-2020-personal-statement-workshop/</a:t>
            </a:r>
            <a:endParaRPr dirty="0">
              <a:solidFill>
                <a:srgbClr val="0432FF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3786F-34AC-3544-B396-42F834F03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386" y="192888"/>
            <a:ext cx="1500414" cy="22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9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6080907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Figure out </a:t>
            </a:r>
            <a:r>
              <a:rPr lang="en-US" i="1" dirty="0"/>
              <a:t>why</a:t>
            </a:r>
            <a:r>
              <a:rPr lang="en-US" dirty="0"/>
              <a:t> you want to apply and </a:t>
            </a:r>
            <a:r>
              <a:rPr lang="en-US" i="1" dirty="0"/>
              <a:t>where</a:t>
            </a:r>
            <a:r>
              <a:rPr lang="en-US" dirty="0"/>
              <a:t> you would like to go—and </a:t>
            </a:r>
            <a:r>
              <a:rPr lang="en-US" i="1" dirty="0"/>
              <a:t>why</a:t>
            </a:r>
            <a:endParaRPr i="1"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49" y="1637651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dirty="0"/>
              <a:t>List at least 10 graduate or professional schools you would like to attend.</a:t>
            </a:r>
          </a:p>
          <a:p>
            <a:r>
              <a:rPr lang="en-US" dirty="0"/>
              <a:t>Why are you choosing to apply to these particular institutions?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680573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1061</Words>
  <Application>Microsoft Macintosh PowerPoint</Application>
  <PresentationFormat>On-screen Show (16:9)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Quattrocento Sans</vt:lpstr>
      <vt:lpstr>Lora</vt:lpstr>
      <vt:lpstr>Viola template</vt:lpstr>
      <vt:lpstr>Overview of researching and applying to graduate schools</vt:lpstr>
      <vt:lpstr>Dr. Don Martin’s Road Map for Graduate Study</vt:lpstr>
      <vt:lpstr>PowerPoint Presentation</vt:lpstr>
      <vt:lpstr>PowerPoint Presentation</vt:lpstr>
      <vt:lpstr>So, do your research and keep it organized.</vt:lpstr>
      <vt:lpstr>Finding the right program</vt:lpstr>
      <vt:lpstr>Some ways to get positively noticed:</vt:lpstr>
      <vt:lpstr>Dr. Michelle Nearon Yale University</vt:lpstr>
      <vt:lpstr>Figure out why you want to apply and where you would like to go—and why</vt:lpstr>
      <vt:lpstr>The Personal Statement</vt:lpstr>
      <vt:lpstr>To get ready to write your statement, consider:</vt:lpstr>
      <vt:lpstr>General tips for writing the statement</vt:lpstr>
      <vt:lpstr>Dr. Brian Stiltner Some final thoughts…</vt:lpstr>
      <vt:lpstr>Make use of your faculty and the programs here</vt:lpstr>
      <vt:lpstr>This kind of networking…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Stiltner, Prof. Brian E.</cp:lastModifiedBy>
  <cp:revision>1</cp:revision>
  <dcterms:modified xsi:type="dcterms:W3CDTF">2020-11-11T22:34:53Z</dcterms:modified>
</cp:coreProperties>
</file>