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13"/>
  </p:notesMasterIdLst>
  <p:sldIdLst>
    <p:sldId id="265" r:id="rId3"/>
    <p:sldId id="273" r:id="rId4"/>
    <p:sldId id="260" r:id="rId5"/>
    <p:sldId id="266" r:id="rId6"/>
    <p:sldId id="267" r:id="rId7"/>
    <p:sldId id="268" r:id="rId8"/>
    <p:sldId id="269" r:id="rId9"/>
    <p:sldId id="270" r:id="rId10"/>
    <p:sldId id="272" r:id="rId11"/>
    <p:sldId id="271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8005D-4B45-7549-978D-F70696ABC958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17DA9-AC1A-9745-8A1C-D12002DD7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1EB5D-AF6E-4246-96BB-F45A7A0F7E6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7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6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4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6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sz="2400">
                <a:latin typeface="Arial Black" pitchFamily="34" charset="0"/>
              </a:defRPr>
            </a:lvl1pPr>
            <a:lvl2pPr>
              <a:defRPr sz="1800" b="1">
                <a:latin typeface="Palatino Linotype" pitchFamily="18" charset="0"/>
              </a:defRPr>
            </a:lvl2pPr>
            <a:lvl3pPr>
              <a:defRPr sz="1800" b="1">
                <a:latin typeface="Palatino Linotype" pitchFamily="18" charset="0"/>
              </a:defRPr>
            </a:lvl3pPr>
            <a:lvl4pPr>
              <a:defRPr sz="1800" b="1">
                <a:latin typeface="Palatino Linotype" pitchFamily="18" charset="0"/>
              </a:defRPr>
            </a:lvl4pPr>
            <a:lvl5pPr>
              <a:defRPr sz="1800" b="1">
                <a:latin typeface="Palatino Linotype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4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6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5" name="Picture 17" descr="lrg_coverowl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529" y="0"/>
            <a:ext cx="6092296" cy="6861175"/>
          </a:xfrm>
          <a:prstGeom prst="rect">
            <a:avLst/>
          </a:prstGeom>
          <a:noFill/>
        </p:spPr>
      </p:pic>
      <p:pic>
        <p:nvPicPr>
          <p:cNvPr id="22544" name="Picture 16" descr="build_front_18_25 opacit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857250"/>
            <a:ext cx="6574771" cy="6000750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ChangeArrowheads="1"/>
          </p:cNvSpPr>
          <p:nvPr userDrawn="1"/>
        </p:nvSpPr>
        <p:spPr bwMode="auto">
          <a:xfrm>
            <a:off x="0" y="0"/>
            <a:ext cx="12188825" cy="914400"/>
          </a:xfrm>
          <a:prstGeom prst="rect">
            <a:avLst/>
          </a:prstGeom>
          <a:solidFill>
            <a:srgbClr val="0024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22540" name="Picture 12" descr="4Color300dpiLogo cop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574" y="5772150"/>
            <a:ext cx="3555074" cy="1085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03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F:\SEEMA\Rice_University\RiceUniversity__PPT_Template\graphics\blue_gradient_bk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16"/>
          <p:cNvSpPr>
            <a:spLocks noChangeShapeType="1"/>
          </p:cNvSpPr>
          <p:nvPr/>
        </p:nvSpPr>
        <p:spPr bwMode="auto">
          <a:xfrm>
            <a:off x="0" y="1143000"/>
            <a:ext cx="12188825" cy="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8" name="Rectangle 22"/>
          <p:cNvSpPr>
            <a:spLocks noChangeArrowheads="1"/>
          </p:cNvSpPr>
          <p:nvPr/>
        </p:nvSpPr>
        <p:spPr bwMode="auto">
          <a:xfrm>
            <a:off x="0" y="0"/>
            <a:ext cx="12188825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162" y="1371600"/>
            <a:ext cx="103605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Sub-Header1</a:t>
            </a:r>
          </a:p>
          <a:p>
            <a:pPr lvl="1"/>
            <a:r>
              <a:rPr lang="en-US"/>
              <a:t>Main Copy</a:t>
            </a:r>
          </a:p>
          <a:p>
            <a:pPr lvl="1"/>
            <a:r>
              <a:rPr lang="en-US"/>
              <a:t>Lorem ipsum dolor sit amet</a:t>
            </a:r>
          </a:p>
          <a:p>
            <a:pPr lvl="1"/>
            <a:r>
              <a:rPr lang="en-US"/>
              <a:t>Duis autem vel eum</a:t>
            </a:r>
          </a:p>
          <a:p>
            <a:pPr lvl="1"/>
            <a:r>
              <a:rPr lang="en-US"/>
              <a:t>Consetetur sadipscing elitr</a:t>
            </a:r>
          </a:p>
          <a:p>
            <a:pPr lvl="3"/>
            <a:r>
              <a:rPr lang="en-US"/>
              <a:t>At vero eos et accusam et justo duo dolores et ea rebum. Stet clita kasd gubergren, no sea takimata sanctus est</a:t>
            </a:r>
          </a:p>
          <a:p>
            <a:pPr lvl="3"/>
            <a:r>
              <a:rPr lang="en-US"/>
              <a:t>Lorem ipsum dolor sit amet. Lorem ipsum dolor sit amet, consetetur sadipscing elitr</a:t>
            </a:r>
          </a:p>
          <a:p>
            <a:pPr lvl="1"/>
            <a:r>
              <a:rPr lang="en-US"/>
              <a:t>Lorem ipsum dolor sit amet</a:t>
            </a:r>
          </a:p>
          <a:p>
            <a:pPr lvl="1"/>
            <a:r>
              <a:rPr lang="en-US"/>
              <a:t>Duis autem vel eum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162" y="6248400"/>
            <a:ext cx="25393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folHlink"/>
                </a:solidFill>
                <a:latin typeface="+mn-lt"/>
                <a:ea typeface="+mn-ea"/>
              </a:defRPr>
            </a:lvl1pPr>
          </a:lstStyle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515" y="6248400"/>
            <a:ext cx="38597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4" y="6248400"/>
            <a:ext cx="25393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folHlink"/>
                </a:solidFill>
                <a:latin typeface="Arial" pitchFamily="34" charset="0"/>
              </a:defRPr>
            </a:lvl1pPr>
          </a:lstStyle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3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162" y="304800"/>
            <a:ext cx="650070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HEADER</a:t>
            </a:r>
          </a:p>
        </p:txBody>
      </p:sp>
      <p:pic>
        <p:nvPicPr>
          <p:cNvPr id="1034" name="Picture 25" descr="F:\SEEMA\Rice_University\RiceUniversity__PPT_Template\graphics\RiceJGSBLogoVectorCS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7457" y="228600"/>
            <a:ext cx="2996419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bg1"/>
          </a:solidFill>
          <a:latin typeface="Arial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Ø"/>
        <a:defRPr sz="2000">
          <a:solidFill>
            <a:schemeClr val="bg1"/>
          </a:solidFill>
          <a:latin typeface="Arial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F:\SEEMA\Rice_University\RiceUniversity__PPT_Template\graphics\blue_gradient_bk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16"/>
          <p:cNvSpPr>
            <a:spLocks noChangeShapeType="1"/>
          </p:cNvSpPr>
          <p:nvPr/>
        </p:nvSpPr>
        <p:spPr bwMode="auto">
          <a:xfrm>
            <a:off x="0" y="1143000"/>
            <a:ext cx="12188825" cy="0"/>
          </a:xfrm>
          <a:prstGeom prst="line">
            <a:avLst/>
          </a:prstGeom>
          <a:noFill/>
          <a:ln w="76200">
            <a:solidFill>
              <a:srgbClr val="777777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8" name="Rectangle 22"/>
          <p:cNvSpPr>
            <a:spLocks noChangeArrowheads="1"/>
          </p:cNvSpPr>
          <p:nvPr/>
        </p:nvSpPr>
        <p:spPr bwMode="auto">
          <a:xfrm>
            <a:off x="0" y="0"/>
            <a:ext cx="12188825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162" y="1371600"/>
            <a:ext cx="103605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Sub-Header1</a:t>
            </a:r>
          </a:p>
          <a:p>
            <a:pPr lvl="1"/>
            <a:r>
              <a:rPr lang="en-US"/>
              <a:t>Main Copy</a:t>
            </a:r>
          </a:p>
          <a:p>
            <a:pPr lvl="1"/>
            <a:r>
              <a:rPr lang="en-US"/>
              <a:t>Lorem ipsum dolor sit amet</a:t>
            </a:r>
          </a:p>
          <a:p>
            <a:pPr lvl="1"/>
            <a:r>
              <a:rPr lang="en-US"/>
              <a:t>Duis autem vel eum</a:t>
            </a:r>
          </a:p>
          <a:p>
            <a:pPr lvl="1"/>
            <a:r>
              <a:rPr lang="en-US"/>
              <a:t>Consetetur sadipscing elitr</a:t>
            </a:r>
          </a:p>
          <a:p>
            <a:pPr lvl="3"/>
            <a:r>
              <a:rPr lang="en-US"/>
              <a:t>At vero eos et accusam et justo duo dolores et ea rebum. Stet clita kasd gubergren, no sea takimata sanctus est</a:t>
            </a:r>
          </a:p>
          <a:p>
            <a:pPr lvl="3"/>
            <a:r>
              <a:rPr lang="en-US"/>
              <a:t>Lorem ipsum dolor sit amet. Lorem ipsum dolor sit amet, consetetur sadipscing elitr</a:t>
            </a:r>
          </a:p>
          <a:p>
            <a:pPr lvl="1"/>
            <a:r>
              <a:rPr lang="en-US"/>
              <a:t>Lorem ipsum dolor sit amet</a:t>
            </a:r>
          </a:p>
          <a:p>
            <a:pPr lvl="1"/>
            <a:r>
              <a:rPr lang="en-US"/>
              <a:t>Duis autem vel eum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162" y="6248400"/>
            <a:ext cx="25393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folHlink"/>
                </a:solidFill>
                <a:latin typeface="+mn-lt"/>
                <a:ea typeface="+mn-ea"/>
              </a:defRPr>
            </a:lvl1pPr>
          </a:lstStyle>
          <a:p>
            <a:fld id="{E9CD5C3B-1087-4790-8665-FE243D9049CA}" type="datetimeFigureOut">
              <a:rPr lang="en-US" smtClean="0"/>
              <a:pPr/>
              <a:t>11/10/2016</a:t>
            </a:fld>
            <a:endParaRPr lang="en-US" dirty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515" y="6248400"/>
            <a:ext cx="38597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4" y="6248400"/>
            <a:ext cx="25393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folHlink"/>
                </a:solidFill>
                <a:latin typeface="Arial" pitchFamily="34" charset="0"/>
              </a:defRPr>
            </a:lvl1pPr>
          </a:lstStyle>
          <a:p>
            <a:fld id="{0E74E124-CB45-4770-89CF-220B6C0E9A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3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162" y="304800"/>
            <a:ext cx="650070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HEADER</a:t>
            </a:r>
          </a:p>
        </p:txBody>
      </p:sp>
      <p:pic>
        <p:nvPicPr>
          <p:cNvPr id="1034" name="Picture 25" descr="F:\SEEMA\Rice_University\RiceUniversity__PPT_Template\graphics\RiceJGSBLogoVectorCS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27457" y="228600"/>
            <a:ext cx="2996419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777777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bg1"/>
          </a:solidFill>
          <a:latin typeface="Arial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Ø"/>
        <a:defRPr sz="2000">
          <a:solidFill>
            <a:schemeClr val="bg1"/>
          </a:solidFill>
          <a:latin typeface="Arial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760412" y="1905000"/>
            <a:ext cx="5791200" cy="3886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 101</a:t>
            </a:r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Club 2016-2017</a:t>
            </a:r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Andrew Hadeed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Ryan Chuang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Michael Brock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Barton Taylor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7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/>
            <a:r>
              <a:rPr lang="en-US" sz="4400" dirty="0"/>
              <a:t>Questions </a:t>
            </a:r>
            <a:r>
              <a:rPr lang="en-US" sz="4400" b="0" i="1" dirty="0"/>
              <a:t>and</a:t>
            </a:r>
            <a:r>
              <a:rPr lang="en-US" sz="4400" dirty="0"/>
              <a:t> </a:t>
            </a:r>
            <a:r>
              <a:rPr lang="en-US" sz="4400" u="sng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61546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CMC Position Examples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1110542"/>
              </p:ext>
            </p:extLst>
          </p:nvPr>
        </p:nvGraphicFramePr>
        <p:xfrm>
          <a:off x="609600" y="1600200"/>
          <a:ext cx="5383214" cy="347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91607">
                  <a:extLst>
                    <a:ext uri="{9D8B030D-6E8A-4147-A177-3AD203B41FA5}">
                      <a16:colId xmlns:a16="http://schemas.microsoft.com/office/drawing/2014/main" val="1598896537"/>
                    </a:ext>
                  </a:extLst>
                </a:gridCol>
                <a:gridCol w="2691607">
                  <a:extLst>
                    <a:ext uri="{9D8B030D-6E8A-4147-A177-3AD203B41FA5}">
                      <a16:colId xmlns:a16="http://schemas.microsoft.com/office/drawing/2014/main" val="787758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7331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ExxonMobil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Controller’s</a:t>
                      </a:r>
                    </a:p>
                    <a:p>
                      <a:r>
                        <a:rPr lang="en-US" dirty="0"/>
                        <a:t>Treasurer’s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064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Finance</a:t>
                      </a:r>
                    </a:p>
                    <a:p>
                      <a:r>
                        <a:rPr lang="en-US" dirty="0"/>
                        <a:t>Commercial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04545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Chevron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Finance</a:t>
                      </a:r>
                    </a:p>
                    <a:p>
                      <a:r>
                        <a:rPr lang="en-US" dirty="0"/>
                        <a:t>Business &amp; Commercial</a:t>
                      </a:r>
                    </a:p>
                    <a:p>
                      <a:r>
                        <a:rPr lang="en-US" dirty="0"/>
                        <a:t>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4496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Anadarko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Midstream</a:t>
                      </a:r>
                      <a:r>
                        <a:rPr lang="en-US" baseline="0" dirty="0"/>
                        <a:t> Commercial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54934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CenterPoint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Corporate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054121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4271455"/>
              </p:ext>
            </p:extLst>
          </p:nvPr>
        </p:nvGraphicFramePr>
        <p:xfrm>
          <a:off x="6196013" y="1600200"/>
          <a:ext cx="5383212" cy="3845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91606">
                  <a:extLst>
                    <a:ext uri="{9D8B030D-6E8A-4147-A177-3AD203B41FA5}">
                      <a16:colId xmlns:a16="http://schemas.microsoft.com/office/drawing/2014/main" val="2922476399"/>
                    </a:ext>
                  </a:extLst>
                </a:gridCol>
                <a:gridCol w="2691606">
                  <a:extLst>
                    <a:ext uri="{9D8B030D-6E8A-4147-A177-3AD203B41FA5}">
                      <a16:colId xmlns:a16="http://schemas.microsoft.com/office/drawing/2014/main" val="1593050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9116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ConocoPhillips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93928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Phillips66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Finance</a:t>
                      </a:r>
                    </a:p>
                    <a:p>
                      <a:r>
                        <a:rPr lang="en-US" dirty="0"/>
                        <a:t>Marketing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Procurement</a:t>
                      </a:r>
                    </a:p>
                    <a:p>
                      <a:r>
                        <a:rPr lang="en-US" baseline="0" dirty="0"/>
                        <a:t>HR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3567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Kinder Morgan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9665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Maybe?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9757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Financial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1451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Cameron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049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49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105" y="228600"/>
            <a:ext cx="6500707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Preparation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Practice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68745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105" y="228600"/>
            <a:ext cx="6500707" cy="685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Preparation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163" y="1219200"/>
            <a:ext cx="6399450" cy="548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Why Energy?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Why [firm]?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Why [function]?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Unique to you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Demonstrates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Makes sense with your story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Positioning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 term 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Long term 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Pitch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Stories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08812" y="1828800"/>
            <a:ext cx="3957824" cy="411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>
                <a:solidFill>
                  <a:schemeClr val="tx1"/>
                </a:solidFill>
                <a:latin typeface="Palatino Linotype" panose="02040502050505030304" pitchFamily="18" charset="0"/>
              </a:rPr>
              <a:t>Andrew’s </a:t>
            </a:r>
            <a:r>
              <a:rPr lang="en-US" i="1" u="sng" dirty="0">
                <a:solidFill>
                  <a:schemeClr val="tx1"/>
                </a:solidFill>
                <a:latin typeface="Palatino Linotype" panose="02040502050505030304" pitchFamily="18" charset="0"/>
              </a:rPr>
              <a:t>Why Energy </a:t>
            </a:r>
            <a:r>
              <a:rPr lang="en-US" u="sng" dirty="0">
                <a:solidFill>
                  <a:schemeClr val="tx1"/>
                </a:solidFill>
                <a:latin typeface="Palatino Linotype" panose="02040502050505030304" pitchFamily="18" charset="0"/>
              </a:rPr>
              <a:t>Story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Complex financial needs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Center of industrial world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Geopolitical implications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Growth opportunities</a:t>
            </a:r>
          </a:p>
          <a:p>
            <a:pPr algn="ctr"/>
            <a:endParaRPr lang="en-US" sz="2000" dirty="0"/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Specificity to firm</a:t>
            </a:r>
          </a:p>
        </p:txBody>
      </p:sp>
    </p:spTree>
    <p:extLst>
      <p:ext uri="{BB962C8B-B14F-4D97-AF65-F5344CB8AC3E}">
        <p14:creationId xmlns:p14="http://schemas.microsoft.com/office/powerpoint/2010/main" val="334405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752600"/>
            <a:ext cx="5713650" cy="350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 Term 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specific to a given firm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 function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 flexible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Long Term goal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specific to a given firm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But also have your “true goal” in mind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08812" y="1676400"/>
            <a:ext cx="3957824" cy="411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u="sng" dirty="0">
                <a:solidFill>
                  <a:schemeClr val="tx1"/>
                </a:solidFill>
                <a:latin typeface="Palatino Linotype" panose="02040502050505030304" pitchFamily="18" charset="0"/>
              </a:rPr>
              <a:t>Short Term 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Corporate finance rotation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Leverage background &amp; education</a:t>
            </a:r>
          </a:p>
          <a:p>
            <a:pPr marL="0" indent="0" algn="ctr">
              <a:buNone/>
            </a:pP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000" u="sng" dirty="0">
                <a:solidFill>
                  <a:schemeClr val="tx1"/>
                </a:solidFill>
                <a:latin typeface="Palatino Linotype" panose="02040502050505030304" pitchFamily="18" charset="0"/>
              </a:rPr>
              <a:t>Long Term</a:t>
            </a: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Finance and business skillsets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Leadership positions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CFO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4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2514600"/>
            <a:ext cx="4037250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 Role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Industry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08812" y="2667000"/>
            <a:ext cx="3957824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Former banker who has analyzed energy companies externally but wants to transition to finance within the industry</a:t>
            </a:r>
          </a:p>
          <a:p>
            <a:pPr marL="0" indent="0" algn="ctr">
              <a:buNone/>
            </a:pP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2" y="1752600"/>
            <a:ext cx="5789849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Organize by theme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stories for each theme, OK to have overlap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Situational framing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Tell me about a time when you managed a challenging team member (Leadership)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Ex. Working in diverse teams at Rice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minutes each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08812" y="1828800"/>
            <a:ext cx="3957824" cy="411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2C414D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Goals</a:t>
            </a:r>
          </a:p>
          <a:p>
            <a:pPr marL="0" lvl="1" indent="0" algn="ctr">
              <a:buNone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Accomplishments</a:t>
            </a:r>
          </a:p>
          <a:p>
            <a:pPr marL="0" lvl="1" indent="0" algn="ctr">
              <a:buNone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Leadership and Teamwork</a:t>
            </a:r>
          </a:p>
          <a:p>
            <a:pPr marL="0" lvl="1" indent="0" algn="ctr">
              <a:buNone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Self-revelation</a:t>
            </a:r>
          </a:p>
          <a:p>
            <a:pPr marL="0" lvl="1" indent="0" algn="ctr">
              <a:buNone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Diversity</a:t>
            </a:r>
          </a:p>
          <a:p>
            <a:pPr marL="0" lvl="1" indent="0" algn="ctr">
              <a:buNone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Creativity</a:t>
            </a:r>
          </a:p>
          <a:p>
            <a:pPr marL="0" indent="0" algn="ctr">
              <a:buNone/>
            </a:pP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5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2" y="1371600"/>
            <a:ext cx="10360501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positioning statement with stories (1-2 pages)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Review with CMC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year mock interviews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CMC mock interviews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Alumni mock interviews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Interview each other</a:t>
            </a:r>
          </a:p>
        </p:txBody>
      </p:sp>
    </p:spTree>
    <p:extLst>
      <p:ext uri="{BB962C8B-B14F-4D97-AF65-F5344CB8AC3E}">
        <p14:creationId xmlns:p14="http://schemas.microsoft.com/office/powerpoint/2010/main" val="89410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2" y="1371600"/>
            <a:ext cx="10360501" cy="4876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Wall Street Journal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API Smart Brief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RealClear</a:t>
            </a:r>
            <a:r>
              <a:rPr lang="en-US" dirty="0"/>
              <a:t> Energy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Google Alerts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Rig Zone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Company 10ks &amp; Investor Presentations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Investor Section &gt; Recent News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Bloomberg Terminals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BIC Databases &amp; Resources</a:t>
            </a:r>
          </a:p>
        </p:txBody>
      </p:sp>
    </p:spTree>
    <p:extLst>
      <p:ext uri="{BB962C8B-B14F-4D97-AF65-F5344CB8AC3E}">
        <p14:creationId xmlns:p14="http://schemas.microsoft.com/office/powerpoint/2010/main" val="9997303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290</Words>
  <Application>Microsoft Office PowerPoint</Application>
  <PresentationFormat>Custom</PresentationFormat>
  <Paragraphs>137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MS PGothic</vt:lpstr>
      <vt:lpstr>Arial</vt:lpstr>
      <vt:lpstr>Arial Black</vt:lpstr>
      <vt:lpstr>Arial Narrow</vt:lpstr>
      <vt:lpstr>Calibri</vt:lpstr>
      <vt:lpstr>Palatino Linotype</vt:lpstr>
      <vt:lpstr>Times New Roman</vt:lpstr>
      <vt:lpstr>Wingdings</vt:lpstr>
      <vt:lpstr>Default Design</vt:lpstr>
      <vt:lpstr>1_Default Design</vt:lpstr>
      <vt:lpstr>Interview 101 Energy Club 2016-2017  Andrew Hadeed Ryan Chuang Michael Brock Barton Taylor </vt:lpstr>
      <vt:lpstr>CMC Position Examples</vt:lpstr>
      <vt:lpstr>Agenda</vt:lpstr>
      <vt:lpstr>Preparation</vt:lpstr>
      <vt:lpstr>Goals</vt:lpstr>
      <vt:lpstr>Pitch</vt:lpstr>
      <vt:lpstr>Stories</vt:lpstr>
      <vt:lpstr>Practice</vt:lpstr>
      <vt:lpstr>Resources</vt:lpstr>
      <vt:lpstr>Q&amp;A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Tomi Adesida</dc:creator>
  <cp:lastModifiedBy>Andrew Hadeed</cp:lastModifiedBy>
  <cp:revision>43</cp:revision>
  <dcterms:created xsi:type="dcterms:W3CDTF">2014-08-19T01:17:55Z</dcterms:created>
  <dcterms:modified xsi:type="dcterms:W3CDTF">2016-11-10T15:42:18Z</dcterms:modified>
</cp:coreProperties>
</file>