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71" r:id="rId16"/>
    <p:sldId id="272" r:id="rId17"/>
    <p:sldId id="269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43" autoAdjust="0"/>
    <p:restoredTop sz="89255" autoAdjust="0"/>
  </p:normalViewPr>
  <p:slideViewPr>
    <p:cSldViewPr>
      <p:cViewPr varScale="1">
        <p:scale>
          <a:sx n="63" d="100"/>
          <a:sy n="63" d="100"/>
        </p:scale>
        <p:origin x="1260" y="6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kG\Google%20Drive\Current\Rice\Energy%20Club\Education\Copy%20of%20Industry%20Function%202009-201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kG\Google%20Drive\Current\Rice\Energy%20Club\Education\Copy%20of%20Industry%20Function%202009-201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2"/>
                </a:solidFill>
              </a:defRPr>
            </a:pPr>
            <a:r>
              <a:rPr lang="en-US" dirty="0">
                <a:solidFill>
                  <a:schemeClr val="tx2"/>
                </a:solidFill>
              </a:rPr>
              <a:t>Weekly Networking </a:t>
            </a:r>
            <a:r>
              <a:rPr lang="en-US" dirty="0" smtClean="0">
                <a:solidFill>
                  <a:schemeClr val="tx2"/>
                </a:solidFill>
              </a:rPr>
              <a:t>Allocation</a:t>
            </a:r>
            <a:endParaRPr lang="en-US" dirty="0">
              <a:solidFill>
                <a:schemeClr val="tx2"/>
              </a:solidFill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Weekly Networking Allocation (Hours)</c:v>
                </c:pt>
              </c:strCache>
            </c:strRef>
          </c:tx>
          <c:dLbls>
            <c:numFmt formatCode="#&quot; hrs&quot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Target list</c:v>
                </c:pt>
                <c:pt idx="1">
                  <c:v>Phone calls</c:v>
                </c:pt>
                <c:pt idx="2">
                  <c:v>Coffee chats</c:v>
                </c:pt>
                <c:pt idx="3">
                  <c:v>Research (LinkedIn, Alumni db)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>
              <a:solidFill>
                <a:schemeClr val="tx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Sheet1!$A$18</c:f>
              <c:strCache>
                <c:ptCount val="1"/>
                <c:pt idx="0">
                  <c:v>Finance/Accounting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Sheet1!$B$17:$H$17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Sheet1!$B$18:$H$18</c:f>
              <c:numCache>
                <c:formatCode>General</c:formatCode>
                <c:ptCount val="7"/>
                <c:pt idx="0">
                  <c:v>16</c:v>
                </c:pt>
                <c:pt idx="1">
                  <c:v>4</c:v>
                </c:pt>
                <c:pt idx="2">
                  <c:v>13</c:v>
                </c:pt>
                <c:pt idx="3">
                  <c:v>16</c:v>
                </c:pt>
                <c:pt idx="4">
                  <c:v>17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Sheet1!$A$19</c:f>
              <c:strCache>
                <c:ptCount val="1"/>
                <c:pt idx="0">
                  <c:v>Business Development/Project Management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Sheet1!$B$17:$H$17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Sheet1!$B$19:$H$19</c:f>
              <c:numCache>
                <c:formatCode>General</c:formatCode>
                <c:ptCount val="7"/>
                <c:pt idx="0">
                  <c:v>4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3</c:v>
                </c:pt>
                <c:pt idx="5">
                  <c:v>2</c:v>
                </c:pt>
                <c:pt idx="6">
                  <c:v>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Sheet1!$A$20</c:f>
              <c:strCache>
                <c:ptCount val="1"/>
                <c:pt idx="0">
                  <c:v>Consulting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Sheet1!$B$17:$H$17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Sheet1!$B$20:$H$20</c:f>
              <c:numCache>
                <c:formatCode>General</c:formatCode>
                <c:ptCount val="7"/>
                <c:pt idx="0">
                  <c:v>3</c:v>
                </c:pt>
                <c:pt idx="1">
                  <c:v>1</c:v>
                </c:pt>
                <c:pt idx="2">
                  <c:v>4</c:v>
                </c:pt>
                <c:pt idx="3">
                  <c:v>2</c:v>
                </c:pt>
                <c:pt idx="4">
                  <c:v>3</c:v>
                </c:pt>
                <c:pt idx="5">
                  <c:v>5</c:v>
                </c:pt>
                <c:pt idx="6">
                  <c:v>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Sheet1!$A$21</c:f>
              <c:strCache>
                <c:ptCount val="1"/>
                <c:pt idx="0">
                  <c:v>Marketing/Sales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Sheet1!$B$17:$H$17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Sheet1!$B$21:$H$21</c:f>
              <c:numCache>
                <c:formatCode>General</c:formatCode>
                <c:ptCount val="7"/>
                <c:pt idx="0">
                  <c:v>1</c:v>
                </c:pt>
                <c:pt idx="1">
                  <c:v>4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6</c:v>
                </c:pt>
                <c:pt idx="6">
                  <c:v>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Sheet1!$A$22</c:f>
              <c:strCache>
                <c:ptCount val="1"/>
                <c:pt idx="0">
                  <c:v>Other (HR, IT)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Sheet1!$B$17:$H$17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Sheet1!$B$22:$H$22</c:f>
              <c:numCache>
                <c:formatCode>General</c:formatCode>
                <c:ptCount val="7"/>
                <c:pt idx="0">
                  <c:v>7</c:v>
                </c:pt>
                <c:pt idx="1">
                  <c:v>3</c:v>
                </c:pt>
                <c:pt idx="2">
                  <c:v>8</c:v>
                </c:pt>
                <c:pt idx="3">
                  <c:v>10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Sheet1!$A$23</c:f>
              <c:strCache>
                <c:ptCount val="1"/>
                <c:pt idx="0">
                  <c:v>Operations/Logistics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Sheet1!$B$17:$H$17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Sheet1!$B$23:$H$23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>
                  <c:v>1</c:v>
                </c:pt>
                <c:pt idx="5">
                  <c:v>5</c:v>
                </c:pt>
                <c:pt idx="6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360024"/>
        <c:axId val="163360408"/>
      </c:lineChart>
      <c:catAx>
        <c:axId val="163360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360408"/>
        <c:crosses val="autoZero"/>
        <c:auto val="1"/>
        <c:lblAlgn val="ctr"/>
        <c:lblOffset val="100"/>
        <c:noMultiLvlLbl val="0"/>
      </c:catAx>
      <c:valAx>
        <c:axId val="163360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360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Sheet1!$A$24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Sheet1!$B$17:$H$17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Sheet1!$B$24:$H$24</c:f>
              <c:numCache>
                <c:formatCode>General</c:formatCode>
                <c:ptCount val="7"/>
                <c:pt idx="0">
                  <c:v>32</c:v>
                </c:pt>
                <c:pt idx="1">
                  <c:v>14</c:v>
                </c:pt>
                <c:pt idx="2">
                  <c:v>32</c:v>
                </c:pt>
                <c:pt idx="3">
                  <c:v>44</c:v>
                </c:pt>
                <c:pt idx="4">
                  <c:v>36</c:v>
                </c:pt>
                <c:pt idx="5">
                  <c:v>34</c:v>
                </c:pt>
                <c:pt idx="6">
                  <c:v>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258336"/>
        <c:axId val="92105544"/>
      </c:lineChart>
      <c:catAx>
        <c:axId val="16325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105544"/>
        <c:crosses val="autoZero"/>
        <c:auto val="1"/>
        <c:lblAlgn val="ctr"/>
        <c:lblOffset val="100"/>
        <c:noMultiLvlLbl val="0"/>
      </c:catAx>
      <c:valAx>
        <c:axId val="92105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58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5F803B-3B20-4891-BA0F-333D3388074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C379C6-D799-46C4-B187-300844D9AEAA}">
      <dgm:prSet phldrT="[Text]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Target</a:t>
          </a:r>
          <a:endParaRPr lang="en-US" dirty="0">
            <a:solidFill>
              <a:schemeClr val="bg1"/>
            </a:solidFill>
          </a:endParaRPr>
        </a:p>
      </dgm:t>
    </dgm:pt>
    <dgm:pt modelId="{06ACF559-DA92-4D3F-9EF4-65376EFFC6E0}" type="parTrans" cxnId="{03A36396-F064-4C29-BC35-46142FCDC045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E0224F47-03C5-4D85-9257-A077B7B19076}" type="sibTrans" cxnId="{03A36396-F064-4C29-BC35-46142FCDC045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192B1EA6-1EE8-48AC-BC8A-7E1A0B3BA808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1400" dirty="0" smtClean="0">
              <a:solidFill>
                <a:schemeClr val="tx2"/>
              </a:solidFill>
            </a:rPr>
            <a:t>Identify targets</a:t>
          </a:r>
          <a:endParaRPr lang="en-US" sz="1400" dirty="0">
            <a:solidFill>
              <a:schemeClr val="tx2"/>
            </a:solidFill>
          </a:endParaRPr>
        </a:p>
      </dgm:t>
    </dgm:pt>
    <dgm:pt modelId="{18F963B6-2D46-480E-BEF6-2047149A3192}" type="parTrans" cxnId="{74CF9BDD-3A9B-4FD5-903C-270A791FFBFD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E9E5487A-403E-40D4-9B28-B8F6DF31D3DF}" type="sibTrans" cxnId="{74CF9BDD-3A9B-4FD5-903C-270A791FFBFD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378A45E0-72FB-4D7D-8B7C-C24C291E9C49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1400" dirty="0" smtClean="0">
              <a:solidFill>
                <a:schemeClr val="tx2"/>
              </a:solidFill>
            </a:rPr>
            <a:t>CMC list</a:t>
          </a:r>
          <a:endParaRPr lang="en-US" sz="1400" dirty="0">
            <a:solidFill>
              <a:schemeClr val="tx2"/>
            </a:solidFill>
          </a:endParaRPr>
        </a:p>
      </dgm:t>
    </dgm:pt>
    <dgm:pt modelId="{3B86B71E-3508-470F-B2A9-EB4A6181E5E1}" type="parTrans" cxnId="{92B5776D-2038-4D4F-ADC4-3780ACEB937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45C6E5D4-FC85-4B68-B8FF-69B365E0C0B7}" type="sibTrans" cxnId="{92B5776D-2038-4D4F-ADC4-3780ACEB937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45F9B40A-B6ED-4C54-BEC0-8D619668D4F6}">
      <dgm:prSet phldrT="[Text]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Touch Points</a:t>
          </a:r>
          <a:endParaRPr lang="en-US" dirty="0">
            <a:solidFill>
              <a:schemeClr val="bg1"/>
            </a:solidFill>
          </a:endParaRPr>
        </a:p>
      </dgm:t>
    </dgm:pt>
    <dgm:pt modelId="{6C97CA4F-B90C-4BE3-9F3D-6F8AE8073B2D}" type="parTrans" cxnId="{AE64E609-56BC-4995-ABAD-20B445D38D0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83220055-FEBC-45E4-9A7B-0765CE55C2CF}" type="sibTrans" cxnId="{AE64E609-56BC-4995-ABAD-20B445D38D0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3A1D5576-DC5F-4B6C-A5CA-E15B5D4870BA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1400" dirty="0" smtClean="0">
              <a:solidFill>
                <a:schemeClr val="tx2"/>
              </a:solidFill>
            </a:rPr>
            <a:t>Identify and make touch points</a:t>
          </a:r>
          <a:endParaRPr lang="en-US" sz="1400" dirty="0">
            <a:solidFill>
              <a:schemeClr val="tx2"/>
            </a:solidFill>
          </a:endParaRPr>
        </a:p>
      </dgm:t>
    </dgm:pt>
    <dgm:pt modelId="{10944059-F11B-40A3-B6E8-4128721424E8}" type="parTrans" cxnId="{D1F78492-CDFA-412E-B452-584372FC9188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FBEF1FDF-B111-4D58-A1BA-93D1542382E6}" type="sibTrans" cxnId="{D1F78492-CDFA-412E-B452-584372FC9188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769BAFE-B028-4E84-80CE-BA2B4D9E1E3C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1400" dirty="0" smtClean="0">
              <a:solidFill>
                <a:schemeClr val="tx2"/>
              </a:solidFill>
            </a:rPr>
            <a:t>LinkedIn</a:t>
          </a:r>
          <a:endParaRPr lang="en-US" sz="1400" dirty="0">
            <a:solidFill>
              <a:schemeClr val="tx2"/>
            </a:solidFill>
          </a:endParaRPr>
        </a:p>
      </dgm:t>
    </dgm:pt>
    <dgm:pt modelId="{62D23E32-B5F9-47DC-A469-D3A27F324535}" type="parTrans" cxnId="{AF09AE8E-469B-495C-A374-04045F8427BE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EE6864D1-DC29-48EC-82AE-558C77A1367B}" type="sibTrans" cxnId="{AF09AE8E-469B-495C-A374-04045F8427BE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37CFC189-D970-49CB-89B2-427EC87D620B}">
      <dgm:prSet phldrT="[Text]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Profit</a:t>
          </a:r>
          <a:endParaRPr lang="en-US" dirty="0">
            <a:solidFill>
              <a:schemeClr val="bg1"/>
            </a:solidFill>
          </a:endParaRPr>
        </a:p>
      </dgm:t>
    </dgm:pt>
    <dgm:pt modelId="{A0486D29-23AE-48FD-951B-E51B6C038061}" type="parTrans" cxnId="{86264063-AE57-4B8C-8A29-22B4A82083D1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510F9B3F-0824-4622-94EB-340229133DC1}" type="sibTrans" cxnId="{86264063-AE57-4B8C-8A29-22B4A82083D1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18126418-BFFA-437E-895C-95EFC622E119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1400" dirty="0" smtClean="0">
              <a:solidFill>
                <a:schemeClr val="tx2"/>
              </a:solidFill>
            </a:rPr>
            <a:t>Get an interview</a:t>
          </a:r>
          <a:endParaRPr lang="en-US" sz="1400" dirty="0">
            <a:solidFill>
              <a:schemeClr val="tx2"/>
            </a:solidFill>
          </a:endParaRPr>
        </a:p>
      </dgm:t>
    </dgm:pt>
    <dgm:pt modelId="{8482E2EA-E1AB-4BD3-8993-6E59DCA5B24C}" type="parTrans" cxnId="{02E9E357-152E-4663-9FAD-F9A8565F1691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422732FC-6F34-4D0B-B7FA-A761DA03340D}" type="sibTrans" cxnId="{02E9E357-152E-4663-9FAD-F9A8565F1691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9EB9C314-C11A-4F3D-980C-77404C8D974C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1400" dirty="0" smtClean="0">
              <a:solidFill>
                <a:schemeClr val="tx2"/>
              </a:solidFill>
            </a:rPr>
            <a:t>Get a job</a:t>
          </a:r>
          <a:endParaRPr lang="en-US" sz="1400" dirty="0">
            <a:solidFill>
              <a:schemeClr val="tx2"/>
            </a:solidFill>
          </a:endParaRPr>
        </a:p>
      </dgm:t>
    </dgm:pt>
    <dgm:pt modelId="{7972D5D8-A864-4FFC-A995-92CE446894B4}" type="parTrans" cxnId="{90716F2D-0F09-4801-9AE8-653C15E5A8C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CF436958-E2F7-49B6-BE65-2B38ED30C004}" type="sibTrans" cxnId="{90716F2D-0F09-4801-9AE8-653C15E5A8C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1A9A3A12-2682-4263-B796-C380CFC71729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1400" dirty="0" smtClean="0">
              <a:solidFill>
                <a:schemeClr val="tx2"/>
              </a:solidFill>
            </a:rPr>
            <a:t>Hoovers</a:t>
          </a:r>
          <a:endParaRPr lang="en-US" sz="1400" dirty="0">
            <a:solidFill>
              <a:schemeClr val="tx2"/>
            </a:solidFill>
          </a:endParaRPr>
        </a:p>
      </dgm:t>
    </dgm:pt>
    <dgm:pt modelId="{39D03492-46D6-4549-8AFF-6BDFB3C5DEB6}" type="parTrans" cxnId="{A9C64D60-2FD3-4FBE-B0D0-7EEBD62AF4C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9AF1D2E0-22F0-43CC-AF8D-BF2F5275ACDE}" type="sibTrans" cxnId="{A9C64D60-2FD3-4FBE-B0D0-7EEBD62AF4C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08E5BA81-45FA-496B-BD5A-22C4B9BB6289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1400" dirty="0" smtClean="0">
              <a:solidFill>
                <a:schemeClr val="tx2"/>
              </a:solidFill>
            </a:rPr>
            <a:t>Undergrad recruiting list</a:t>
          </a:r>
          <a:endParaRPr lang="en-US" sz="1400" dirty="0">
            <a:solidFill>
              <a:schemeClr val="tx2"/>
            </a:solidFill>
          </a:endParaRPr>
        </a:p>
      </dgm:t>
    </dgm:pt>
    <dgm:pt modelId="{0667BB99-7EBA-4B69-BDDC-870A67F71A2D}" type="parTrans" cxnId="{795C5D72-16ED-4C4E-B48F-2AAB3311A82F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C2A4086-7421-4859-9222-1A2C79A06126}" type="sibTrans" cxnId="{795C5D72-16ED-4C4E-B48F-2AAB3311A82F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C783D92-E149-499C-9C9E-D030CD5442E5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1400" dirty="0" smtClean="0">
              <a:solidFill>
                <a:schemeClr val="tx2"/>
              </a:solidFill>
            </a:rPr>
            <a:t>LinkedIn</a:t>
          </a:r>
          <a:endParaRPr lang="en-US" sz="1400" dirty="0">
            <a:solidFill>
              <a:schemeClr val="tx2"/>
            </a:solidFill>
          </a:endParaRPr>
        </a:p>
      </dgm:t>
    </dgm:pt>
    <dgm:pt modelId="{DE27A085-A96E-47F3-8BF5-C2487910F83E}" type="parTrans" cxnId="{BB29D858-889B-40D2-B21D-6210616F8430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5D3E3350-4F61-4125-BBEB-EDF61DB454BF}" type="sibTrans" cxnId="{BB29D858-889B-40D2-B21D-6210616F8430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72ABA012-E8AA-4CE7-8038-AD9EE88CBBD9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1400" dirty="0" smtClean="0">
              <a:solidFill>
                <a:schemeClr val="tx2"/>
              </a:solidFill>
            </a:rPr>
            <a:t>Alumni database</a:t>
          </a:r>
          <a:endParaRPr lang="en-US" sz="1400" dirty="0">
            <a:solidFill>
              <a:schemeClr val="tx2"/>
            </a:solidFill>
          </a:endParaRPr>
        </a:p>
      </dgm:t>
    </dgm:pt>
    <dgm:pt modelId="{3C7333DC-1269-4886-B10A-C16F357B1C90}" type="parTrans" cxnId="{DFF1BF03-23D0-46B6-ACF8-3D5E62EC91C6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5C5C28FD-1015-4DEE-996E-0170F039A3E7}" type="sibTrans" cxnId="{DFF1BF03-23D0-46B6-ACF8-3D5E62EC91C6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83EA8F49-B80D-4CFB-8878-AACD15C0264E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1400" dirty="0" smtClean="0">
              <a:solidFill>
                <a:schemeClr val="tx2"/>
              </a:solidFill>
            </a:rPr>
            <a:t>Intro email, then phone call/coffee chat</a:t>
          </a:r>
          <a:endParaRPr lang="en-US" sz="1400" dirty="0">
            <a:solidFill>
              <a:schemeClr val="tx2"/>
            </a:solidFill>
          </a:endParaRPr>
        </a:p>
      </dgm:t>
    </dgm:pt>
    <dgm:pt modelId="{EF325754-A55F-4533-BE5D-4302FC0EC9F7}" type="parTrans" cxnId="{5F597B35-F98A-4E7D-88C9-E20CC2D27BB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0C6C35F-A8FA-484D-954B-A7326E642ABB}" type="sibTrans" cxnId="{5F597B35-F98A-4E7D-88C9-E20CC2D27BB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F6647AED-E85E-4E16-B8F9-93702DA42D18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1400" dirty="0" smtClean="0">
              <a:solidFill>
                <a:schemeClr val="tx2"/>
              </a:solidFill>
            </a:rPr>
            <a:t>Get a campus visit</a:t>
          </a:r>
          <a:endParaRPr lang="en-US" sz="1400" dirty="0">
            <a:solidFill>
              <a:schemeClr val="tx2"/>
            </a:solidFill>
          </a:endParaRPr>
        </a:p>
      </dgm:t>
    </dgm:pt>
    <dgm:pt modelId="{08E7905C-3D60-443B-B33F-F7635705627A}" type="parTrans" cxnId="{92442772-BDC0-4EBE-B1AB-335BB38EB17A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4EC737DC-B180-4030-813F-4D24AEA8CAE5}" type="sibTrans" cxnId="{92442772-BDC0-4EBE-B1AB-335BB38EB17A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02D66759-BD93-40D9-AC02-C37F05A957A4}" type="pres">
      <dgm:prSet presAssocID="{855F803B-3B20-4891-BA0F-333D3388074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4FB601-ACB0-4671-882D-D53CA021D5A5}" type="pres">
      <dgm:prSet presAssocID="{6AC379C6-D799-46C4-B187-300844D9AEAA}" presName="composite" presStyleCnt="0"/>
      <dgm:spPr/>
    </dgm:pt>
    <dgm:pt modelId="{57F4B1FE-B453-4B6F-B768-A52E1B7435DD}" type="pres">
      <dgm:prSet presAssocID="{6AC379C6-D799-46C4-B187-300844D9AEA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CBCE22-2ED7-47C6-BD8A-582CEACDC3EC}" type="pres">
      <dgm:prSet presAssocID="{6AC379C6-D799-46C4-B187-300844D9AEA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E76988-D767-4F74-84A5-05A0F032D59A}" type="pres">
      <dgm:prSet presAssocID="{E0224F47-03C5-4D85-9257-A077B7B19076}" presName="sp" presStyleCnt="0"/>
      <dgm:spPr/>
    </dgm:pt>
    <dgm:pt modelId="{30B89FFF-8518-47EB-ACEE-B5FF308A1197}" type="pres">
      <dgm:prSet presAssocID="{45F9B40A-B6ED-4C54-BEC0-8D619668D4F6}" presName="composite" presStyleCnt="0"/>
      <dgm:spPr/>
    </dgm:pt>
    <dgm:pt modelId="{07EDD2CB-B68B-4B51-915F-EF976308DF6E}" type="pres">
      <dgm:prSet presAssocID="{45F9B40A-B6ED-4C54-BEC0-8D619668D4F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D971C-80D2-4D2F-9DD4-03BC1C7B832B}" type="pres">
      <dgm:prSet presAssocID="{45F9B40A-B6ED-4C54-BEC0-8D619668D4F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EB80E-0BEA-42AA-B4BD-86CF94AFADAF}" type="pres">
      <dgm:prSet presAssocID="{83220055-FEBC-45E4-9A7B-0765CE55C2CF}" presName="sp" presStyleCnt="0"/>
      <dgm:spPr/>
    </dgm:pt>
    <dgm:pt modelId="{81000945-A164-4C17-9E39-DA3BB03D8919}" type="pres">
      <dgm:prSet presAssocID="{37CFC189-D970-49CB-89B2-427EC87D620B}" presName="composite" presStyleCnt="0"/>
      <dgm:spPr/>
    </dgm:pt>
    <dgm:pt modelId="{0E6A690B-2773-4BFB-80F7-E90922936E59}" type="pres">
      <dgm:prSet presAssocID="{37CFC189-D970-49CB-89B2-427EC87D620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DD3DD-90BE-4295-979F-7B2F57D2D9A4}" type="pres">
      <dgm:prSet presAssocID="{37CFC189-D970-49CB-89B2-427EC87D620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F1BF03-23D0-46B6-ACF8-3D5E62EC91C6}" srcId="{45F9B40A-B6ED-4C54-BEC0-8D619668D4F6}" destId="{72ABA012-E8AA-4CE7-8038-AD9EE88CBBD9}" srcOrd="2" destOrd="0" parTransId="{3C7333DC-1269-4886-B10A-C16F357B1C90}" sibTransId="{5C5C28FD-1015-4DEE-996E-0170F039A3E7}"/>
    <dgm:cxn modelId="{56AC9DFA-2FD9-47C1-8FB7-2D23B5923F71}" type="presOf" srcId="{6AC379C6-D799-46C4-B187-300844D9AEAA}" destId="{57F4B1FE-B453-4B6F-B768-A52E1B7435DD}" srcOrd="0" destOrd="0" presId="urn:microsoft.com/office/officeart/2005/8/layout/chevron2"/>
    <dgm:cxn modelId="{61F31923-EA96-44B7-B14A-99B38B56AEFD}" type="presOf" srcId="{D769BAFE-B028-4E84-80CE-BA2B4D9E1E3C}" destId="{4D9D971C-80D2-4D2F-9DD4-03BC1C7B832B}" srcOrd="0" destOrd="1" presId="urn:microsoft.com/office/officeart/2005/8/layout/chevron2"/>
    <dgm:cxn modelId="{EAA26C34-9B2D-4DF6-80E0-931A12B9A040}" type="presOf" srcId="{45F9B40A-B6ED-4C54-BEC0-8D619668D4F6}" destId="{07EDD2CB-B68B-4B51-915F-EF976308DF6E}" srcOrd="0" destOrd="0" presId="urn:microsoft.com/office/officeart/2005/8/layout/chevron2"/>
    <dgm:cxn modelId="{C3993678-7AFB-4150-A63D-DD47228262A4}" type="presOf" srcId="{72ABA012-E8AA-4CE7-8038-AD9EE88CBBD9}" destId="{4D9D971C-80D2-4D2F-9DD4-03BC1C7B832B}" srcOrd="0" destOrd="2" presId="urn:microsoft.com/office/officeart/2005/8/layout/chevron2"/>
    <dgm:cxn modelId="{18FDB0A1-C461-4F4F-9534-22E5DE8491E0}" type="presOf" srcId="{3A1D5576-DC5F-4B6C-A5CA-E15B5D4870BA}" destId="{4D9D971C-80D2-4D2F-9DD4-03BC1C7B832B}" srcOrd="0" destOrd="0" presId="urn:microsoft.com/office/officeart/2005/8/layout/chevron2"/>
    <dgm:cxn modelId="{D1F78492-CDFA-412E-B452-584372FC9188}" srcId="{45F9B40A-B6ED-4C54-BEC0-8D619668D4F6}" destId="{3A1D5576-DC5F-4B6C-A5CA-E15B5D4870BA}" srcOrd="0" destOrd="0" parTransId="{10944059-F11B-40A3-B6E8-4128721424E8}" sibTransId="{FBEF1FDF-B111-4D58-A1BA-93D1542382E6}"/>
    <dgm:cxn modelId="{02E9E357-152E-4663-9FAD-F9A8565F1691}" srcId="{37CFC189-D970-49CB-89B2-427EC87D620B}" destId="{18126418-BFFA-437E-895C-95EFC622E119}" srcOrd="1" destOrd="0" parTransId="{8482E2EA-E1AB-4BD3-8993-6E59DCA5B24C}" sibTransId="{422732FC-6F34-4D0B-B7FA-A761DA03340D}"/>
    <dgm:cxn modelId="{D48D856A-2FF4-43E7-A2B8-ED85F711154E}" type="presOf" srcId="{378A45E0-72FB-4D7D-8B7C-C24C291E9C49}" destId="{15CBCE22-2ED7-47C6-BD8A-582CEACDC3EC}" srcOrd="0" destOrd="1" presId="urn:microsoft.com/office/officeart/2005/8/layout/chevron2"/>
    <dgm:cxn modelId="{86264063-AE57-4B8C-8A29-22B4A82083D1}" srcId="{855F803B-3B20-4891-BA0F-333D33880740}" destId="{37CFC189-D970-49CB-89B2-427EC87D620B}" srcOrd="2" destOrd="0" parTransId="{A0486D29-23AE-48FD-951B-E51B6C038061}" sibTransId="{510F9B3F-0824-4622-94EB-340229133DC1}"/>
    <dgm:cxn modelId="{90716F2D-0F09-4801-9AE8-653C15E5A8CB}" srcId="{37CFC189-D970-49CB-89B2-427EC87D620B}" destId="{9EB9C314-C11A-4F3D-980C-77404C8D974C}" srcOrd="2" destOrd="0" parTransId="{7972D5D8-A864-4FFC-A995-92CE446894B4}" sibTransId="{CF436958-E2F7-49B6-BE65-2B38ED30C004}"/>
    <dgm:cxn modelId="{92442772-BDC0-4EBE-B1AB-335BB38EB17A}" srcId="{37CFC189-D970-49CB-89B2-427EC87D620B}" destId="{F6647AED-E85E-4E16-B8F9-93702DA42D18}" srcOrd="0" destOrd="0" parTransId="{08E7905C-3D60-443B-B33F-F7635705627A}" sibTransId="{4EC737DC-B180-4030-813F-4D24AEA8CAE5}"/>
    <dgm:cxn modelId="{26D000FC-B8D5-4AED-8190-79FD8F018B83}" type="presOf" srcId="{37CFC189-D970-49CB-89B2-427EC87D620B}" destId="{0E6A690B-2773-4BFB-80F7-E90922936E59}" srcOrd="0" destOrd="0" presId="urn:microsoft.com/office/officeart/2005/8/layout/chevron2"/>
    <dgm:cxn modelId="{1645D1CF-355B-477C-81E0-511A790B96B5}" type="presOf" srcId="{F6647AED-E85E-4E16-B8F9-93702DA42D18}" destId="{CF7DD3DD-90BE-4295-979F-7B2F57D2D9A4}" srcOrd="0" destOrd="0" presId="urn:microsoft.com/office/officeart/2005/8/layout/chevron2"/>
    <dgm:cxn modelId="{8389E1EB-FB75-481F-AAEA-9CB4B0FBC361}" type="presOf" srcId="{18126418-BFFA-437E-895C-95EFC622E119}" destId="{CF7DD3DD-90BE-4295-979F-7B2F57D2D9A4}" srcOrd="0" destOrd="1" presId="urn:microsoft.com/office/officeart/2005/8/layout/chevron2"/>
    <dgm:cxn modelId="{03A36396-F064-4C29-BC35-46142FCDC045}" srcId="{855F803B-3B20-4891-BA0F-333D33880740}" destId="{6AC379C6-D799-46C4-B187-300844D9AEAA}" srcOrd="0" destOrd="0" parTransId="{06ACF559-DA92-4D3F-9EF4-65376EFFC6E0}" sibTransId="{E0224F47-03C5-4D85-9257-A077B7B19076}"/>
    <dgm:cxn modelId="{A9C64D60-2FD3-4FBE-B0D0-7EEBD62AF4C7}" srcId="{6AC379C6-D799-46C4-B187-300844D9AEAA}" destId="{1A9A3A12-2682-4263-B796-C380CFC71729}" srcOrd="2" destOrd="0" parTransId="{39D03492-46D6-4549-8AFF-6BDFB3C5DEB6}" sibTransId="{9AF1D2E0-22F0-43CC-AF8D-BF2F5275ACDE}"/>
    <dgm:cxn modelId="{97D31A63-C993-4552-88FE-6EAF03F77DF1}" type="presOf" srcId="{AC783D92-E149-499C-9C9E-D030CD5442E5}" destId="{15CBCE22-2ED7-47C6-BD8A-582CEACDC3EC}" srcOrd="0" destOrd="4" presId="urn:microsoft.com/office/officeart/2005/8/layout/chevron2"/>
    <dgm:cxn modelId="{BAB3ED67-0052-4ABB-B8E9-AB1D3D5D7D46}" type="presOf" srcId="{855F803B-3B20-4891-BA0F-333D33880740}" destId="{02D66759-BD93-40D9-AC02-C37F05A957A4}" srcOrd="0" destOrd="0" presId="urn:microsoft.com/office/officeart/2005/8/layout/chevron2"/>
    <dgm:cxn modelId="{74CF9BDD-3A9B-4FD5-903C-270A791FFBFD}" srcId="{6AC379C6-D799-46C4-B187-300844D9AEAA}" destId="{192B1EA6-1EE8-48AC-BC8A-7E1A0B3BA808}" srcOrd="0" destOrd="0" parTransId="{18F963B6-2D46-480E-BEF6-2047149A3192}" sibTransId="{E9E5487A-403E-40D4-9B28-B8F6DF31D3DF}"/>
    <dgm:cxn modelId="{92B5776D-2038-4D4F-ADC4-3780ACEB9377}" srcId="{6AC379C6-D799-46C4-B187-300844D9AEAA}" destId="{378A45E0-72FB-4D7D-8B7C-C24C291E9C49}" srcOrd="1" destOrd="0" parTransId="{3B86B71E-3508-470F-B2A9-EB4A6181E5E1}" sibTransId="{45C6E5D4-FC85-4B68-B8FF-69B365E0C0B7}"/>
    <dgm:cxn modelId="{BB29D858-889B-40D2-B21D-6210616F8430}" srcId="{6AC379C6-D799-46C4-B187-300844D9AEAA}" destId="{AC783D92-E149-499C-9C9E-D030CD5442E5}" srcOrd="4" destOrd="0" parTransId="{DE27A085-A96E-47F3-8BF5-C2487910F83E}" sibTransId="{5D3E3350-4F61-4125-BBEB-EDF61DB454BF}"/>
    <dgm:cxn modelId="{33BB50B6-6DCC-4356-BCAD-BD8AC532FFBA}" type="presOf" srcId="{1A9A3A12-2682-4263-B796-C380CFC71729}" destId="{15CBCE22-2ED7-47C6-BD8A-582CEACDC3EC}" srcOrd="0" destOrd="2" presId="urn:microsoft.com/office/officeart/2005/8/layout/chevron2"/>
    <dgm:cxn modelId="{D62723D1-8DB9-4890-AB16-FFCD821EBE46}" type="presOf" srcId="{9EB9C314-C11A-4F3D-980C-77404C8D974C}" destId="{CF7DD3DD-90BE-4295-979F-7B2F57D2D9A4}" srcOrd="0" destOrd="2" presId="urn:microsoft.com/office/officeart/2005/8/layout/chevron2"/>
    <dgm:cxn modelId="{5F597B35-F98A-4E7D-88C9-E20CC2D27BBC}" srcId="{45F9B40A-B6ED-4C54-BEC0-8D619668D4F6}" destId="{83EA8F49-B80D-4CFB-8878-AACD15C0264E}" srcOrd="3" destOrd="0" parTransId="{EF325754-A55F-4533-BE5D-4302FC0EC9F7}" sibTransId="{D0C6C35F-A8FA-484D-954B-A7326E642ABB}"/>
    <dgm:cxn modelId="{795C5D72-16ED-4C4E-B48F-2AAB3311A82F}" srcId="{6AC379C6-D799-46C4-B187-300844D9AEAA}" destId="{08E5BA81-45FA-496B-BD5A-22C4B9BB6289}" srcOrd="3" destOrd="0" parTransId="{0667BB99-7EBA-4B69-BDDC-870A67F71A2D}" sibTransId="{AC2A4086-7421-4859-9222-1A2C79A06126}"/>
    <dgm:cxn modelId="{AF09AE8E-469B-495C-A374-04045F8427BE}" srcId="{45F9B40A-B6ED-4C54-BEC0-8D619668D4F6}" destId="{D769BAFE-B028-4E84-80CE-BA2B4D9E1E3C}" srcOrd="1" destOrd="0" parTransId="{62D23E32-B5F9-47DC-A469-D3A27F324535}" sibTransId="{EE6864D1-DC29-48EC-82AE-558C77A1367B}"/>
    <dgm:cxn modelId="{FBCE7053-C838-4894-91DB-9D6A527F0F2E}" type="presOf" srcId="{08E5BA81-45FA-496B-BD5A-22C4B9BB6289}" destId="{15CBCE22-2ED7-47C6-BD8A-582CEACDC3EC}" srcOrd="0" destOrd="3" presId="urn:microsoft.com/office/officeart/2005/8/layout/chevron2"/>
    <dgm:cxn modelId="{AE64E609-56BC-4995-ABAD-20B445D38D0B}" srcId="{855F803B-3B20-4891-BA0F-333D33880740}" destId="{45F9B40A-B6ED-4C54-BEC0-8D619668D4F6}" srcOrd="1" destOrd="0" parTransId="{6C97CA4F-B90C-4BE3-9F3D-6F8AE8073B2D}" sibTransId="{83220055-FEBC-45E4-9A7B-0765CE55C2CF}"/>
    <dgm:cxn modelId="{24E60C64-E049-4D40-B70F-79EB421665E9}" type="presOf" srcId="{192B1EA6-1EE8-48AC-BC8A-7E1A0B3BA808}" destId="{15CBCE22-2ED7-47C6-BD8A-582CEACDC3EC}" srcOrd="0" destOrd="0" presId="urn:microsoft.com/office/officeart/2005/8/layout/chevron2"/>
    <dgm:cxn modelId="{F3E7F43F-23BF-42AF-AC7A-8052177B419B}" type="presOf" srcId="{83EA8F49-B80D-4CFB-8878-AACD15C0264E}" destId="{4D9D971C-80D2-4D2F-9DD4-03BC1C7B832B}" srcOrd="0" destOrd="3" presId="urn:microsoft.com/office/officeart/2005/8/layout/chevron2"/>
    <dgm:cxn modelId="{B64DEAE0-8FC3-4CFB-8761-30DC1BAB19A8}" type="presParOf" srcId="{02D66759-BD93-40D9-AC02-C37F05A957A4}" destId="{7B4FB601-ACB0-4671-882D-D53CA021D5A5}" srcOrd="0" destOrd="0" presId="urn:microsoft.com/office/officeart/2005/8/layout/chevron2"/>
    <dgm:cxn modelId="{9F26176A-C352-4EBD-84CA-494D625DA579}" type="presParOf" srcId="{7B4FB601-ACB0-4671-882D-D53CA021D5A5}" destId="{57F4B1FE-B453-4B6F-B768-A52E1B7435DD}" srcOrd="0" destOrd="0" presId="urn:microsoft.com/office/officeart/2005/8/layout/chevron2"/>
    <dgm:cxn modelId="{BE60C33C-A2E3-49EE-B47E-68D8FD977944}" type="presParOf" srcId="{7B4FB601-ACB0-4671-882D-D53CA021D5A5}" destId="{15CBCE22-2ED7-47C6-BD8A-582CEACDC3EC}" srcOrd="1" destOrd="0" presId="urn:microsoft.com/office/officeart/2005/8/layout/chevron2"/>
    <dgm:cxn modelId="{6C8B74D6-454E-4DFE-89DF-F074C94E0E9A}" type="presParOf" srcId="{02D66759-BD93-40D9-AC02-C37F05A957A4}" destId="{12E76988-D767-4F74-84A5-05A0F032D59A}" srcOrd="1" destOrd="0" presId="urn:microsoft.com/office/officeart/2005/8/layout/chevron2"/>
    <dgm:cxn modelId="{D2190279-5708-42BC-82A0-C6506D5141E4}" type="presParOf" srcId="{02D66759-BD93-40D9-AC02-C37F05A957A4}" destId="{30B89FFF-8518-47EB-ACEE-B5FF308A1197}" srcOrd="2" destOrd="0" presId="urn:microsoft.com/office/officeart/2005/8/layout/chevron2"/>
    <dgm:cxn modelId="{F5F971A3-93ED-447D-A517-4645734928A7}" type="presParOf" srcId="{30B89FFF-8518-47EB-ACEE-B5FF308A1197}" destId="{07EDD2CB-B68B-4B51-915F-EF976308DF6E}" srcOrd="0" destOrd="0" presId="urn:microsoft.com/office/officeart/2005/8/layout/chevron2"/>
    <dgm:cxn modelId="{8B220197-FC8A-4FE2-8293-C0D7FC5365C0}" type="presParOf" srcId="{30B89FFF-8518-47EB-ACEE-B5FF308A1197}" destId="{4D9D971C-80D2-4D2F-9DD4-03BC1C7B832B}" srcOrd="1" destOrd="0" presId="urn:microsoft.com/office/officeart/2005/8/layout/chevron2"/>
    <dgm:cxn modelId="{24605B42-6409-403E-A323-41A7F7A7257A}" type="presParOf" srcId="{02D66759-BD93-40D9-AC02-C37F05A957A4}" destId="{551EB80E-0BEA-42AA-B4BD-86CF94AFADAF}" srcOrd="3" destOrd="0" presId="urn:microsoft.com/office/officeart/2005/8/layout/chevron2"/>
    <dgm:cxn modelId="{D3C66415-B350-40F3-87DC-A26CE884F428}" type="presParOf" srcId="{02D66759-BD93-40D9-AC02-C37F05A957A4}" destId="{81000945-A164-4C17-9E39-DA3BB03D8919}" srcOrd="4" destOrd="0" presId="urn:microsoft.com/office/officeart/2005/8/layout/chevron2"/>
    <dgm:cxn modelId="{5122B1C6-A8EA-4A60-A833-C3120DEA3D46}" type="presParOf" srcId="{81000945-A164-4C17-9E39-DA3BB03D8919}" destId="{0E6A690B-2773-4BFB-80F7-E90922936E59}" srcOrd="0" destOrd="0" presId="urn:microsoft.com/office/officeart/2005/8/layout/chevron2"/>
    <dgm:cxn modelId="{8565CF16-DE3C-424A-A69D-36F8323F3C80}" type="presParOf" srcId="{81000945-A164-4C17-9E39-DA3BB03D8919}" destId="{CF7DD3DD-90BE-4295-979F-7B2F57D2D9A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4B1FE-B453-4B6F-B768-A52E1B7435DD}">
      <dsp:nvSpPr>
        <dsp:cNvPr id="0" name=""/>
        <dsp:cNvSpPr/>
      </dsp:nvSpPr>
      <dsp:spPr>
        <a:xfrm rot="5400000">
          <a:off x="-255117" y="258988"/>
          <a:ext cx="1700782" cy="1190547"/>
        </a:xfrm>
        <a:prstGeom prst="chevron">
          <a:avLst/>
        </a:pr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Target</a:t>
          </a:r>
          <a:endParaRPr lang="en-US" sz="1700" kern="1200" dirty="0">
            <a:solidFill>
              <a:schemeClr val="bg1"/>
            </a:solidFill>
          </a:endParaRPr>
        </a:p>
      </dsp:txBody>
      <dsp:txXfrm rot="-5400000">
        <a:off x="1" y="599145"/>
        <a:ext cx="1190547" cy="510235"/>
      </dsp:txXfrm>
    </dsp:sp>
    <dsp:sp modelId="{15CBCE22-2ED7-47C6-BD8A-582CEACDC3EC}">
      <dsp:nvSpPr>
        <dsp:cNvPr id="0" name=""/>
        <dsp:cNvSpPr/>
      </dsp:nvSpPr>
      <dsp:spPr>
        <a:xfrm rot="5400000">
          <a:off x="3052419" y="-1858000"/>
          <a:ext cx="1105508" cy="48292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2"/>
              </a:solidFill>
            </a:rPr>
            <a:t>Identify targets</a:t>
          </a:r>
          <a:endParaRPr lang="en-US" sz="1400" kern="1200" dirty="0">
            <a:solidFill>
              <a:schemeClr val="tx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2"/>
              </a:solidFill>
            </a:rPr>
            <a:t>CMC list</a:t>
          </a:r>
          <a:endParaRPr lang="en-US" sz="1400" kern="1200" dirty="0">
            <a:solidFill>
              <a:schemeClr val="tx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2"/>
              </a:solidFill>
            </a:rPr>
            <a:t>Hoovers</a:t>
          </a:r>
          <a:endParaRPr lang="en-US" sz="1400" kern="1200" dirty="0">
            <a:solidFill>
              <a:schemeClr val="tx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2"/>
              </a:solidFill>
            </a:rPr>
            <a:t>Undergrad recruiting list</a:t>
          </a:r>
          <a:endParaRPr lang="en-US" sz="1400" kern="1200" dirty="0">
            <a:solidFill>
              <a:schemeClr val="tx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2"/>
              </a:solidFill>
            </a:rPr>
            <a:t>LinkedIn</a:t>
          </a:r>
          <a:endParaRPr lang="en-US" sz="1400" kern="1200" dirty="0">
            <a:solidFill>
              <a:schemeClr val="tx2"/>
            </a:solidFill>
          </a:endParaRPr>
        </a:p>
      </dsp:txBody>
      <dsp:txXfrm rot="-5400000">
        <a:off x="1190547" y="57838"/>
        <a:ext cx="4775286" cy="997576"/>
      </dsp:txXfrm>
    </dsp:sp>
    <dsp:sp modelId="{07EDD2CB-B68B-4B51-915F-EF976308DF6E}">
      <dsp:nvSpPr>
        <dsp:cNvPr id="0" name=""/>
        <dsp:cNvSpPr/>
      </dsp:nvSpPr>
      <dsp:spPr>
        <a:xfrm rot="5400000">
          <a:off x="-255117" y="1766926"/>
          <a:ext cx="1700782" cy="1190547"/>
        </a:xfrm>
        <a:prstGeom prst="chevron">
          <a:avLst/>
        </a:pr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Touch Points</a:t>
          </a:r>
          <a:endParaRPr lang="en-US" sz="1700" kern="1200" dirty="0">
            <a:solidFill>
              <a:schemeClr val="bg1"/>
            </a:solidFill>
          </a:endParaRPr>
        </a:p>
      </dsp:txBody>
      <dsp:txXfrm rot="-5400000">
        <a:off x="1" y="2107083"/>
        <a:ext cx="1190547" cy="510235"/>
      </dsp:txXfrm>
    </dsp:sp>
    <dsp:sp modelId="{4D9D971C-80D2-4D2F-9DD4-03BC1C7B832B}">
      <dsp:nvSpPr>
        <dsp:cNvPr id="0" name=""/>
        <dsp:cNvSpPr/>
      </dsp:nvSpPr>
      <dsp:spPr>
        <a:xfrm rot="5400000">
          <a:off x="3052419" y="-350063"/>
          <a:ext cx="1105508" cy="48292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2"/>
              </a:solidFill>
            </a:rPr>
            <a:t>Identify and make touch points</a:t>
          </a:r>
          <a:endParaRPr lang="en-US" sz="1400" kern="1200" dirty="0">
            <a:solidFill>
              <a:schemeClr val="tx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2"/>
              </a:solidFill>
            </a:rPr>
            <a:t>LinkedIn</a:t>
          </a:r>
          <a:endParaRPr lang="en-US" sz="1400" kern="1200" dirty="0">
            <a:solidFill>
              <a:schemeClr val="tx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2"/>
              </a:solidFill>
            </a:rPr>
            <a:t>Alumni database</a:t>
          </a:r>
          <a:endParaRPr lang="en-US" sz="1400" kern="1200" dirty="0">
            <a:solidFill>
              <a:schemeClr val="tx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2"/>
              </a:solidFill>
            </a:rPr>
            <a:t>Intro email, then phone call/coffee chat</a:t>
          </a:r>
          <a:endParaRPr lang="en-US" sz="1400" kern="1200" dirty="0">
            <a:solidFill>
              <a:schemeClr val="tx2"/>
            </a:solidFill>
          </a:endParaRPr>
        </a:p>
      </dsp:txBody>
      <dsp:txXfrm rot="-5400000">
        <a:off x="1190547" y="1565775"/>
        <a:ext cx="4775286" cy="997576"/>
      </dsp:txXfrm>
    </dsp:sp>
    <dsp:sp modelId="{0E6A690B-2773-4BFB-80F7-E90922936E59}">
      <dsp:nvSpPr>
        <dsp:cNvPr id="0" name=""/>
        <dsp:cNvSpPr/>
      </dsp:nvSpPr>
      <dsp:spPr>
        <a:xfrm rot="5400000">
          <a:off x="-255117" y="3274863"/>
          <a:ext cx="1700782" cy="1190547"/>
        </a:xfrm>
        <a:prstGeom prst="chevron">
          <a:avLst/>
        </a:pr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Profit</a:t>
          </a:r>
          <a:endParaRPr lang="en-US" sz="1700" kern="1200" dirty="0">
            <a:solidFill>
              <a:schemeClr val="bg1"/>
            </a:solidFill>
          </a:endParaRPr>
        </a:p>
      </dsp:txBody>
      <dsp:txXfrm rot="-5400000">
        <a:off x="1" y="3615020"/>
        <a:ext cx="1190547" cy="510235"/>
      </dsp:txXfrm>
    </dsp:sp>
    <dsp:sp modelId="{CF7DD3DD-90BE-4295-979F-7B2F57D2D9A4}">
      <dsp:nvSpPr>
        <dsp:cNvPr id="0" name=""/>
        <dsp:cNvSpPr/>
      </dsp:nvSpPr>
      <dsp:spPr>
        <a:xfrm rot="5400000">
          <a:off x="3052419" y="1157874"/>
          <a:ext cx="1105508" cy="48292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2"/>
              </a:solidFill>
            </a:rPr>
            <a:t>Get a campus visit</a:t>
          </a:r>
          <a:endParaRPr lang="en-US" sz="1400" kern="1200" dirty="0">
            <a:solidFill>
              <a:schemeClr val="tx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2"/>
              </a:solidFill>
            </a:rPr>
            <a:t>Get an interview</a:t>
          </a:r>
          <a:endParaRPr lang="en-US" sz="1400" kern="1200" dirty="0">
            <a:solidFill>
              <a:schemeClr val="tx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2"/>
              </a:solidFill>
            </a:rPr>
            <a:t>Get a job</a:t>
          </a:r>
          <a:endParaRPr lang="en-US" sz="1400" kern="1200" dirty="0">
            <a:solidFill>
              <a:schemeClr val="tx2"/>
            </a:solidFill>
          </a:endParaRPr>
        </a:p>
      </dsp:txBody>
      <dsp:txXfrm rot="-5400000">
        <a:off x="1190547" y="3073712"/>
        <a:ext cx="4775286" cy="997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D37C1-0AC8-4955-BC87-4931C9CDCBA7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B76F1-7AB5-422A-B0D3-C798BCAE5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83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Additional Filter:</a:t>
            </a:r>
          </a:p>
          <a:p>
            <a:pPr lvl="1"/>
            <a:r>
              <a:rPr lang="en-US" dirty="0" smtClean="0"/>
              <a:t>International Alumni list</a:t>
            </a:r>
          </a:p>
          <a:p>
            <a:pPr lvl="1"/>
            <a:r>
              <a:rPr lang="en-US" dirty="0" smtClean="0"/>
              <a:t>List of companies with history of hiring international students</a:t>
            </a:r>
          </a:p>
          <a:p>
            <a:pPr lvl="1"/>
            <a:r>
              <a:rPr lang="en-US" dirty="0" smtClean="0"/>
              <a:t>Better to shortlist early than repent later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1"/>
                </a:solidFill>
              </a:rPr>
              <a:t>Be wiling to look at all career tracks that may</a:t>
            </a:r>
            <a:r>
              <a:rPr lang="en-US" sz="2400" b="1" baseline="0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lead you to your long-term aspirations</a:t>
            </a:r>
            <a:r>
              <a:rPr lang="en-US" sz="2400" dirty="0" smtClean="0">
                <a:solidFill>
                  <a:schemeClr val="accent1"/>
                </a:solidFill>
              </a:rPr>
              <a:t>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Talk to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year international students. Learn from their experience &amp; resources.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Share information with international batch-mates. Don’t compete against each other.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Diversify your risk. B,C,D lists</a:t>
            </a:r>
            <a:r>
              <a:rPr lang="en-US" sz="2400" baseline="0" dirty="0" smtClean="0"/>
              <a:t> – </a:t>
            </a:r>
            <a:r>
              <a:rPr lang="en-US" sz="2400" b="1" baseline="0" dirty="0" smtClean="0"/>
              <a:t>that includes other companies and industries</a:t>
            </a:r>
            <a:r>
              <a:rPr lang="en-US" sz="2400" baseline="0" dirty="0" smtClean="0"/>
              <a:t>.</a:t>
            </a:r>
            <a:endParaRPr lang="en-US" sz="24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Start early and don’t panic. Everyone gets an internship.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b="1" dirty="0" smtClean="0"/>
              <a:t>On a side note, it cannot be stressed enough on how important networking and good communication</a:t>
            </a:r>
            <a:r>
              <a:rPr lang="en-US" sz="2400" b="1" baseline="0" dirty="0" smtClean="0"/>
              <a:t> skills are. Start working on it early.</a:t>
            </a:r>
            <a:endParaRPr lang="en-US" sz="24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B76F1-7AB5-422A-B0D3-C798BCAE51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6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FD99-92BC-44C1-B348-C4F01D55C6AB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62A1-5ABA-47A9-8546-CEDAF101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47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FD99-92BC-44C1-B348-C4F01D55C6AB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72F9-7650-4DF0-8190-E2A70B88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6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1E90-58DD-4C3C-9DFA-CBEDA7167BD9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72F9-7650-4DF0-8190-E2A70B88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47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1588" y="152400"/>
            <a:ext cx="10766795" cy="6858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31588" y="1066801"/>
            <a:ext cx="11652517" cy="4634041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3147" y="6492876"/>
            <a:ext cx="385979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1015" y="5867400"/>
            <a:ext cx="10665222" cy="406400"/>
          </a:xfrm>
          <a:solidFill>
            <a:srgbClr val="B7B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5" tIns="45668" rIns="91325" bIns="45668" anchor="ctr"/>
          <a:lstStyle>
            <a:lvl1pPr marL="0" indent="0" algn="ctr">
              <a:buFontTx/>
              <a:buNone/>
              <a:defRPr lang="en-US" sz="1400" dirty="0" smtClean="0">
                <a:solidFill>
                  <a:srgbClr val="28343B"/>
                </a:solidFill>
                <a:ea typeface="Arial Unicode MS" pitchFamily="34" charset="-128"/>
                <a:cs typeface="Arial" charset="0"/>
              </a:defRPr>
            </a:lvl1pPr>
          </a:lstStyle>
          <a:p>
            <a:pPr lvl="0"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3192" y="6518276"/>
            <a:ext cx="2844059" cy="365125"/>
          </a:xfrm>
        </p:spPr>
        <p:txBody>
          <a:bodyPr/>
          <a:lstStyle/>
          <a:p>
            <a:fld id="{554672F9-7650-4DF0-8190-E2A70B88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30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1588" y="152400"/>
            <a:ext cx="10766795" cy="6858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31588" y="1066801"/>
            <a:ext cx="11652517" cy="4634041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3147" y="6492876"/>
            <a:ext cx="385979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1015" y="5867400"/>
            <a:ext cx="10665222" cy="406400"/>
          </a:xfrm>
          <a:solidFill>
            <a:srgbClr val="B7B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5" tIns="45668" rIns="91325" bIns="45668" anchor="ctr"/>
          <a:lstStyle>
            <a:lvl1pPr marL="0" indent="0" algn="ctr">
              <a:buFontTx/>
              <a:buNone/>
              <a:defRPr lang="en-US" sz="1400" dirty="0" smtClean="0">
                <a:solidFill>
                  <a:srgbClr val="28343B"/>
                </a:solidFill>
                <a:ea typeface="Arial Unicode MS" pitchFamily="34" charset="-128"/>
                <a:cs typeface="Arial" charset="0"/>
              </a:defRPr>
            </a:lvl1pPr>
          </a:lstStyle>
          <a:p>
            <a:pPr lvl="0"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3192" y="6518276"/>
            <a:ext cx="2844059" cy="365125"/>
          </a:xfrm>
        </p:spPr>
        <p:txBody>
          <a:bodyPr/>
          <a:lstStyle/>
          <a:p>
            <a:fld id="{554672F9-7650-4DF0-8190-E2A70B88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90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1588" y="152400"/>
            <a:ext cx="10766795" cy="6858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31588" y="1066801"/>
            <a:ext cx="11652517" cy="4634041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3147" y="6492876"/>
            <a:ext cx="385979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1015" y="5867400"/>
            <a:ext cx="10665222" cy="406400"/>
          </a:xfrm>
          <a:solidFill>
            <a:srgbClr val="B7B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5" tIns="45668" rIns="91325" bIns="45668" anchor="ctr"/>
          <a:lstStyle>
            <a:lvl1pPr marL="0" indent="0" algn="ctr">
              <a:buFontTx/>
              <a:buNone/>
              <a:defRPr lang="en-US" sz="1400" dirty="0" smtClean="0">
                <a:solidFill>
                  <a:srgbClr val="28343B"/>
                </a:solidFill>
                <a:ea typeface="Arial Unicode MS" pitchFamily="34" charset="-128"/>
                <a:cs typeface="Arial" charset="0"/>
              </a:defRPr>
            </a:lvl1pPr>
          </a:lstStyle>
          <a:p>
            <a:pPr lvl="0"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3192" y="6518276"/>
            <a:ext cx="2844059" cy="365125"/>
          </a:xfrm>
        </p:spPr>
        <p:txBody>
          <a:bodyPr/>
          <a:lstStyle/>
          <a:p>
            <a:fld id="{554672F9-7650-4DF0-8190-E2A70B88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29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1588" y="152400"/>
            <a:ext cx="10766795" cy="6858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31588" y="1066801"/>
            <a:ext cx="11652517" cy="4634041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3147" y="6492876"/>
            <a:ext cx="385979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1015" y="5867400"/>
            <a:ext cx="10665222" cy="406400"/>
          </a:xfrm>
          <a:solidFill>
            <a:srgbClr val="B7B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5" tIns="45668" rIns="91325" bIns="45668" anchor="ctr"/>
          <a:lstStyle>
            <a:lvl1pPr marL="0" indent="0" algn="ctr">
              <a:buFontTx/>
              <a:buNone/>
              <a:defRPr lang="en-US" sz="1400" dirty="0" smtClean="0">
                <a:solidFill>
                  <a:srgbClr val="28343B"/>
                </a:solidFill>
                <a:ea typeface="Arial Unicode MS" pitchFamily="34" charset="-128"/>
                <a:cs typeface="Arial" charset="0"/>
              </a:defRPr>
            </a:lvl1pPr>
          </a:lstStyle>
          <a:p>
            <a:pPr lvl="0"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3192" y="6518276"/>
            <a:ext cx="2844059" cy="365125"/>
          </a:xfrm>
        </p:spPr>
        <p:txBody>
          <a:bodyPr/>
          <a:lstStyle/>
          <a:p>
            <a:fld id="{554672F9-7650-4DF0-8190-E2A70B88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83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1588" y="152400"/>
            <a:ext cx="10766795" cy="6858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31588" y="1066801"/>
            <a:ext cx="11652517" cy="4634041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3147" y="6492876"/>
            <a:ext cx="385979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1015" y="5867400"/>
            <a:ext cx="10665222" cy="406400"/>
          </a:xfrm>
          <a:solidFill>
            <a:srgbClr val="B7B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5" tIns="45668" rIns="91325" bIns="45668" anchor="ctr"/>
          <a:lstStyle>
            <a:lvl1pPr marL="0" indent="0" algn="ctr">
              <a:buFontTx/>
              <a:buNone/>
              <a:defRPr lang="en-US" sz="1400" dirty="0" smtClean="0">
                <a:solidFill>
                  <a:srgbClr val="28343B"/>
                </a:solidFill>
                <a:ea typeface="Arial Unicode MS" pitchFamily="34" charset="-128"/>
                <a:cs typeface="Arial" charset="0"/>
              </a:defRPr>
            </a:lvl1pPr>
          </a:lstStyle>
          <a:p>
            <a:pPr lvl="0"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3192" y="6518276"/>
            <a:ext cx="2844059" cy="365125"/>
          </a:xfrm>
        </p:spPr>
        <p:txBody>
          <a:bodyPr/>
          <a:lstStyle/>
          <a:p>
            <a:fld id="{554672F9-7650-4DF0-8190-E2A70B88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36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1588" y="152400"/>
            <a:ext cx="10766795" cy="6858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31588" y="1066801"/>
            <a:ext cx="11652517" cy="4634041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3147" y="6492876"/>
            <a:ext cx="385979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1015" y="5867400"/>
            <a:ext cx="10665222" cy="406400"/>
          </a:xfrm>
          <a:solidFill>
            <a:srgbClr val="B7B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5" tIns="45668" rIns="91325" bIns="45668" anchor="ctr"/>
          <a:lstStyle>
            <a:lvl1pPr marL="0" indent="0" algn="ctr">
              <a:buFontTx/>
              <a:buNone/>
              <a:defRPr lang="en-US" sz="1400" dirty="0" smtClean="0">
                <a:solidFill>
                  <a:srgbClr val="28343B"/>
                </a:solidFill>
                <a:ea typeface="Arial Unicode MS" pitchFamily="34" charset="-128"/>
                <a:cs typeface="Arial" charset="0"/>
              </a:defRPr>
            </a:lvl1pPr>
          </a:lstStyle>
          <a:p>
            <a:pPr lvl="0"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3192" y="6518276"/>
            <a:ext cx="2844059" cy="365125"/>
          </a:xfrm>
        </p:spPr>
        <p:txBody>
          <a:bodyPr/>
          <a:lstStyle/>
          <a:p>
            <a:fld id="{554672F9-7650-4DF0-8190-E2A70B88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01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1588" y="152400"/>
            <a:ext cx="10766795" cy="6858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31588" y="1066801"/>
            <a:ext cx="11652517" cy="4634041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3147" y="6492876"/>
            <a:ext cx="385979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1015" y="5867400"/>
            <a:ext cx="10665222" cy="406400"/>
          </a:xfrm>
          <a:solidFill>
            <a:srgbClr val="B7B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5" tIns="45668" rIns="91325" bIns="45668" anchor="ctr"/>
          <a:lstStyle>
            <a:lvl1pPr marL="0" indent="0" algn="ctr">
              <a:buFontTx/>
              <a:buNone/>
              <a:defRPr lang="en-US" sz="1400" dirty="0" smtClean="0">
                <a:solidFill>
                  <a:srgbClr val="28343B"/>
                </a:solidFill>
                <a:ea typeface="Arial Unicode MS" pitchFamily="34" charset="-128"/>
                <a:cs typeface="Arial" charset="0"/>
              </a:defRPr>
            </a:lvl1pPr>
          </a:lstStyle>
          <a:p>
            <a:pPr lvl="0"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3192" y="6518276"/>
            <a:ext cx="2844059" cy="365125"/>
          </a:xfrm>
        </p:spPr>
        <p:txBody>
          <a:bodyPr/>
          <a:lstStyle/>
          <a:p>
            <a:fld id="{554672F9-7650-4DF0-8190-E2A70B88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35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1588" y="152400"/>
            <a:ext cx="10766795" cy="6858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31588" y="1066801"/>
            <a:ext cx="11652517" cy="4634041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3147" y="6492876"/>
            <a:ext cx="385979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1015" y="5867400"/>
            <a:ext cx="10665222" cy="406400"/>
          </a:xfrm>
          <a:solidFill>
            <a:srgbClr val="B7B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5" tIns="45668" rIns="91325" bIns="45668" anchor="ctr"/>
          <a:lstStyle>
            <a:lvl1pPr marL="0" indent="0" algn="ctr">
              <a:buFontTx/>
              <a:buNone/>
              <a:defRPr lang="en-US" sz="1400" dirty="0" smtClean="0">
                <a:solidFill>
                  <a:srgbClr val="28343B"/>
                </a:solidFill>
                <a:ea typeface="Arial Unicode MS" pitchFamily="34" charset="-128"/>
                <a:cs typeface="Arial" charset="0"/>
              </a:defRPr>
            </a:lvl1pPr>
          </a:lstStyle>
          <a:p>
            <a:pPr lvl="0"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3192" y="6518276"/>
            <a:ext cx="2844059" cy="365125"/>
          </a:xfrm>
        </p:spPr>
        <p:txBody>
          <a:bodyPr/>
          <a:lstStyle/>
          <a:p>
            <a:fld id="{554672F9-7650-4DF0-8190-E2A70B88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0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FD99-92BC-44C1-B348-C4F01D55C6AB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72F9-7650-4DF0-8190-E2A70B88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6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1588" y="152400"/>
            <a:ext cx="10766795" cy="6858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31588" y="1066801"/>
            <a:ext cx="11652517" cy="4634041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3147" y="6492876"/>
            <a:ext cx="385979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1015" y="5867400"/>
            <a:ext cx="10665222" cy="406400"/>
          </a:xfrm>
          <a:solidFill>
            <a:srgbClr val="B7B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5" tIns="45668" rIns="91325" bIns="45668" anchor="ctr"/>
          <a:lstStyle>
            <a:lvl1pPr marL="0" indent="0" algn="ctr">
              <a:buFontTx/>
              <a:buNone/>
              <a:defRPr lang="en-US" sz="1400" dirty="0" smtClean="0">
                <a:solidFill>
                  <a:srgbClr val="28343B"/>
                </a:solidFill>
                <a:ea typeface="Arial Unicode MS" pitchFamily="34" charset="-128"/>
                <a:cs typeface="Arial" charset="0"/>
              </a:defRPr>
            </a:lvl1pPr>
          </a:lstStyle>
          <a:p>
            <a:pPr lvl="0"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3192" y="6518276"/>
            <a:ext cx="2844059" cy="365125"/>
          </a:xfrm>
        </p:spPr>
        <p:txBody>
          <a:bodyPr/>
          <a:lstStyle/>
          <a:p>
            <a:fld id="{554672F9-7650-4DF0-8190-E2A70B88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19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1588" y="152400"/>
            <a:ext cx="10766795" cy="6858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31588" y="1066801"/>
            <a:ext cx="11652517" cy="4634041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3147" y="6492876"/>
            <a:ext cx="385979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1015" y="5867400"/>
            <a:ext cx="10665222" cy="406400"/>
          </a:xfrm>
          <a:solidFill>
            <a:srgbClr val="B7B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5" tIns="45668" rIns="91325" bIns="45668" anchor="ctr"/>
          <a:lstStyle>
            <a:lvl1pPr marL="0" indent="0" algn="ctr">
              <a:buFontTx/>
              <a:buNone/>
              <a:defRPr lang="en-US" sz="1400" dirty="0" smtClean="0">
                <a:solidFill>
                  <a:srgbClr val="28343B"/>
                </a:solidFill>
                <a:ea typeface="Arial Unicode MS" pitchFamily="34" charset="-128"/>
                <a:cs typeface="Arial" charset="0"/>
              </a:defRPr>
            </a:lvl1pPr>
          </a:lstStyle>
          <a:p>
            <a:pPr lvl="0"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3192" y="6518276"/>
            <a:ext cx="2844059" cy="365125"/>
          </a:xfrm>
        </p:spPr>
        <p:txBody>
          <a:bodyPr/>
          <a:lstStyle/>
          <a:p>
            <a:fld id="{554672F9-7650-4DF0-8190-E2A70B88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7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1588" y="152400"/>
            <a:ext cx="10766795" cy="6858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31588" y="1066801"/>
            <a:ext cx="11652517" cy="4634041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3147" y="6492876"/>
            <a:ext cx="385979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1015" y="5867400"/>
            <a:ext cx="10665222" cy="406400"/>
          </a:xfrm>
          <a:solidFill>
            <a:srgbClr val="B7B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5" tIns="45668" rIns="91325" bIns="45668" anchor="ctr"/>
          <a:lstStyle>
            <a:lvl1pPr marL="0" indent="0" algn="ctr">
              <a:buFontTx/>
              <a:buNone/>
              <a:defRPr lang="en-US" sz="1400" dirty="0" smtClean="0">
                <a:solidFill>
                  <a:srgbClr val="28343B"/>
                </a:solidFill>
                <a:ea typeface="Arial Unicode MS" pitchFamily="34" charset="-128"/>
                <a:cs typeface="Arial" charset="0"/>
              </a:defRPr>
            </a:lvl1pPr>
          </a:lstStyle>
          <a:p>
            <a:pPr lvl="0"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3192" y="6518276"/>
            <a:ext cx="2844059" cy="365125"/>
          </a:xfrm>
        </p:spPr>
        <p:txBody>
          <a:bodyPr/>
          <a:lstStyle/>
          <a:p>
            <a:fld id="{554672F9-7650-4DF0-8190-E2A70B88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399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1588" y="152400"/>
            <a:ext cx="10766795" cy="6858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31588" y="1066801"/>
            <a:ext cx="11652517" cy="4634041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3147" y="6492876"/>
            <a:ext cx="385979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1015" y="5867400"/>
            <a:ext cx="10665222" cy="406400"/>
          </a:xfrm>
          <a:solidFill>
            <a:srgbClr val="B7B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5" tIns="45668" rIns="91325" bIns="45668" anchor="ctr"/>
          <a:lstStyle>
            <a:lvl1pPr marL="0" indent="0" algn="ctr">
              <a:buFontTx/>
              <a:buNone/>
              <a:defRPr lang="en-US" sz="1400" dirty="0" smtClean="0">
                <a:solidFill>
                  <a:srgbClr val="28343B"/>
                </a:solidFill>
                <a:ea typeface="Arial Unicode MS" pitchFamily="34" charset="-128"/>
                <a:cs typeface="Arial" charset="0"/>
              </a:defRPr>
            </a:lvl1pPr>
          </a:lstStyle>
          <a:p>
            <a:pPr lvl="0"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3192" y="6518276"/>
            <a:ext cx="2844059" cy="365125"/>
          </a:xfrm>
        </p:spPr>
        <p:txBody>
          <a:bodyPr/>
          <a:lstStyle/>
          <a:p>
            <a:fld id="{554672F9-7650-4DF0-8190-E2A70B88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41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1588" y="152400"/>
            <a:ext cx="10766795" cy="6858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31588" y="1066801"/>
            <a:ext cx="11652517" cy="4634041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3147" y="6492876"/>
            <a:ext cx="385979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1015" y="5867400"/>
            <a:ext cx="10665222" cy="406400"/>
          </a:xfrm>
          <a:solidFill>
            <a:srgbClr val="B7B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5" tIns="45668" rIns="91325" bIns="45668" anchor="ctr"/>
          <a:lstStyle>
            <a:lvl1pPr marL="0" indent="0" algn="ctr">
              <a:buFontTx/>
              <a:buNone/>
              <a:defRPr lang="en-US" sz="1400" dirty="0" smtClean="0">
                <a:solidFill>
                  <a:srgbClr val="28343B"/>
                </a:solidFill>
                <a:ea typeface="Arial Unicode MS" pitchFamily="34" charset="-128"/>
                <a:cs typeface="Arial" charset="0"/>
              </a:defRPr>
            </a:lvl1pPr>
          </a:lstStyle>
          <a:p>
            <a:pPr lvl="0"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3192" y="6518276"/>
            <a:ext cx="2844059" cy="365125"/>
          </a:xfrm>
        </p:spPr>
        <p:txBody>
          <a:bodyPr/>
          <a:lstStyle/>
          <a:p>
            <a:fld id="{554672F9-7650-4DF0-8190-E2A70B88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532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1588" y="152400"/>
            <a:ext cx="10766795" cy="6858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31588" y="1066801"/>
            <a:ext cx="11652517" cy="4634041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3147" y="6492876"/>
            <a:ext cx="385979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1015" y="5867400"/>
            <a:ext cx="10665222" cy="406400"/>
          </a:xfrm>
          <a:solidFill>
            <a:srgbClr val="B7B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5" tIns="45668" rIns="91325" bIns="45668" anchor="ctr"/>
          <a:lstStyle>
            <a:lvl1pPr marL="0" indent="0" algn="ctr">
              <a:buFontTx/>
              <a:buNone/>
              <a:defRPr lang="en-US" sz="1400" dirty="0" smtClean="0">
                <a:solidFill>
                  <a:srgbClr val="28343B"/>
                </a:solidFill>
                <a:ea typeface="Arial Unicode MS" pitchFamily="34" charset="-128"/>
                <a:cs typeface="Arial" charset="0"/>
              </a:defRPr>
            </a:lvl1pPr>
          </a:lstStyle>
          <a:p>
            <a:pPr lvl="0"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3192" y="6518276"/>
            <a:ext cx="2844059" cy="365125"/>
          </a:xfrm>
        </p:spPr>
        <p:txBody>
          <a:bodyPr/>
          <a:lstStyle/>
          <a:p>
            <a:fld id="{554672F9-7650-4DF0-8190-E2A70B88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57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1588" y="152400"/>
            <a:ext cx="10766795" cy="6858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31588" y="1066801"/>
            <a:ext cx="11652517" cy="4634041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3147" y="6492876"/>
            <a:ext cx="385979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1015" y="5867400"/>
            <a:ext cx="10665222" cy="406400"/>
          </a:xfrm>
          <a:solidFill>
            <a:srgbClr val="B7B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5" tIns="45668" rIns="91325" bIns="45668" anchor="ctr"/>
          <a:lstStyle>
            <a:lvl1pPr marL="0" indent="0" algn="ctr">
              <a:buFontTx/>
              <a:buNone/>
              <a:defRPr lang="en-US" sz="1400" dirty="0" smtClean="0">
                <a:solidFill>
                  <a:srgbClr val="28343B"/>
                </a:solidFill>
                <a:ea typeface="Arial Unicode MS" pitchFamily="34" charset="-128"/>
                <a:cs typeface="Arial" charset="0"/>
              </a:defRPr>
            </a:lvl1pPr>
          </a:lstStyle>
          <a:p>
            <a:pPr lvl="0"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3192" y="6518276"/>
            <a:ext cx="2844059" cy="365125"/>
          </a:xfrm>
        </p:spPr>
        <p:txBody>
          <a:bodyPr/>
          <a:lstStyle/>
          <a:p>
            <a:fld id="{554672F9-7650-4DF0-8190-E2A70B88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71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1588" y="152400"/>
            <a:ext cx="10766795" cy="6858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31588" y="1066801"/>
            <a:ext cx="11652517" cy="4634041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3147" y="6492876"/>
            <a:ext cx="385979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1015" y="5867400"/>
            <a:ext cx="10665222" cy="406400"/>
          </a:xfrm>
          <a:solidFill>
            <a:srgbClr val="B7B9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5" tIns="45668" rIns="91325" bIns="45668" anchor="ctr"/>
          <a:lstStyle>
            <a:lvl1pPr marL="0" indent="0" algn="ctr">
              <a:buFontTx/>
              <a:buNone/>
              <a:defRPr lang="en-US" sz="1400" dirty="0" smtClean="0">
                <a:solidFill>
                  <a:srgbClr val="28343B"/>
                </a:solidFill>
                <a:ea typeface="Arial Unicode MS" pitchFamily="34" charset="-128"/>
                <a:cs typeface="Arial" charset="0"/>
              </a:defRPr>
            </a:lvl1pPr>
          </a:lstStyle>
          <a:p>
            <a:pPr lvl="0"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3192" y="6518276"/>
            <a:ext cx="2844059" cy="365125"/>
          </a:xfrm>
        </p:spPr>
        <p:txBody>
          <a:bodyPr/>
          <a:lstStyle/>
          <a:p>
            <a:fld id="{554672F9-7650-4DF0-8190-E2A70B88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9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FD99-92BC-44C1-B348-C4F01D55C6AB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72F9-7650-4DF0-8190-E2A70B88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53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FD99-92BC-44C1-B348-C4F01D55C6AB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72F9-7650-4DF0-8190-E2A70B88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04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FD99-92BC-44C1-B348-C4F01D55C6AB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72F9-7650-4DF0-8190-E2A70B88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0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FD99-92BC-44C1-B348-C4F01D55C6AB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72F9-7650-4DF0-8190-E2A70B88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1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FD99-92BC-44C1-B348-C4F01D55C6AB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72F9-7650-4DF0-8190-E2A70B88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8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FD99-92BC-44C1-B348-C4F01D55C6AB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72F9-7650-4DF0-8190-E2A70B88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9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FD99-92BC-44C1-B348-C4F01D55C6AB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72F9-7650-4DF0-8190-E2A70B88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2FD99-92BC-44C1-B348-C4F01D55C6AB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672F9-7650-4DF0-8190-E2A70B88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6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Internship search strategy</a:t>
            </a:r>
            <a:br>
              <a:rPr lang="en-US" dirty="0" smtClean="0"/>
            </a:br>
            <a:r>
              <a:rPr lang="en-US" dirty="0" smtClean="0"/>
              <a:t>Energy club 2015-16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5638800"/>
            <a:ext cx="6191923" cy="91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Nick Girardi</a:t>
            </a:r>
          </a:p>
          <a:p>
            <a:r>
              <a:rPr lang="en-US" sz="2400" dirty="0" smtClean="0"/>
              <a:t>September 24, 2015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4578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Side note: </a:t>
            </a:r>
            <a:r>
              <a:rPr lang="en-US" dirty="0" err="1" smtClean="0"/>
              <a:t>bs-ing</a:t>
            </a:r>
            <a:r>
              <a:rPr lang="en-US" dirty="0" smtClean="0"/>
              <a:t> during info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you end up at [insert firm name]</a:t>
            </a:r>
          </a:p>
          <a:p>
            <a:endParaRPr lang="en-US" dirty="0" smtClean="0"/>
          </a:p>
          <a:p>
            <a:pPr lvl="0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dirty="0">
                <a:sym typeface="Calibri"/>
              </a:rPr>
              <a:t>What’s your day to day like</a:t>
            </a:r>
            <a:r>
              <a:rPr lang="en-US" dirty="0" smtClean="0">
                <a:sym typeface="Calibri"/>
              </a:rPr>
              <a:t>?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ct val="100000"/>
            </a:pPr>
            <a:endParaRPr lang="en-US" dirty="0"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dirty="0">
                <a:sym typeface="Calibri"/>
              </a:rPr>
              <a:t>How has [insert firm name] reacted to [whatever event just happened</a:t>
            </a:r>
            <a:r>
              <a:rPr lang="en-US" dirty="0" smtClean="0">
                <a:sym typeface="Calibri"/>
              </a:rPr>
              <a:t>]?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ct val="100000"/>
            </a:pPr>
            <a:endParaRPr lang="en-US" dirty="0"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dirty="0">
                <a:sym typeface="Calibri"/>
              </a:rPr>
              <a:t>When were you at Rice? Any recommendations for the first semester</a:t>
            </a:r>
            <a:r>
              <a:rPr lang="en-US" dirty="0" smtClean="0">
                <a:sym typeface="Calibri"/>
              </a:rPr>
              <a:t>?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ct val="100000"/>
            </a:pPr>
            <a:endParaRPr lang="en-US" dirty="0"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dirty="0">
                <a:sym typeface="Calibri"/>
              </a:rPr>
              <a:t>What have you been working on</a:t>
            </a:r>
            <a:r>
              <a:rPr lang="en-US" dirty="0" smtClean="0">
                <a:sym typeface="Calibri"/>
              </a:rPr>
              <a:t>?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ct val="100000"/>
            </a:pPr>
            <a:endParaRPr lang="en-US" dirty="0"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dirty="0">
                <a:sym typeface="Calibri"/>
              </a:rPr>
              <a:t>Are you from Houston? How do you like the city? I’m not from here…what do you recommend I see or do?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84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Reach out to 2</a:t>
            </a:r>
            <a:r>
              <a:rPr lang="en-US" baseline="30000" dirty="0" smtClean="0"/>
              <a:t>nd</a:t>
            </a:r>
            <a:r>
              <a:rPr lang="en-US" dirty="0" smtClean="0"/>
              <a:t> years and alumni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589" y="1066801"/>
            <a:ext cx="5100824" cy="4634041"/>
          </a:xfrm>
        </p:spPr>
        <p:txBody>
          <a:bodyPr/>
          <a:lstStyle/>
          <a:p>
            <a:r>
              <a:rPr lang="en-US" dirty="0" smtClean="0"/>
              <a:t>Sources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years</a:t>
            </a:r>
          </a:p>
          <a:p>
            <a:pPr lvl="1"/>
            <a:r>
              <a:rPr lang="en-US" dirty="0" smtClean="0"/>
              <a:t>CMC</a:t>
            </a:r>
          </a:p>
          <a:p>
            <a:pPr lvl="1"/>
            <a:r>
              <a:rPr lang="en-US" dirty="0" smtClean="0"/>
              <a:t>Alumni database</a:t>
            </a:r>
          </a:p>
          <a:p>
            <a:pPr lvl="1"/>
            <a:r>
              <a:rPr lang="en-US" dirty="0" smtClean="0"/>
              <a:t>LinkedIn</a:t>
            </a:r>
          </a:p>
          <a:p>
            <a:r>
              <a:rPr lang="en-US" dirty="0" smtClean="0"/>
              <a:t>Email for info interview</a:t>
            </a:r>
          </a:p>
          <a:p>
            <a:r>
              <a:rPr lang="en-US" dirty="0" smtClean="0"/>
              <a:t>Informational interview</a:t>
            </a:r>
          </a:p>
          <a:p>
            <a:r>
              <a:rPr lang="en-US" dirty="0" smtClean="0"/>
              <a:t>Best practices</a:t>
            </a:r>
          </a:p>
          <a:p>
            <a:pPr lvl="1"/>
            <a:r>
              <a:rPr lang="en-US" dirty="0" smtClean="0"/>
              <a:t>OK to do over phone</a:t>
            </a:r>
          </a:p>
          <a:p>
            <a:pPr lvl="1"/>
            <a:r>
              <a:rPr lang="en-US" dirty="0" smtClean="0"/>
              <a:t>Shoot for 3-4 per week</a:t>
            </a:r>
          </a:p>
          <a:p>
            <a:pPr lvl="1"/>
            <a:r>
              <a:rPr lang="en-US" dirty="0" smtClean="0"/>
              <a:t>If they invite you to office, GO!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75188" y="1066800"/>
            <a:ext cx="5100824" cy="46340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C414D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C414D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2C414D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2C414D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2C414D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Emails</a:t>
            </a:r>
          </a:p>
          <a:p>
            <a:pPr marL="0" lvl="1" indent="0">
              <a:buNone/>
            </a:pPr>
            <a:r>
              <a:rPr lang="en-US" sz="1800" dirty="0">
                <a:solidFill>
                  <a:schemeClr val="tx2"/>
                </a:solidFill>
                <a:ea typeface="Calibri"/>
                <a:cs typeface="Calibri"/>
                <a:sym typeface="Calibri"/>
              </a:rPr>
              <a:t>I’m a first year MBA at Rice University. We met at [blah] or I found your information on [blah]. I’m writing to ask if you have time for a 30 minute phone call or coffee to discuss your experience at [blah].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Questions to ask during</a:t>
            </a:r>
          </a:p>
          <a:p>
            <a:pPr marL="0" lvl="1" indent="0">
              <a:lnSpc>
                <a:spcPct val="75000"/>
              </a:lnSpc>
              <a:buClr>
                <a:schemeClr val="dk1"/>
              </a:buClr>
              <a:buSzPct val="97619"/>
              <a:buNone/>
            </a:pPr>
            <a:r>
              <a:rPr lang="en-US" sz="1800" dirty="0">
                <a:solidFill>
                  <a:schemeClr val="tx2"/>
                </a:solidFill>
                <a:ea typeface="Calibri"/>
                <a:cs typeface="Calibri"/>
                <a:sym typeface="Calibri"/>
              </a:rPr>
              <a:t>Why firm?</a:t>
            </a:r>
          </a:p>
          <a:p>
            <a:pPr marL="0" lvl="1" indent="0">
              <a:lnSpc>
                <a:spcPct val="75000"/>
              </a:lnSpc>
              <a:buClr>
                <a:schemeClr val="dk1"/>
              </a:buClr>
              <a:buSzPct val="97619"/>
              <a:buNone/>
            </a:pPr>
            <a:r>
              <a:rPr lang="en-US" sz="1800" dirty="0">
                <a:solidFill>
                  <a:schemeClr val="tx2"/>
                </a:solidFill>
                <a:ea typeface="Calibri"/>
                <a:cs typeface="Calibri"/>
                <a:sym typeface="Calibri"/>
              </a:rPr>
              <a:t>Why energy?</a:t>
            </a:r>
          </a:p>
          <a:p>
            <a:pPr marL="0" lvl="1" indent="0">
              <a:lnSpc>
                <a:spcPct val="75000"/>
              </a:lnSpc>
              <a:buClr>
                <a:schemeClr val="dk1"/>
              </a:buClr>
              <a:buSzPct val="97619"/>
              <a:buNone/>
            </a:pPr>
            <a:r>
              <a:rPr lang="en-US" sz="1800" dirty="0">
                <a:solidFill>
                  <a:schemeClr val="tx2"/>
                </a:solidFill>
                <a:ea typeface="Calibri"/>
                <a:cs typeface="Calibri"/>
                <a:sym typeface="Calibri"/>
              </a:rPr>
              <a:t>Why role?</a:t>
            </a:r>
          </a:p>
          <a:p>
            <a:pPr marL="0" lvl="1" indent="0">
              <a:lnSpc>
                <a:spcPct val="75000"/>
              </a:lnSpc>
              <a:buClr>
                <a:schemeClr val="dk1"/>
              </a:buClr>
              <a:buSzPct val="97619"/>
              <a:buNone/>
            </a:pPr>
            <a:r>
              <a:rPr lang="en-US" sz="1800" dirty="0">
                <a:solidFill>
                  <a:schemeClr val="tx2"/>
                </a:solidFill>
                <a:ea typeface="Calibri"/>
                <a:cs typeface="Calibri"/>
                <a:sym typeface="Calibri"/>
              </a:rPr>
              <a:t>What are your long term goals with [blah]?</a:t>
            </a:r>
          </a:p>
          <a:p>
            <a:pPr marL="0" lvl="1" indent="0">
              <a:lnSpc>
                <a:spcPct val="75000"/>
              </a:lnSpc>
              <a:buClr>
                <a:schemeClr val="dk1"/>
              </a:buClr>
              <a:buSzPct val="97619"/>
              <a:buNone/>
            </a:pPr>
            <a:r>
              <a:rPr lang="en-US" sz="1800" dirty="0">
                <a:solidFill>
                  <a:schemeClr val="tx2"/>
                </a:solidFill>
                <a:ea typeface="Calibri"/>
                <a:cs typeface="Calibri"/>
                <a:sym typeface="Calibri"/>
              </a:rPr>
              <a:t>Who else do you I recommend I talk to?</a:t>
            </a:r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2419984" y="3200400"/>
            <a:ext cx="15240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960812" y="1066800"/>
            <a:ext cx="2214376" cy="21336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60812" y="3276600"/>
            <a:ext cx="2214376" cy="242424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08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International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588" y="1066801"/>
            <a:ext cx="11652517" cy="5257799"/>
          </a:xfrm>
        </p:spPr>
        <p:txBody>
          <a:bodyPr/>
          <a:lstStyle/>
          <a:p>
            <a:r>
              <a:rPr lang="en-US" dirty="0" smtClean="0"/>
              <a:t>Additional Filter:</a:t>
            </a:r>
          </a:p>
          <a:p>
            <a:pPr lvl="1"/>
            <a:r>
              <a:rPr lang="en-US" dirty="0" smtClean="0"/>
              <a:t>International Alumni list</a:t>
            </a:r>
          </a:p>
          <a:p>
            <a:pPr lvl="1"/>
            <a:r>
              <a:rPr lang="en-US" dirty="0" smtClean="0"/>
              <a:t>List of companies with history of hiring international students</a:t>
            </a:r>
          </a:p>
          <a:p>
            <a:pPr lvl="1"/>
            <a:r>
              <a:rPr lang="en-US" dirty="0" smtClean="0"/>
              <a:t>Better to shortlist early than repent later</a:t>
            </a:r>
          </a:p>
          <a:p>
            <a:pPr lvl="1"/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Talk </a:t>
            </a:r>
            <a:r>
              <a:rPr lang="en-US" sz="2400" dirty="0"/>
              <a:t>to 2</a:t>
            </a:r>
            <a:r>
              <a:rPr lang="en-US" sz="2400" baseline="30000" dirty="0"/>
              <a:t>nd</a:t>
            </a:r>
            <a:r>
              <a:rPr lang="en-US" sz="2400" dirty="0"/>
              <a:t> year international students. Learn from their experience &amp; </a:t>
            </a:r>
            <a:r>
              <a:rPr lang="en-US" sz="2400" dirty="0" smtClean="0"/>
              <a:t>resources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24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Share information with international classmates. Don’t compete against each other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Diversify </a:t>
            </a:r>
            <a:r>
              <a:rPr lang="en-US" sz="2400" dirty="0"/>
              <a:t>your risk. </a:t>
            </a:r>
            <a:r>
              <a:rPr lang="en-US" sz="2400" dirty="0" smtClean="0"/>
              <a:t>B,C,D list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24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Start early and don’t </a:t>
            </a:r>
            <a:r>
              <a:rPr lang="en-US" sz="2400" dirty="0"/>
              <a:t>panic. Everyone gets an </a:t>
            </a:r>
            <a:r>
              <a:rPr lang="en-US" sz="2400" dirty="0" smtClean="0"/>
              <a:t>internship</a:t>
            </a:r>
            <a:endParaRPr lang="en-US" sz="2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41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Apply and interview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589" y="1066801"/>
            <a:ext cx="7005824" cy="5105399"/>
          </a:xfrm>
        </p:spPr>
        <p:txBody>
          <a:bodyPr/>
          <a:lstStyle/>
          <a:p>
            <a:r>
              <a:rPr lang="en-US" dirty="0" smtClean="0"/>
              <a:t>Interview session to follow in November</a:t>
            </a:r>
          </a:p>
          <a:p>
            <a:endParaRPr lang="en-US" dirty="0"/>
          </a:p>
          <a:p>
            <a:r>
              <a:rPr lang="en-US" dirty="0" smtClean="0"/>
              <a:t>Use answers from chats to drive your preparation</a:t>
            </a:r>
          </a:p>
          <a:p>
            <a:pPr lvl="1"/>
            <a:r>
              <a:rPr lang="en-US" dirty="0" smtClean="0"/>
              <a:t>Why Energy?</a:t>
            </a:r>
          </a:p>
          <a:p>
            <a:pPr lvl="1"/>
            <a:r>
              <a:rPr lang="en-US" dirty="0" smtClean="0"/>
              <a:t>Why [firm]?</a:t>
            </a:r>
          </a:p>
          <a:p>
            <a:pPr lvl="1"/>
            <a:r>
              <a:rPr lang="en-US" dirty="0" smtClean="0"/>
              <a:t>Why [function]?</a:t>
            </a:r>
          </a:p>
          <a:p>
            <a:endParaRPr lang="en-US" dirty="0" smtClean="0"/>
          </a:p>
          <a:p>
            <a:r>
              <a:rPr lang="en-US" dirty="0" smtClean="0"/>
              <a:t>Example: XOM</a:t>
            </a:r>
          </a:p>
          <a:p>
            <a:pPr lvl="1"/>
            <a:r>
              <a:rPr lang="en-US" dirty="0" smtClean="0"/>
              <a:t>Leadership</a:t>
            </a:r>
          </a:p>
          <a:p>
            <a:pPr lvl="1"/>
            <a:r>
              <a:rPr lang="en-US" dirty="0" smtClean="0"/>
              <a:t>Humility</a:t>
            </a:r>
          </a:p>
          <a:p>
            <a:pPr lvl="1"/>
            <a:r>
              <a:rPr lang="en-US" dirty="0" smtClean="0"/>
              <a:t>Mobility</a:t>
            </a:r>
          </a:p>
          <a:p>
            <a:pPr lvl="1"/>
            <a:r>
              <a:rPr lang="en-US" dirty="0" smtClean="0"/>
              <a:t>Tell me a time when…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313612" y="2508558"/>
            <a:ext cx="4495800" cy="3270974"/>
            <a:chOff x="7313612" y="2508558"/>
            <a:chExt cx="4495800" cy="3270974"/>
          </a:xfrm>
        </p:grpSpPr>
        <p:pic>
          <p:nvPicPr>
            <p:cNvPr id="2055" name="Picture 7" descr="http://uploads.webflow.com/544f4b1b8b3513200d040d2d/55539545f96da6ad64432eaa_icon_repea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362" y="2866698"/>
              <a:ext cx="2990850" cy="2543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313612" y="2508558"/>
              <a:ext cx="365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You tell me what is important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151812" y="5410200"/>
              <a:ext cx="365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I tell you that it is important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414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589" y="1066801"/>
            <a:ext cx="5786623" cy="4634041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years are Yoda</a:t>
            </a:r>
          </a:p>
          <a:p>
            <a:endParaRPr lang="en-US" dirty="0"/>
          </a:p>
          <a:p>
            <a:r>
              <a:rPr lang="en-US" dirty="0" smtClean="0"/>
              <a:t>Don’t go to every info session/trek, but go to a lot of them</a:t>
            </a:r>
          </a:p>
          <a:p>
            <a:endParaRPr lang="en-US" dirty="0"/>
          </a:p>
          <a:p>
            <a:r>
              <a:rPr lang="en-US" dirty="0" smtClean="0"/>
              <a:t>Weekly reminder to work on Target list</a:t>
            </a:r>
          </a:p>
          <a:p>
            <a:pPr lvl="1"/>
            <a:r>
              <a:rPr lang="en-US" dirty="0" smtClean="0"/>
              <a:t>Send emails to schedule calls</a:t>
            </a:r>
          </a:p>
          <a:p>
            <a:pPr lvl="1"/>
            <a:r>
              <a:rPr lang="en-US" dirty="0" smtClean="0"/>
              <a:t>Prune &amp; grow</a:t>
            </a:r>
          </a:p>
          <a:p>
            <a:endParaRPr lang="en-US" dirty="0"/>
          </a:p>
          <a:p>
            <a:r>
              <a:rPr lang="en-US" dirty="0" smtClean="0"/>
              <a:t>GPA: 3.5+ for certain firms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45720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3012" y="1066800"/>
            <a:ext cx="5638800" cy="327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2C414D"/>
                </a:solidFill>
                <a:latin typeface="+mj-lt"/>
              </a:defRPr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2C414D"/>
                </a:solidFill>
                <a:latin typeface="+mj-lt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2C414D"/>
                </a:solidFill>
                <a:latin typeface="+mj-lt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2C414D"/>
                </a:solidFill>
                <a:latin typeface="+mj-lt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2C414D"/>
                </a:solidFill>
                <a:latin typeface="+mj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en-US" dirty="0"/>
              <a:t>Best practices from PSX Recruiter</a:t>
            </a:r>
          </a:p>
          <a:p>
            <a:pPr lvl="1"/>
            <a:r>
              <a:rPr lang="en-US" dirty="0"/>
              <a:t>Be smart, not arrogant</a:t>
            </a:r>
          </a:p>
          <a:p>
            <a:pPr lvl="1"/>
            <a:r>
              <a:rPr lang="en-US" dirty="0"/>
              <a:t>Show me how you think</a:t>
            </a:r>
          </a:p>
          <a:p>
            <a:pPr lvl="1"/>
            <a:r>
              <a:rPr lang="en-US" dirty="0"/>
              <a:t>Be flexible with your long term goals</a:t>
            </a:r>
          </a:p>
          <a:p>
            <a:pPr lvl="2"/>
            <a:r>
              <a:rPr lang="en-US" dirty="0"/>
              <a:t>I am interested in these skillsets: finance, modeling, controllers</a:t>
            </a:r>
          </a:p>
          <a:p>
            <a:pPr lvl="2"/>
            <a:r>
              <a:rPr lang="en-US" dirty="0"/>
              <a:t>Someday, I could see myself as the controller, but am open to different positions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7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FT Energy Employment by function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4710360"/>
              </p:ext>
            </p:extLst>
          </p:nvPr>
        </p:nvGraphicFramePr>
        <p:xfrm>
          <a:off x="231588" y="990600"/>
          <a:ext cx="11730223" cy="548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644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Total energy employment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176963"/>
              </p:ext>
            </p:extLst>
          </p:nvPr>
        </p:nvGraphicFramePr>
        <p:xfrm>
          <a:off x="231588" y="1066800"/>
          <a:ext cx="11654024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033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588" y="838200"/>
            <a:ext cx="11652517" cy="4634041"/>
          </a:xfrm>
        </p:spPr>
        <p:txBody>
          <a:bodyPr anchor="ctr"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Stay positive. It gets easier. Work backwards.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YOUR SUCCESS DEPENDS ON YOUR EFFORT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7684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Keys to Success</a:t>
            </a:r>
          </a:p>
          <a:p>
            <a:pPr lvl="1"/>
            <a:r>
              <a:rPr lang="en-US" dirty="0" smtClean="0"/>
              <a:t>Hustle and focus</a:t>
            </a:r>
          </a:p>
          <a:p>
            <a:pPr lvl="1"/>
            <a:r>
              <a:rPr lang="en-US" dirty="0" smtClean="0"/>
              <a:t>Schmooze</a:t>
            </a:r>
          </a:p>
          <a:p>
            <a:pPr lvl="1"/>
            <a:r>
              <a:rPr lang="en-US" dirty="0" smtClean="0"/>
              <a:t>Work the process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Recruiting Process</a:t>
            </a:r>
          </a:p>
          <a:p>
            <a:pPr lvl="1"/>
            <a:r>
              <a:rPr lang="en-US" dirty="0" smtClean="0"/>
              <a:t>Identify target list</a:t>
            </a:r>
          </a:p>
          <a:p>
            <a:pPr lvl="1"/>
            <a:r>
              <a:rPr lang="en-US" dirty="0" smtClean="0"/>
              <a:t>Develop story</a:t>
            </a:r>
          </a:p>
          <a:p>
            <a:pPr lvl="1"/>
            <a:r>
              <a:rPr lang="en-US" dirty="0" smtClean="0"/>
              <a:t>Reach out</a:t>
            </a:r>
          </a:p>
          <a:p>
            <a:pPr lvl="1"/>
            <a:r>
              <a:rPr lang="en-US" dirty="0" smtClean="0"/>
              <a:t>Info sessions and treks</a:t>
            </a:r>
          </a:p>
          <a:p>
            <a:pPr lvl="1"/>
            <a:r>
              <a:rPr lang="en-US" dirty="0" smtClean="0"/>
              <a:t>Apply and interview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General Best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21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Hustle and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589" y="1066801"/>
            <a:ext cx="7767824" cy="4634041"/>
          </a:xfrm>
        </p:spPr>
        <p:txBody>
          <a:bodyPr/>
          <a:lstStyle/>
          <a:p>
            <a:r>
              <a:rPr lang="en-US" dirty="0" smtClean="0"/>
              <a:t>Recruiting starts NOW</a:t>
            </a:r>
          </a:p>
          <a:p>
            <a:endParaRPr lang="en-US" dirty="0"/>
          </a:p>
          <a:p>
            <a:r>
              <a:rPr lang="en-US" dirty="0" smtClean="0"/>
              <a:t>Pay it now or pay it later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semester chaos</a:t>
            </a:r>
          </a:p>
          <a:p>
            <a:pPr lvl="1"/>
            <a:r>
              <a:rPr lang="en-US" dirty="0" smtClean="0"/>
              <a:t>April panic</a:t>
            </a:r>
          </a:p>
          <a:p>
            <a:pPr lvl="1"/>
            <a:endParaRPr lang="en-US" dirty="0"/>
          </a:p>
          <a:p>
            <a:r>
              <a:rPr lang="en-US" dirty="0" smtClean="0"/>
              <a:t>Personal touch matters</a:t>
            </a:r>
          </a:p>
          <a:p>
            <a:endParaRPr lang="en-US" dirty="0"/>
          </a:p>
          <a:p>
            <a:r>
              <a:rPr lang="en-US" dirty="0" smtClean="0"/>
              <a:t>You don’t have to go to every info session</a:t>
            </a:r>
          </a:p>
          <a:p>
            <a:endParaRPr lang="en-US" dirty="0"/>
          </a:p>
          <a:p>
            <a:r>
              <a:rPr lang="en-US" dirty="0" smtClean="0"/>
              <a:t>Identify what you want to do and stick to those sessions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81998943"/>
              </p:ext>
            </p:extLst>
          </p:nvPr>
        </p:nvGraphicFramePr>
        <p:xfrm>
          <a:off x="6529387" y="1524000"/>
          <a:ext cx="5638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75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Schmooze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589" y="1066801"/>
            <a:ext cx="6091423" cy="4634041"/>
          </a:xfrm>
        </p:spPr>
        <p:txBody>
          <a:bodyPr/>
          <a:lstStyle/>
          <a:p>
            <a:r>
              <a:rPr lang="en-US" dirty="0" smtClean="0"/>
              <a:t>Fear nothing and no one</a:t>
            </a:r>
          </a:p>
          <a:p>
            <a:endParaRPr lang="en-US" dirty="0"/>
          </a:p>
          <a:p>
            <a:r>
              <a:rPr lang="en-US" dirty="0" smtClean="0"/>
              <a:t>Shyness is for losers</a:t>
            </a:r>
          </a:p>
          <a:p>
            <a:endParaRPr lang="en-US" dirty="0"/>
          </a:p>
          <a:p>
            <a:r>
              <a:rPr lang="en-US" dirty="0" smtClean="0"/>
              <a:t>Won’t get internship via coffee chat/trek, but you may lose one</a:t>
            </a:r>
          </a:p>
          <a:p>
            <a:pPr lvl="1"/>
            <a:r>
              <a:rPr lang="en-US" dirty="0" smtClean="0"/>
              <a:t>12 am test</a:t>
            </a:r>
          </a:p>
          <a:p>
            <a:pPr lvl="1"/>
            <a:r>
              <a:rPr lang="en-US" dirty="0" smtClean="0"/>
              <a:t>Likeable and pleasant</a:t>
            </a:r>
          </a:p>
          <a:p>
            <a:pPr lvl="1"/>
            <a:r>
              <a:rPr lang="en-US" dirty="0" smtClean="0"/>
              <a:t>Good questions (not overly technical)</a:t>
            </a:r>
          </a:p>
          <a:p>
            <a:endParaRPr lang="en-US" dirty="0"/>
          </a:p>
          <a:p>
            <a:r>
              <a:rPr lang="en-US" dirty="0" smtClean="0"/>
              <a:t>Small talk is a skill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1714500"/>
            <a:ext cx="5715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78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 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9988" y="1066801"/>
            <a:ext cx="5558024" cy="4634041"/>
          </a:xfrm>
        </p:spPr>
        <p:txBody>
          <a:bodyPr anchor="ctr"/>
          <a:lstStyle/>
          <a:p>
            <a:r>
              <a:rPr lang="en-US" dirty="0" smtClean="0"/>
              <a:t>Don’t let the process work you</a:t>
            </a:r>
          </a:p>
          <a:p>
            <a:endParaRPr lang="en-US" dirty="0"/>
          </a:p>
          <a:p>
            <a:r>
              <a:rPr lang="en-US" dirty="0" smtClean="0"/>
              <a:t>Easy to get overwhelmed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52858582"/>
              </p:ext>
            </p:extLst>
          </p:nvPr>
        </p:nvGraphicFramePr>
        <p:xfrm>
          <a:off x="303212" y="1219200"/>
          <a:ext cx="6019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254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Recruiting process checklist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066800"/>
            <a:ext cx="49514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Identify target list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 list (2-5 firms)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B (1-3)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 (2)</a:t>
            </a:r>
          </a:p>
          <a:p>
            <a:pPr lvl="1"/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Develop story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Ongoing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Why Energy</a:t>
            </a:r>
          </a:p>
          <a:p>
            <a:pPr lvl="1"/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Reach out to 2</a:t>
            </a:r>
            <a:r>
              <a:rPr lang="en-US" baseline="30000" dirty="0" smtClean="0">
                <a:solidFill>
                  <a:schemeClr val="tx2"/>
                </a:solidFill>
              </a:rPr>
              <a:t>nd</a:t>
            </a:r>
            <a:r>
              <a:rPr lang="en-US" dirty="0" smtClean="0">
                <a:solidFill>
                  <a:schemeClr val="tx2"/>
                </a:solidFill>
              </a:rPr>
              <a:t> years and alumni at targets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30 minute phone call or coffee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 list (5-7), B (3-5), C (1-2)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“Who else should I talk to?”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00" lvl="1" indent="-342900">
              <a:buAutoNum type="arabicPeriod" startAt="4"/>
            </a:pPr>
            <a:r>
              <a:rPr lang="en-US" dirty="0" smtClean="0">
                <a:solidFill>
                  <a:schemeClr val="tx2"/>
                </a:solidFill>
              </a:rPr>
              <a:t>Attend </a:t>
            </a:r>
            <a:r>
              <a:rPr lang="en-US" dirty="0">
                <a:solidFill>
                  <a:schemeClr val="tx2"/>
                </a:solidFill>
              </a:rPr>
              <a:t>information </a:t>
            </a:r>
            <a:r>
              <a:rPr lang="en-US" dirty="0" smtClean="0">
                <a:solidFill>
                  <a:schemeClr val="tx2"/>
                </a:solidFill>
              </a:rPr>
              <a:t>sessions</a:t>
            </a:r>
          </a:p>
          <a:p>
            <a:pPr marL="342900" lvl="1" indent="-342900">
              <a:buAutoNum type="arabicPeriod" startAt="4"/>
            </a:pPr>
            <a:endParaRPr lang="en-US" dirty="0" smtClean="0">
              <a:solidFill>
                <a:schemeClr val="tx2"/>
              </a:solidFill>
            </a:endParaRPr>
          </a:p>
          <a:p>
            <a:pPr marL="342900" lvl="1" indent="-342900">
              <a:buAutoNum type="arabicPeriod" startAt="4"/>
            </a:pPr>
            <a:r>
              <a:rPr lang="en-US" dirty="0" smtClean="0">
                <a:solidFill>
                  <a:schemeClr val="tx2"/>
                </a:solidFill>
              </a:rPr>
              <a:t>Apply and Interview (session in November)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lvl="1"/>
            <a:endParaRPr lang="en-US" dirty="0" smtClean="0">
              <a:solidFill>
                <a:schemeClr val="tx2"/>
              </a:solidFill>
            </a:endParaRPr>
          </a:p>
          <a:p>
            <a:pPr marL="0" lvl="1"/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2012" y="10668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2" y="1905000"/>
            <a:ext cx="3810000" cy="287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 target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589" y="1066801"/>
            <a:ext cx="6243824" cy="5105399"/>
          </a:xfrm>
        </p:spPr>
        <p:txBody>
          <a:bodyPr/>
          <a:lstStyle/>
          <a:p>
            <a:r>
              <a:rPr lang="en-US" dirty="0" smtClean="0"/>
              <a:t>Sources</a:t>
            </a:r>
          </a:p>
          <a:p>
            <a:pPr marL="742950" lvl="2" indent="-342900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sz="2200" dirty="0" smtClean="0">
                <a:sym typeface="Calibri"/>
              </a:rPr>
              <a:t>List </a:t>
            </a:r>
            <a:r>
              <a:rPr lang="en-US" sz="2200" dirty="0">
                <a:sym typeface="Calibri"/>
              </a:rPr>
              <a:t>of 2nd year/FT positions</a:t>
            </a:r>
          </a:p>
          <a:p>
            <a:pPr marL="742950" lvl="2" indent="-342900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sz="2200" dirty="0">
                <a:sym typeface="Calibri"/>
              </a:rPr>
              <a:t>Fortune </a:t>
            </a:r>
            <a:r>
              <a:rPr lang="en-US" sz="2200" dirty="0" smtClean="0">
                <a:sym typeface="Calibri"/>
              </a:rPr>
              <a:t>500</a:t>
            </a:r>
          </a:p>
          <a:p>
            <a:pPr marL="742950" lvl="2" indent="-342900">
              <a:lnSpc>
                <a:spcPct val="90000"/>
              </a:lnSpc>
              <a:buClr>
                <a:schemeClr val="dk1"/>
              </a:buClr>
              <a:buSzPct val="100000"/>
            </a:pPr>
            <a:endParaRPr lang="en-US" sz="2200" dirty="0">
              <a:sym typeface="Calibri"/>
            </a:endParaRPr>
          </a:p>
          <a:p>
            <a:pPr marL="342900" lvl="1" indent="-342900">
              <a:lnSpc>
                <a:spcPct val="90000"/>
              </a:lnSpc>
              <a:buClr>
                <a:schemeClr val="dk1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sym typeface="Calibri"/>
              </a:rPr>
              <a:t>Top recruiters from your </a:t>
            </a:r>
            <a:r>
              <a:rPr lang="en-US" sz="2400" dirty="0" smtClean="0">
                <a:sym typeface="Calibri"/>
              </a:rPr>
              <a:t>undergrad</a:t>
            </a:r>
          </a:p>
          <a:p>
            <a:pPr marL="342900" lvl="1" indent="-342900">
              <a:lnSpc>
                <a:spcPct val="90000"/>
              </a:lnSpc>
              <a:buClr>
                <a:schemeClr val="dk1"/>
              </a:buClr>
              <a:buSzPct val="100000"/>
              <a:buFont typeface="Arial" pitchFamily="34" charset="0"/>
              <a:buChar char="•"/>
            </a:pPr>
            <a:endParaRPr lang="en-US" sz="2400" dirty="0"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dirty="0">
                <a:sym typeface="Calibri"/>
              </a:rPr>
              <a:t>Diversify your application </a:t>
            </a:r>
            <a:r>
              <a:rPr lang="en-US" dirty="0" smtClean="0">
                <a:sym typeface="Calibri"/>
              </a:rPr>
              <a:t>portfolio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ct val="100000"/>
            </a:pPr>
            <a:endParaRPr lang="en-US" dirty="0"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dirty="0">
                <a:sym typeface="Calibri"/>
              </a:rPr>
              <a:t>OK to be change over time</a:t>
            </a:r>
          </a:p>
          <a:p>
            <a:pPr marL="742950" lvl="2" indent="-342900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sz="2200" dirty="0">
                <a:sym typeface="Calibri"/>
              </a:rPr>
              <a:t>Ex. Anadarko, Ball Corp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ct val="100000"/>
            </a:pPr>
            <a:endParaRPr lang="en-US" dirty="0" smtClean="0"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dirty="0" smtClean="0">
                <a:sym typeface="Calibri"/>
              </a:rPr>
              <a:t>Use </a:t>
            </a:r>
            <a:r>
              <a:rPr lang="en-US" dirty="0">
                <a:sym typeface="Calibri"/>
              </a:rPr>
              <a:t>CMC spreadsheet</a:t>
            </a:r>
          </a:p>
          <a:p>
            <a:pPr marL="742950" lvl="2" indent="-342900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sz="2200" dirty="0">
                <a:sym typeface="Calibri"/>
              </a:rPr>
              <a:t>Ex. Nick’s target list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1752600"/>
            <a:ext cx="6585378" cy="99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161" y="3074728"/>
            <a:ext cx="594468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9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589" y="1066801"/>
            <a:ext cx="5939024" cy="4634041"/>
          </a:xfrm>
        </p:spPr>
        <p:txBody>
          <a:bodyPr anchor="ctr"/>
          <a:lstStyle/>
          <a:p>
            <a:r>
              <a:rPr lang="en-US" dirty="0" smtClean="0"/>
              <a:t>Get in place now so ready for interviews</a:t>
            </a:r>
          </a:p>
          <a:p>
            <a:endParaRPr lang="en-US" dirty="0"/>
          </a:p>
          <a:p>
            <a:r>
              <a:rPr lang="en-US" dirty="0" smtClean="0"/>
              <a:t>Ask coffee chats to listen to your story and help you refine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75188" y="1690559"/>
            <a:ext cx="5100824" cy="42530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C414D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C414D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2C414D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2C414D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2C414D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u="sng" dirty="0" smtClean="0"/>
              <a:t>Nick’s </a:t>
            </a:r>
            <a:r>
              <a:rPr lang="en-US" i="1" u="sng" dirty="0" smtClean="0"/>
              <a:t>Why Energy </a:t>
            </a:r>
            <a:r>
              <a:rPr lang="en-US" u="sng" dirty="0" smtClean="0"/>
              <a:t>Story</a:t>
            </a:r>
          </a:p>
          <a:p>
            <a:pPr algn="ctr"/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Fracking in Northern Colorado</a:t>
            </a:r>
          </a:p>
          <a:p>
            <a:pPr algn="ctr"/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Center of industrial world</a:t>
            </a:r>
          </a:p>
          <a:p>
            <a:pPr algn="ctr"/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Complex geopolitics</a:t>
            </a:r>
          </a:p>
          <a:p>
            <a:pPr algn="ctr"/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Growth opportunities</a:t>
            </a:r>
          </a:p>
          <a:p>
            <a:pPr algn="ctr"/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Specificity to firm</a:t>
            </a:r>
          </a:p>
        </p:txBody>
      </p:sp>
    </p:spTree>
    <p:extLst>
      <p:ext uri="{BB962C8B-B14F-4D97-AF65-F5344CB8AC3E}">
        <p14:creationId xmlns:p14="http://schemas.microsoft.com/office/powerpoint/2010/main" val="101136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 sessions and treks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your position (corporate finance, business development, strategy,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Cross off or focus on Consulting or Investment Banking ASAP</a:t>
            </a:r>
          </a:p>
          <a:p>
            <a:endParaRPr lang="en-US" dirty="0"/>
          </a:p>
          <a:p>
            <a:r>
              <a:rPr lang="en-US" dirty="0" smtClean="0"/>
              <a:t>2-3 sessions per week max</a:t>
            </a:r>
          </a:p>
          <a:p>
            <a:endParaRPr lang="en-US" dirty="0"/>
          </a:p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Identify a name</a:t>
            </a:r>
          </a:p>
          <a:p>
            <a:pPr lvl="1"/>
            <a:r>
              <a:rPr lang="en-US" dirty="0" smtClean="0"/>
              <a:t>Don’t say dumb stuff</a:t>
            </a:r>
          </a:p>
          <a:p>
            <a:pPr lvl="1"/>
            <a:r>
              <a:rPr lang="en-US" dirty="0" smtClean="0"/>
              <a:t>Ask good questions that provoke more talking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11015" y="6223000"/>
            <a:ext cx="10665222" cy="406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Exercise: the half moon with a crappy conversationalist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213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942</Words>
  <Application>Microsoft Office PowerPoint</Application>
  <PresentationFormat>Custom</PresentationFormat>
  <Paragraphs>216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 Unicode MS</vt:lpstr>
      <vt:lpstr>Arial</vt:lpstr>
      <vt:lpstr>Calibri</vt:lpstr>
      <vt:lpstr>Calibri Light</vt:lpstr>
      <vt:lpstr>Office Theme</vt:lpstr>
      <vt:lpstr>Internship search strategy Energy club 2015-16</vt:lpstr>
      <vt:lpstr>Agenda</vt:lpstr>
      <vt:lpstr>Hustle and focus</vt:lpstr>
      <vt:lpstr>Schmooze</vt:lpstr>
      <vt:lpstr>Work the process</vt:lpstr>
      <vt:lpstr>Recruiting process checklist</vt:lpstr>
      <vt:lpstr>Identify target list</vt:lpstr>
      <vt:lpstr>Develop story</vt:lpstr>
      <vt:lpstr>Info sessions and treks</vt:lpstr>
      <vt:lpstr>Side note: bs-ing during info sessions</vt:lpstr>
      <vt:lpstr>Reach out to 2nd years and alumni</vt:lpstr>
      <vt:lpstr>International considerations</vt:lpstr>
      <vt:lpstr>Apply and interview</vt:lpstr>
      <vt:lpstr>General best practices</vt:lpstr>
      <vt:lpstr>FT Energy Employment by function</vt:lpstr>
      <vt:lpstr>Total energy employment</vt:lpstr>
      <vt:lpstr>PowerPoint Presentation</vt:lpstr>
    </vt:vector>
  </TitlesOfParts>
  <Company>ForInternalUseOnly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Internship search strategy Energy club 2015-16</dc:title>
  <dc:creator>Nick Girardi</dc:creator>
  <cp:lastModifiedBy>Nick Girardi</cp:lastModifiedBy>
  <cp:revision>22</cp:revision>
  <dcterms:created xsi:type="dcterms:W3CDTF">2015-07-23T21:33:22Z</dcterms:created>
  <dcterms:modified xsi:type="dcterms:W3CDTF">2015-09-25T16:32:30Z</dcterms:modified>
</cp:coreProperties>
</file>