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19"/>
  </p:notesMasterIdLst>
  <p:handoutMasterIdLst>
    <p:handoutMasterId r:id="rId20"/>
  </p:handoutMasterIdLst>
  <p:sldIdLst>
    <p:sldId id="281" r:id="rId2"/>
    <p:sldId id="317" r:id="rId3"/>
    <p:sldId id="305" r:id="rId4"/>
    <p:sldId id="308" r:id="rId5"/>
    <p:sldId id="313" r:id="rId6"/>
    <p:sldId id="311" r:id="rId7"/>
    <p:sldId id="310" r:id="rId8"/>
    <p:sldId id="312" r:id="rId9"/>
    <p:sldId id="314" r:id="rId10"/>
    <p:sldId id="295" r:id="rId11"/>
    <p:sldId id="318" r:id="rId12"/>
    <p:sldId id="319" r:id="rId13"/>
    <p:sldId id="320" r:id="rId14"/>
    <p:sldId id="322" r:id="rId15"/>
    <p:sldId id="321" r:id="rId16"/>
    <p:sldId id="315" r:id="rId17"/>
    <p:sldId id="316" r:id="rId1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1"/>
            <p14:sldId id="317"/>
            <p14:sldId id="305"/>
            <p14:sldId id="308"/>
            <p14:sldId id="313"/>
            <p14:sldId id="311"/>
            <p14:sldId id="310"/>
            <p14:sldId id="312"/>
            <p14:sldId id="314"/>
            <p14:sldId id="295"/>
            <p14:sldId id="318"/>
            <p14:sldId id="319"/>
            <p14:sldId id="320"/>
            <p14:sldId id="322"/>
            <p14:sldId id="321"/>
            <p14:sldId id="315"/>
            <p14:sldId id="316"/>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D9D9D9"/>
    <a:srgbClr val="E9F9FF"/>
    <a:srgbClr val="C7DBEC"/>
    <a:srgbClr val="192F4B"/>
    <a:srgbClr val="1B3651"/>
    <a:srgbClr val="1C3750"/>
    <a:srgbClr val="2F8394"/>
    <a:srgbClr val="307094"/>
    <a:srgbClr val="3376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8" autoAdjust="0"/>
    <p:restoredTop sz="41047" autoAdjust="0"/>
  </p:normalViewPr>
  <p:slideViewPr>
    <p:cSldViewPr snapToGrid="0" snapToObjects="1" showGuides="1">
      <p:cViewPr varScale="1">
        <p:scale>
          <a:sx n="62" d="100"/>
          <a:sy n="62" d="100"/>
        </p:scale>
        <p:origin x="3318" y="66"/>
      </p:cViewPr>
      <p:guideLst>
        <p:guide orient="horz" pos="3031"/>
        <p:guide orient="horz" pos="708"/>
        <p:guide orient="horz" pos="207"/>
        <p:guide pos="287"/>
        <p:guide pos="5474"/>
        <p:guide pos="2880"/>
        <p:guide pos="2879"/>
      </p:guideLst>
    </p:cSldViewPr>
  </p:slideViewPr>
  <p:outlineViewPr>
    <p:cViewPr>
      <p:scale>
        <a:sx n="33" d="100"/>
        <a:sy n="33" d="100"/>
      </p:scale>
      <p:origin x="0" y="0"/>
    </p:cViewPr>
  </p:outlineViewPr>
  <p:notesTextViewPr>
    <p:cViewPr>
      <p:scale>
        <a:sx n="100" d="100"/>
        <a:sy n="100" d="100"/>
      </p:scale>
      <p:origin x="0" y="-918"/>
    </p:cViewPr>
  </p:notesTextViewPr>
  <p:sorterViewPr>
    <p:cViewPr>
      <p:scale>
        <a:sx n="110" d="100"/>
        <a:sy n="110" d="100"/>
      </p:scale>
      <p:origin x="0" y="-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Narrow"/>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74BAF5-3B37-654E-A74F-521371AC9504}" type="datetimeFigureOut">
              <a:rPr lang="en-US" smtClean="0">
                <a:latin typeface="Arial Narrow"/>
              </a:rPr>
              <a:t>1/28/2019</a:t>
            </a:fld>
            <a:endParaRPr lang="en-US" dirty="0">
              <a:latin typeface="Arial Narrow"/>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Narrow"/>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A21201-581C-3049-9BA8-DDF27C7A8A0A}" type="slidenum">
              <a:rPr lang="en-US" smtClean="0">
                <a:latin typeface="Arial Narrow"/>
              </a:rPr>
              <a:t>‹#›</a:t>
            </a:fld>
            <a:endParaRPr lang="en-US" dirty="0">
              <a:latin typeface="Arial Narrow"/>
            </a:endParaRPr>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Narrow"/>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Narrow"/>
              </a:defRPr>
            </a:lvl1pPr>
          </a:lstStyle>
          <a:p>
            <a:fld id="{F2487051-C2FA-694B-8817-08E3CE5FEDD7}" type="datetimeFigureOut">
              <a:rPr lang="en-US" smtClean="0"/>
              <a:pPr/>
              <a:t>1/28/2019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Narrow"/>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Narrow"/>
              </a:defRPr>
            </a:lvl1pPr>
          </a:lstStyle>
          <a:p>
            <a:fld id="{31C12B0C-0C07-E641-8F34-10A0521EE122}" type="slidenum">
              <a:rPr lang="en-US" smtClean="0"/>
              <a:pPr/>
              <a:t>‹#›</a:t>
            </a:fld>
            <a:endParaRPr lang="en-US" dirty="0"/>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Narrow"/>
        <a:ea typeface="+mn-ea"/>
        <a:cs typeface="+mn-cs"/>
      </a:defRPr>
    </a:lvl1pPr>
    <a:lvl2pPr marL="457200" algn="l" defTabSz="457200" rtl="0" eaLnBrk="1" latinLnBrk="0" hangingPunct="1">
      <a:defRPr sz="1200" kern="1200">
        <a:solidFill>
          <a:schemeClr val="tx1"/>
        </a:solidFill>
        <a:latin typeface="Arial Narrow"/>
        <a:ea typeface="+mn-ea"/>
        <a:cs typeface="+mn-cs"/>
      </a:defRPr>
    </a:lvl2pPr>
    <a:lvl3pPr marL="914400" algn="l" defTabSz="457200" rtl="0" eaLnBrk="1" latinLnBrk="0" hangingPunct="1">
      <a:defRPr sz="1200" kern="1200">
        <a:solidFill>
          <a:schemeClr val="tx1"/>
        </a:solidFill>
        <a:latin typeface="Arial Narrow"/>
        <a:ea typeface="+mn-ea"/>
        <a:cs typeface="+mn-cs"/>
      </a:defRPr>
    </a:lvl3pPr>
    <a:lvl4pPr marL="1371600" algn="l" defTabSz="457200" rtl="0" eaLnBrk="1" latinLnBrk="0" hangingPunct="1">
      <a:defRPr sz="1200" kern="1200">
        <a:solidFill>
          <a:schemeClr val="tx1"/>
        </a:solidFill>
        <a:latin typeface="Arial Narrow"/>
        <a:ea typeface="+mn-ea"/>
        <a:cs typeface="+mn-cs"/>
      </a:defRPr>
    </a:lvl4pPr>
    <a:lvl5pPr marL="1828800" algn="l" defTabSz="457200" rtl="0" eaLnBrk="1" latinLnBrk="0" hangingPunct="1">
      <a:defRPr sz="1200" kern="1200">
        <a:solidFill>
          <a:schemeClr val="tx1"/>
        </a:solidFill>
        <a:latin typeface="Arial Narrow"/>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obscan.co/blog/impactful-linkedin-headline-exampl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jobscan.co/blog/linkedin-summary-exampl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a:t>
            </a:fld>
            <a:endParaRPr lang="en-US"/>
          </a:p>
        </p:txBody>
      </p:sp>
    </p:spTree>
    <p:extLst>
      <p:ext uri="{BB962C8B-B14F-4D97-AF65-F5344CB8AC3E}">
        <p14:creationId xmlns:p14="http://schemas.microsoft.com/office/powerpoint/2010/main" val="998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10</a:t>
            </a:fld>
            <a:endParaRPr lang="en-US" dirty="0"/>
          </a:p>
        </p:txBody>
      </p:sp>
    </p:spTree>
    <p:extLst>
      <p:ext uri="{BB962C8B-B14F-4D97-AF65-F5344CB8AC3E}">
        <p14:creationId xmlns:p14="http://schemas.microsoft.com/office/powerpoint/2010/main" val="250255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11</a:t>
            </a:fld>
            <a:endParaRPr lang="en-US" dirty="0"/>
          </a:p>
        </p:txBody>
      </p:sp>
    </p:spTree>
    <p:extLst>
      <p:ext uri="{BB962C8B-B14F-4D97-AF65-F5344CB8AC3E}">
        <p14:creationId xmlns:p14="http://schemas.microsoft.com/office/powerpoint/2010/main" val="991321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12</a:t>
            </a:fld>
            <a:endParaRPr lang="en-US" dirty="0"/>
          </a:p>
        </p:txBody>
      </p:sp>
    </p:spTree>
    <p:extLst>
      <p:ext uri="{BB962C8B-B14F-4D97-AF65-F5344CB8AC3E}">
        <p14:creationId xmlns:p14="http://schemas.microsoft.com/office/powerpoint/2010/main" val="782481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13</a:t>
            </a:fld>
            <a:endParaRPr lang="en-US" dirty="0"/>
          </a:p>
        </p:txBody>
      </p:sp>
    </p:spTree>
    <p:extLst>
      <p:ext uri="{BB962C8B-B14F-4D97-AF65-F5344CB8AC3E}">
        <p14:creationId xmlns:p14="http://schemas.microsoft.com/office/powerpoint/2010/main" val="413767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14</a:t>
            </a:fld>
            <a:endParaRPr lang="en-US" dirty="0"/>
          </a:p>
        </p:txBody>
      </p:sp>
    </p:spTree>
    <p:extLst>
      <p:ext uri="{BB962C8B-B14F-4D97-AF65-F5344CB8AC3E}">
        <p14:creationId xmlns:p14="http://schemas.microsoft.com/office/powerpoint/2010/main" val="133952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15</a:t>
            </a:fld>
            <a:endParaRPr lang="en-US" dirty="0"/>
          </a:p>
        </p:txBody>
      </p:sp>
    </p:spTree>
    <p:extLst>
      <p:ext uri="{BB962C8B-B14F-4D97-AF65-F5344CB8AC3E}">
        <p14:creationId xmlns:p14="http://schemas.microsoft.com/office/powerpoint/2010/main" val="409370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16</a:t>
            </a:fld>
            <a:endParaRPr lang="en-US" dirty="0"/>
          </a:p>
        </p:txBody>
      </p:sp>
    </p:spTree>
    <p:extLst>
      <p:ext uri="{BB962C8B-B14F-4D97-AF65-F5344CB8AC3E}">
        <p14:creationId xmlns:p14="http://schemas.microsoft.com/office/powerpoint/2010/main" val="100655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17</a:t>
            </a:fld>
            <a:endParaRPr lang="en-US" dirty="0"/>
          </a:p>
        </p:txBody>
      </p:sp>
    </p:spTree>
    <p:extLst>
      <p:ext uri="{BB962C8B-B14F-4D97-AF65-F5344CB8AC3E}">
        <p14:creationId xmlns:p14="http://schemas.microsoft.com/office/powerpoint/2010/main" val="76033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2</a:t>
            </a:fld>
            <a:endParaRPr lang="en-US" dirty="0"/>
          </a:p>
        </p:txBody>
      </p:sp>
    </p:spTree>
    <p:extLst>
      <p:ext uri="{BB962C8B-B14F-4D97-AF65-F5344CB8AC3E}">
        <p14:creationId xmlns:p14="http://schemas.microsoft.com/office/powerpoint/2010/main" val="162846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3</a:t>
            </a:fld>
            <a:endParaRPr lang="en-US" dirty="0"/>
          </a:p>
        </p:txBody>
      </p:sp>
    </p:spTree>
    <p:extLst>
      <p:ext uri="{BB962C8B-B14F-4D97-AF65-F5344CB8AC3E}">
        <p14:creationId xmlns:p14="http://schemas.microsoft.com/office/powerpoint/2010/main" val="131118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4</a:t>
            </a:fld>
            <a:endParaRPr lang="en-US" dirty="0"/>
          </a:p>
        </p:txBody>
      </p:sp>
    </p:spTree>
    <p:extLst>
      <p:ext uri="{BB962C8B-B14F-4D97-AF65-F5344CB8AC3E}">
        <p14:creationId xmlns:p14="http://schemas.microsoft.com/office/powerpoint/2010/main" val="210267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5</a:t>
            </a:fld>
            <a:endParaRPr lang="en-US" dirty="0"/>
          </a:p>
        </p:txBody>
      </p:sp>
    </p:spTree>
    <p:extLst>
      <p:ext uri="{BB962C8B-B14F-4D97-AF65-F5344CB8AC3E}">
        <p14:creationId xmlns:p14="http://schemas.microsoft.com/office/powerpoint/2010/main" val="91841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6</a:t>
            </a:fld>
            <a:endParaRPr lang="en-US" dirty="0"/>
          </a:p>
        </p:txBody>
      </p:sp>
    </p:spTree>
    <p:extLst>
      <p:ext uri="{BB962C8B-B14F-4D97-AF65-F5344CB8AC3E}">
        <p14:creationId xmlns:p14="http://schemas.microsoft.com/office/powerpoint/2010/main" val="313665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Headline and Job Titles</a:t>
            </a:r>
          </a:p>
          <a:p>
            <a:pPr fontAlgn="base"/>
            <a:r>
              <a:rPr lang="en-US" dirty="0"/>
              <a:t>The profile headline and recent job title are weighted heavily in LinkedIn’s search algorithms as well as recruiter behavior. A recruiter is likely to begin their search with specific job titles, and candidates with a matching job title in their headline and experience headings will appear higher in results.</a:t>
            </a:r>
          </a:p>
          <a:p>
            <a:pPr fontAlgn="base"/>
            <a:r>
              <a:rPr lang="en-US" dirty="0"/>
              <a:t>The headline is the first major piece of information seen in search results alongside the name and profile photo. You have 120 characters to use in your </a:t>
            </a:r>
            <a:r>
              <a:rPr lang="en-US" dirty="0">
                <a:hlinkClick r:id="rId3"/>
              </a:rPr>
              <a:t>LinkedIn headline</a:t>
            </a:r>
            <a:r>
              <a:rPr lang="en-US" dirty="0"/>
              <a:t>, plenty of space to communicate exactly what you do, your specializations, and/or what role you’re pursuing.</a:t>
            </a:r>
          </a:p>
          <a:p>
            <a:pPr fontAlgn="base"/>
            <a:endParaRPr lang="en-US" dirty="0"/>
          </a:p>
          <a:p>
            <a:pPr fontAlgn="base"/>
            <a:r>
              <a:rPr lang="en-US" b="1" dirty="0"/>
              <a:t>Keywords</a:t>
            </a:r>
          </a:p>
          <a:p>
            <a:pPr fontAlgn="base"/>
            <a:r>
              <a:rPr lang="en-US" dirty="0"/>
              <a:t>Past experience can give recruiters and hiring managers a good idea of a candidate’s capabilities, but they are highly likely to search for specific skills or keywords as well, either by using LinkedIn Recruiters built-in skills filtering or by plugging all relevant terms into the search bar.</a:t>
            </a:r>
          </a:p>
          <a:p>
            <a:pPr fontAlgn="base"/>
            <a:r>
              <a:rPr lang="en-US" dirty="0"/>
              <a:t>“I go into a keyword search and put in different buzzwords that I pull from the specific job description,” says White. “If I was looking for a front end developer, I would put in </a:t>
            </a:r>
            <a:r>
              <a:rPr lang="en-US" dirty="0" err="1"/>
              <a:t>Javascript</a:t>
            </a:r>
            <a:r>
              <a:rPr lang="en-US" dirty="0"/>
              <a:t>, CSS, HTML, HTML5…”</a:t>
            </a:r>
          </a:p>
          <a:p>
            <a:pPr fontAlgn="base"/>
            <a:r>
              <a:rPr lang="en-US" dirty="0" smtClean="0"/>
              <a:t>Skills filtering in LinkedIn Recruiter (Data Scientist).</a:t>
            </a:r>
            <a:r>
              <a:rPr lang="en-US" b="1" dirty="0"/>
              <a:t>Keywords make the biggest impact on LinkedIn search ranking when they appear in a profile headline or job title</a:t>
            </a:r>
            <a:r>
              <a:rPr lang="en-US" dirty="0"/>
              <a:t>, but can also be placed in job descriptions and the </a:t>
            </a:r>
            <a:r>
              <a:rPr lang="en-US" dirty="0">
                <a:hlinkClick r:id="rId4"/>
              </a:rPr>
              <a:t>LinkedIn profile summary</a:t>
            </a:r>
            <a:r>
              <a:rPr lang="en-US" dirty="0"/>
              <a:t>. Skills and keywords listed in your “Skills &amp; Endorsements” section are searchable but not weighted as highly as keywords in other sections.</a:t>
            </a:r>
          </a:p>
          <a:p>
            <a:pPr fontAlgn="base"/>
            <a:endParaRPr lang="en-US" dirty="0"/>
          </a:p>
          <a:p>
            <a:pPr fontAlgn="base"/>
            <a:r>
              <a:rPr lang="en-US" b="1" dirty="0"/>
              <a:t>Location</a:t>
            </a:r>
          </a:p>
          <a:p>
            <a:pPr fontAlgn="base"/>
            <a:r>
              <a:rPr lang="en-US" dirty="0"/>
              <a:t>“When I searched for candidates in LinkedIn Recruiter, I’d typically begin with the location,” said White. “I’d keep it under a 20 mile radius. Sometimes I would even [search within] five miles.”</a:t>
            </a:r>
          </a:p>
          <a:p>
            <a:pPr fontAlgn="base"/>
            <a:r>
              <a:rPr lang="en-US" dirty="0"/>
              <a:t>Recruiters aren’t only looking for the right skills, they’re looking for candidates who are likely to accept the job offer. Because of this, some recruiters are more likely to target local candidates at the beginning of their search.</a:t>
            </a:r>
          </a:p>
          <a:p>
            <a:pPr fontAlgn="base"/>
            <a:r>
              <a:rPr lang="en-US" dirty="0"/>
              <a:t>You can’t qualify for localized searches without adding your location on your LinkedIn profile. Similarly, listing your current location rather than the city </a:t>
            </a:r>
            <a:r>
              <a:rPr lang="en-US" i="1" dirty="0"/>
              <a:t>in which you’d like to work</a:t>
            </a:r>
            <a:r>
              <a:rPr lang="en-US" dirty="0"/>
              <a:t> can have the same effect. Explaining to a recruiter that you are willing to commute or relocate is more effective than hoping they search broadly enough to find you.</a:t>
            </a:r>
          </a:p>
          <a:p>
            <a:pPr fontAlgn="base"/>
            <a:r>
              <a:rPr lang="en-US" dirty="0"/>
              <a:t>You should also specify which cities you’re willing to relocate to in your “Career interests” settings. When logged into LinkedIn, click “Jobs” in the top navigation bar, then “Career interests” under the search bar to update your location preferences and other settings.</a:t>
            </a:r>
          </a:p>
          <a:p>
            <a:pPr fontAlgn="base"/>
            <a:endParaRPr lang="en-US" dirty="0"/>
          </a:p>
          <a:p>
            <a:pPr fontAlgn="base"/>
            <a:r>
              <a:rPr lang="en-US" b="1" dirty="0"/>
              <a:t>Profile URL</a:t>
            </a:r>
          </a:p>
          <a:p>
            <a:pPr fontAlgn="base"/>
            <a:r>
              <a:rPr lang="en-US" dirty="0"/>
              <a:t>LinkedIn profile default URLs are tidier now than they were in the past, but users are still wise to customize.</a:t>
            </a:r>
          </a:p>
          <a:p>
            <a:pPr fontAlgn="base"/>
            <a:r>
              <a:rPr lang="en-US" dirty="0"/>
              <a:t>Creating a custom URL has benefits beyond the minimal effect it might have on a user’s ranking in LinkedIn search results. It looks better when included on a resume and helps your LinkedIn profile carry more weight in external search results . If a recruiter or hiring manager googles your name and position, a custom URL can help improve your profile’s rank. For example, change the default “…/john-doe-08b73111b/” to “…/john-doe-san-</a:t>
            </a:r>
            <a:r>
              <a:rPr lang="en-US" dirty="0" err="1"/>
              <a:t>francisco</a:t>
            </a:r>
            <a:r>
              <a:rPr lang="en-US" dirty="0"/>
              <a:t>” or “…/john-doe-project-manager”.</a:t>
            </a:r>
          </a:p>
          <a:p>
            <a:pPr fontAlgn="base"/>
            <a:endParaRPr lang="en-US" dirty="0"/>
          </a:p>
          <a:p>
            <a:pPr fontAlgn="base"/>
            <a:r>
              <a:rPr lang="en-US" b="1" dirty="0"/>
              <a:t>What else is keeping recruiters from finding you?</a:t>
            </a:r>
          </a:p>
          <a:p>
            <a:pPr fontAlgn="base"/>
            <a:r>
              <a:rPr lang="en-US" b="1" dirty="0"/>
              <a:t>Measurable results</a:t>
            </a:r>
            <a:endParaRPr lang="en-US" dirty="0"/>
          </a:p>
          <a:p>
            <a:pPr lvl="1" fontAlgn="base"/>
            <a:r>
              <a:rPr lang="en-US" dirty="0"/>
              <a:t>Bullet points are good, but knowing what you </a:t>
            </a:r>
            <a:r>
              <a:rPr lang="en-US" i="1" dirty="0"/>
              <a:t>really did</a:t>
            </a:r>
            <a:r>
              <a:rPr lang="en-US" dirty="0"/>
              <a:t> and accomplished is even better.</a:t>
            </a:r>
          </a:p>
          <a:p>
            <a:pPr fontAlgn="base"/>
            <a:r>
              <a:rPr lang="en-US" b="1" dirty="0"/>
              <a:t>Job hopping and temp gigs</a:t>
            </a:r>
            <a:r>
              <a:rPr lang="en-US" dirty="0"/>
              <a:t> that should be explained</a:t>
            </a:r>
          </a:p>
          <a:p>
            <a:pPr lvl="1" fontAlgn="base"/>
            <a:r>
              <a:rPr lang="en-US" dirty="0"/>
              <a:t>“If they have changed jobs every year for the last five or six years, what’s </a:t>
            </a:r>
            <a:r>
              <a:rPr lang="en-US" dirty="0" err="1"/>
              <a:t>gonna</a:t>
            </a:r>
            <a:r>
              <a:rPr lang="en-US" dirty="0"/>
              <a:t> keep them here?”</a:t>
            </a:r>
          </a:p>
          <a:p>
            <a:pPr fontAlgn="base"/>
            <a:r>
              <a:rPr lang="en-US" b="1" dirty="0"/>
              <a:t>Complete education info</a:t>
            </a:r>
            <a:endParaRPr lang="en-US" dirty="0"/>
          </a:p>
          <a:p>
            <a:pPr lvl="1" fontAlgn="base"/>
            <a:r>
              <a:rPr lang="en-US" dirty="0"/>
              <a:t>As with location, forgetting to include your complete educational information (including grad date) could cause you to be filtered out of search results right off the bat.</a:t>
            </a:r>
          </a:p>
          <a:p>
            <a:pPr fontAlgn="base"/>
            <a:r>
              <a:rPr lang="en-US" b="1" dirty="0"/>
              <a:t>Number of connections</a:t>
            </a:r>
            <a:endParaRPr lang="en-US" dirty="0"/>
          </a:p>
          <a:p>
            <a:pPr lvl="1" fontAlgn="base"/>
            <a:r>
              <a:rPr lang="en-US" b="1" dirty="0"/>
              <a:t>The more common connections you have with a searcher (recruiter or hiring manager), the higher your profile will be in the results when they search words relevant to your profile.</a:t>
            </a:r>
            <a:r>
              <a:rPr lang="en-US" dirty="0"/>
              <a:t> Recruiters can also specify degrees of connection in their searches. The more connections you have, the more likely you’ll be a 2nd degree connection to a recruiter.</a:t>
            </a:r>
          </a:p>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7</a:t>
            </a:fld>
            <a:endParaRPr lang="en-US" dirty="0"/>
          </a:p>
        </p:txBody>
      </p:sp>
    </p:spTree>
    <p:extLst>
      <p:ext uri="{BB962C8B-B14F-4D97-AF65-F5344CB8AC3E}">
        <p14:creationId xmlns:p14="http://schemas.microsoft.com/office/powerpoint/2010/main" val="211003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pPr/>
              <a:t>8</a:t>
            </a:fld>
            <a:endParaRPr lang="en-US" dirty="0"/>
          </a:p>
        </p:txBody>
      </p:sp>
    </p:spTree>
    <p:extLst>
      <p:ext uri="{BB962C8B-B14F-4D97-AF65-F5344CB8AC3E}">
        <p14:creationId xmlns:p14="http://schemas.microsoft.com/office/powerpoint/2010/main" val="137719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components</a:t>
            </a:r>
          </a:p>
          <a:p>
            <a:r>
              <a:rPr lang="en-US" dirty="0" smtClean="0"/>
              <a:t>Privacy settings</a:t>
            </a:r>
          </a:p>
          <a:p>
            <a:r>
              <a:rPr lang="en-US" dirty="0" smtClean="0"/>
              <a:t>URL</a:t>
            </a:r>
          </a:p>
          <a:p>
            <a:r>
              <a:rPr lang="en-US" dirty="0" smtClean="0"/>
              <a:t>Where to find everything</a:t>
            </a:r>
            <a:r>
              <a:rPr lang="en-US" baseline="0" dirty="0" smtClean="0"/>
              <a:t> – alumni, jobs, groups, messaging through groups trick </a:t>
            </a:r>
            <a:endParaRPr lang="en-US" dirty="0" smtClean="0"/>
          </a:p>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pPr/>
              <a:t>9</a:t>
            </a:fld>
            <a:endParaRPr lang="en-US" dirty="0"/>
          </a:p>
        </p:txBody>
      </p:sp>
    </p:spTree>
    <p:extLst>
      <p:ext uri="{BB962C8B-B14F-4D97-AF65-F5344CB8AC3E}">
        <p14:creationId xmlns:p14="http://schemas.microsoft.com/office/powerpoint/2010/main" val="4160752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B365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1893659" y="1520338"/>
            <a:ext cx="5350893" cy="959193"/>
            <a:chOff x="2257013" y="1682350"/>
            <a:chExt cx="4447108" cy="797182"/>
          </a:xfrm>
        </p:grpSpPr>
        <p:pic>
          <p:nvPicPr>
            <p:cNvPr id="11" name="Picture 10" descr="Banner-0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899123" y="1682350"/>
              <a:ext cx="804998" cy="797182"/>
            </a:xfrm>
            <a:prstGeom prst="rect">
              <a:avLst/>
            </a:prstGeom>
          </p:spPr>
        </p:pic>
        <p:pic>
          <p:nvPicPr>
            <p:cNvPr id="12" name="Picture 11" descr="Banner-03.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257013" y="1682350"/>
              <a:ext cx="804998" cy="797182"/>
            </a:xfrm>
            <a:prstGeom prst="rect">
              <a:avLst/>
            </a:prstGeom>
          </p:spPr>
        </p:pic>
        <p:sp>
          <p:nvSpPr>
            <p:cNvPr id="13" name="Rectangle 12"/>
            <p:cNvSpPr/>
            <p:nvPr/>
          </p:nvSpPr>
          <p:spPr>
            <a:xfrm>
              <a:off x="2660952" y="1741929"/>
              <a:ext cx="3640667" cy="487600"/>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grpSp>
      <p:pic>
        <p:nvPicPr>
          <p:cNvPr id="15" name="Picture 14" descr="Gears-05.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665" y="265172"/>
            <a:ext cx="1120670" cy="1258834"/>
          </a:xfrm>
          <a:prstGeom prst="rect">
            <a:avLst/>
          </a:prstGeom>
        </p:spPr>
      </p:pic>
      <p:cxnSp>
        <p:nvCxnSpPr>
          <p:cNvPr id="19" name="Straight Connector 18"/>
          <p:cNvCxnSpPr/>
          <p:nvPr userDrawn="1"/>
        </p:nvCxnSpPr>
        <p:spPr>
          <a:xfrm>
            <a:off x="4572001" y="0"/>
            <a:ext cx="0" cy="422413"/>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2539623" y="1592263"/>
            <a:ext cx="4100512" cy="585787"/>
          </a:xfrm>
        </p:spPr>
        <p:txBody>
          <a:bodyPr>
            <a:normAutofit/>
          </a:bodyPr>
          <a:lstStyle>
            <a:lvl1pPr marL="0" indent="0" algn="ctr">
              <a:buNone/>
              <a:defRPr sz="3000" spc="0">
                <a:solidFill>
                  <a:srgbClr val="FFFFFF"/>
                </a:solidFill>
                <a:latin typeface="Arial"/>
                <a:cs typeface="Arial"/>
              </a:defRPr>
            </a:lvl1pPr>
          </a:lstStyle>
          <a:p>
            <a:pPr lvl="0"/>
            <a:r>
              <a:rPr lang="en-US" dirty="0" smtClean="0"/>
              <a:t>Add a Powerful</a:t>
            </a:r>
            <a:endParaRPr lang="en-US" dirty="0"/>
          </a:p>
        </p:txBody>
      </p:sp>
      <p:sp>
        <p:nvSpPr>
          <p:cNvPr id="21" name="Text Placeholder 20"/>
          <p:cNvSpPr>
            <a:spLocks noGrp="1"/>
          </p:cNvSpPr>
          <p:nvPr>
            <p:ph type="body" sz="quarter" idx="11" hasCustomPrompt="1"/>
          </p:nvPr>
        </p:nvSpPr>
        <p:spPr>
          <a:xfrm>
            <a:off x="2020055" y="2334694"/>
            <a:ext cx="5116513" cy="1112460"/>
          </a:xfrm>
        </p:spPr>
        <p:txBody>
          <a:bodyPr>
            <a:noAutofit/>
          </a:bodyPr>
          <a:lstStyle>
            <a:lvl1pPr marL="0" indent="0" algn="ctr">
              <a:buNone/>
              <a:defRPr sz="6600" b="0" i="0" baseline="0">
                <a:solidFill>
                  <a:srgbClr val="FFFFFF"/>
                </a:solidFill>
                <a:latin typeface="Cambria"/>
                <a:cs typeface="Cambria"/>
              </a:defRPr>
            </a:lvl1pPr>
          </a:lstStyle>
          <a:p>
            <a:pPr lvl="0"/>
            <a:r>
              <a:rPr lang="en-US" dirty="0" smtClean="0"/>
              <a:t>TITLE HERE</a:t>
            </a:r>
            <a:endParaRPr lang="en-US" dirty="0"/>
          </a:p>
        </p:txBody>
      </p:sp>
    </p:spTree>
    <p:extLst>
      <p:ext uri="{BB962C8B-B14F-4D97-AF65-F5344CB8AC3E}">
        <p14:creationId xmlns:p14="http://schemas.microsoft.com/office/powerpoint/2010/main" val="26089011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B365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H="1">
            <a:off x="1644952" y="1660257"/>
            <a:ext cx="5829905" cy="2419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1644952" y="2815765"/>
            <a:ext cx="5829905"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hasCustomPrompt="1"/>
          </p:nvPr>
        </p:nvSpPr>
        <p:spPr>
          <a:xfrm>
            <a:off x="1464609" y="1639515"/>
            <a:ext cx="6154738" cy="1131887"/>
          </a:xfrm>
        </p:spPr>
        <p:txBody>
          <a:bodyPr anchor="ctr">
            <a:noAutofit/>
          </a:bodyPr>
          <a:lstStyle>
            <a:lvl1pPr marL="0" indent="0" algn="ctr">
              <a:buNone/>
              <a:defRPr sz="8000" strike="noStrike" baseline="0">
                <a:solidFill>
                  <a:srgbClr val="FFFFFF"/>
                </a:solidFill>
                <a:latin typeface="Cambria"/>
                <a:cs typeface="Cambria"/>
              </a:defRPr>
            </a:lvl1pPr>
          </a:lstStyle>
          <a:p>
            <a:pPr lvl="0"/>
            <a:r>
              <a:rPr lang="en-US" dirty="0" smtClean="0"/>
              <a:t>THANK YOU!</a:t>
            </a:r>
            <a:endParaRPr lang="en-US" dirty="0"/>
          </a:p>
        </p:txBody>
      </p:sp>
    </p:spTree>
    <p:extLst>
      <p:ext uri="{BB962C8B-B14F-4D97-AF65-F5344CB8AC3E}">
        <p14:creationId xmlns:p14="http://schemas.microsoft.com/office/powerpoint/2010/main" val="32262599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5625"/>
            <a:ext cx="8229600" cy="857250"/>
          </a:xfrm>
        </p:spPr>
        <p:txBody>
          <a:bodyPr/>
          <a:lstStyle>
            <a:lvl1pPr>
              <a:defRPr b="0">
                <a:latin typeface="Cambria"/>
                <a:cs typeface="Cambria"/>
              </a:defRPr>
            </a:lvl1pPr>
          </a:lstStyle>
          <a:p>
            <a:r>
              <a:rPr lang="en-US" dirty="0" smtClean="0"/>
              <a:t>Click to add text</a:t>
            </a:r>
            <a:endParaRPr lang="en-US" dirty="0"/>
          </a:p>
        </p:txBody>
      </p:sp>
    </p:spTree>
    <p:extLst>
      <p:ext uri="{BB962C8B-B14F-4D97-AF65-F5344CB8AC3E}">
        <p14:creationId xmlns:p14="http://schemas.microsoft.com/office/powerpoint/2010/main" val="69633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p:bg>
      <p:bgPr>
        <a:solidFill>
          <a:schemeClr val="bg1">
            <a:lumMod val="85000"/>
          </a:schemeClr>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58633" y="3527145"/>
            <a:ext cx="3478213" cy="1224150"/>
          </a:xfrm>
        </p:spPr>
        <p:txBody>
          <a:bodyPr>
            <a:normAutofit/>
          </a:bodyPr>
          <a:lstStyle>
            <a:lvl1pPr marL="0" marR="0" indent="0" algn="l" defTabSz="457200" rtl="0" eaLnBrk="1" fontAlgn="auto" latinLnBrk="0" hangingPunct="1">
              <a:lnSpc>
                <a:spcPct val="100000"/>
              </a:lnSpc>
              <a:spcBef>
                <a:spcPct val="20000"/>
              </a:spcBef>
              <a:spcAft>
                <a:spcPts val="0"/>
              </a:spcAft>
              <a:buClr>
                <a:schemeClr val="accent2">
                  <a:lumMod val="75000"/>
                </a:schemeClr>
              </a:buClr>
              <a:buSzTx/>
              <a:buFont typeface="Arial"/>
              <a:buNone/>
              <a:tabLst/>
              <a:defRPr sz="2400" baseline="0">
                <a:solidFill>
                  <a:srgbClr val="192F4B"/>
                </a:solidFill>
                <a:latin typeface="Arial"/>
                <a:cs typeface="Arial"/>
              </a:defRPr>
            </a:lvl1pPr>
          </a:lstStyle>
          <a:p>
            <a:pPr marL="0" marR="0" lvl="0" indent="0" algn="l" defTabSz="457200" rtl="0" eaLnBrk="1" fontAlgn="auto" latinLnBrk="0" hangingPunct="1">
              <a:lnSpc>
                <a:spcPct val="100000"/>
              </a:lnSpc>
              <a:spcBef>
                <a:spcPct val="20000"/>
              </a:spcBef>
              <a:spcAft>
                <a:spcPts val="0"/>
              </a:spcAft>
              <a:buClr>
                <a:schemeClr val="accent2">
                  <a:lumMod val="75000"/>
                </a:schemeClr>
              </a:buClr>
              <a:buSzTx/>
              <a:buFont typeface="Arial"/>
              <a:buNone/>
              <a:tabLst/>
              <a:defRPr/>
            </a:pPr>
            <a:r>
              <a:rPr lang="en-US" dirty="0" smtClean="0"/>
              <a:t>Add a little bit more about yourself here.</a:t>
            </a:r>
          </a:p>
          <a:p>
            <a:pPr lvl="0"/>
            <a:endParaRPr lang="en-US" dirty="0"/>
          </a:p>
        </p:txBody>
      </p:sp>
      <p:sp>
        <p:nvSpPr>
          <p:cNvPr id="3" name="Text Placeholder 2"/>
          <p:cNvSpPr>
            <a:spLocks noGrp="1"/>
          </p:cNvSpPr>
          <p:nvPr>
            <p:ph type="body" sz="quarter" idx="13" hasCustomPrompt="1"/>
          </p:nvPr>
        </p:nvSpPr>
        <p:spPr>
          <a:xfrm>
            <a:off x="5124450" y="1616075"/>
            <a:ext cx="3478213" cy="1550988"/>
          </a:xfrm>
        </p:spPr>
        <p:txBody>
          <a:bodyPr>
            <a:normAutofit/>
          </a:bodyPr>
          <a:lstStyle>
            <a:lvl1pPr marL="0" indent="0">
              <a:buNone/>
              <a:defRPr sz="2500" baseline="0">
                <a:solidFill>
                  <a:srgbClr val="1B3651"/>
                </a:solidFill>
                <a:latin typeface="Arial"/>
                <a:cs typeface="Arial"/>
              </a:defRPr>
            </a:lvl1pPr>
          </a:lstStyle>
          <a:p>
            <a:r>
              <a:rPr lang="en-US" dirty="0" smtClean="0">
                <a:solidFill>
                  <a:srgbClr val="1B3651"/>
                </a:solidFill>
                <a:latin typeface="Arial"/>
                <a:cs typeface="Arial"/>
              </a:rPr>
              <a:t>Your Name             Your Company       Your Twitter Handle</a:t>
            </a:r>
          </a:p>
          <a:p>
            <a:pPr lvl="0"/>
            <a:endParaRPr lang="en-US" dirty="0" smtClean="0"/>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76201E"/>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856909"/>
            <a:ext cx="3478213" cy="514444"/>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1" i="0" baseline="0">
                <a:solidFill>
                  <a:srgbClr val="1B3651"/>
                </a:solidFill>
                <a:latin typeface="Cambria"/>
                <a:cs typeface="Cambri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smtClean="0"/>
              <a:t>Hello!</a:t>
            </a:r>
          </a:p>
        </p:txBody>
      </p:sp>
      <p:sp>
        <p:nvSpPr>
          <p:cNvPr id="4" name="Picture Placeholder 3"/>
          <p:cNvSpPr>
            <a:spLocks noGrp="1"/>
          </p:cNvSpPr>
          <p:nvPr>
            <p:ph type="pic" sz="quarter" idx="17" hasCustomPrompt="1"/>
          </p:nvPr>
        </p:nvSpPr>
        <p:spPr>
          <a:xfrm>
            <a:off x="0" y="-4582"/>
            <a:ext cx="4419600" cy="5143500"/>
          </a:xfrm>
          <a:solidFill>
            <a:schemeClr val="tx1"/>
          </a:solidFill>
        </p:spPr>
        <p:txBody>
          <a:bodyPr>
            <a:normAutofit/>
          </a:bodyPr>
          <a:lstStyle>
            <a:lvl1pPr marL="0" indent="0">
              <a:buNone/>
              <a:defRPr sz="2800">
                <a:latin typeface="Arial"/>
                <a:cs typeface="Arial"/>
              </a:defRPr>
            </a:lvl1pPr>
          </a:lstStyle>
          <a:p>
            <a:r>
              <a:rPr lang="en-US" dirty="0" smtClean="0"/>
              <a:t>Click the photo icon below to add your own image.</a:t>
            </a:r>
            <a:endParaRPr lang="en-US" dirty="0"/>
          </a:p>
        </p:txBody>
      </p:sp>
    </p:spTree>
    <p:extLst>
      <p:ext uri="{BB962C8B-B14F-4D97-AF65-F5344CB8AC3E}">
        <p14:creationId xmlns:p14="http://schemas.microsoft.com/office/powerpoint/2010/main" val="3431693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flipV="1">
            <a:off x="1186031" y="1566034"/>
            <a:ext cx="11980" cy="3606438"/>
          </a:xfrm>
          <a:prstGeom prst="line">
            <a:avLst/>
          </a:prstGeom>
          <a:ln w="23495" cap="flat">
            <a:solidFill>
              <a:srgbClr val="2F8394"/>
            </a:solidFill>
            <a:prstDash val="sysDot"/>
          </a:ln>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750485" y="1566034"/>
            <a:ext cx="671896" cy="675145"/>
            <a:chOff x="340088" y="1394937"/>
            <a:chExt cx="671896" cy="911261"/>
          </a:xfrm>
        </p:grpSpPr>
        <p:sp>
          <p:nvSpPr>
            <p:cNvPr id="22" name="Right Triangle 21"/>
            <p:cNvSpPr/>
            <p:nvPr/>
          </p:nvSpPr>
          <p:spPr>
            <a:xfrm rot="10800000">
              <a:off x="340088" y="1967531"/>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23" name="Rectangle 22"/>
            <p:cNvSpPr/>
            <p:nvPr/>
          </p:nvSpPr>
          <p:spPr>
            <a:xfrm>
              <a:off x="340089" y="1394937"/>
              <a:ext cx="671895"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grpSp>
      <p:sp>
        <p:nvSpPr>
          <p:cNvPr id="28" name="Text Placeholder 27"/>
          <p:cNvSpPr>
            <a:spLocks noGrp="1"/>
          </p:cNvSpPr>
          <p:nvPr>
            <p:ph type="body" sz="quarter" idx="10" hasCustomPrompt="1"/>
          </p:nvPr>
        </p:nvSpPr>
        <p:spPr>
          <a:xfrm>
            <a:off x="646113" y="420224"/>
            <a:ext cx="5778593" cy="565894"/>
          </a:xfrm>
        </p:spPr>
        <p:txBody>
          <a:bodyPr/>
          <a:lstStyle>
            <a:lvl1pPr marL="0" indent="0">
              <a:buNone/>
              <a:defRPr baseline="0">
                <a:latin typeface="Arial"/>
                <a:cs typeface="Arial"/>
              </a:defRPr>
            </a:lvl1pPr>
          </a:lstStyle>
          <a:p>
            <a:pPr lvl="0"/>
            <a:r>
              <a:rPr lang="en-US" dirty="0" smtClean="0"/>
              <a:t>ADD AN AGENDA HERE…</a:t>
            </a:r>
            <a:endParaRPr lang="en-US" dirty="0"/>
          </a:p>
        </p:txBody>
      </p:sp>
      <p:sp>
        <p:nvSpPr>
          <p:cNvPr id="30" name="Text Placeholder 29"/>
          <p:cNvSpPr>
            <a:spLocks noGrp="1"/>
          </p:cNvSpPr>
          <p:nvPr>
            <p:ph type="body" sz="quarter" idx="11" hasCustomPrompt="1"/>
          </p:nvPr>
        </p:nvSpPr>
        <p:spPr>
          <a:xfrm>
            <a:off x="899899" y="1506270"/>
            <a:ext cx="6937375" cy="3386137"/>
          </a:xfrm>
        </p:spPr>
        <p:txBody>
          <a:bodyPr>
            <a:normAutofit/>
          </a:bodyPr>
          <a:lstStyle>
            <a:lvl1pPr marL="514350" indent="-514350">
              <a:buClr>
                <a:schemeClr val="bg1"/>
              </a:buClr>
              <a:buFont typeface="Wingdings" charset="2"/>
              <a:buAutoNum type="arabicPlain"/>
              <a:defRPr sz="2800" baseline="0">
                <a:latin typeface="Arial"/>
                <a:cs typeface="Arial"/>
              </a:defRPr>
            </a:lvl1pPr>
          </a:lstStyle>
          <a:p>
            <a:pPr lvl="0"/>
            <a:r>
              <a:rPr lang="en-US" dirty="0" smtClean="0"/>
              <a:t>Add Section One</a:t>
            </a:r>
            <a:endParaRPr lang="en-US" dirty="0"/>
          </a:p>
        </p:txBody>
      </p:sp>
    </p:spTree>
    <p:extLst>
      <p:ext uri="{BB962C8B-B14F-4D97-AF65-F5344CB8AC3E}">
        <p14:creationId xmlns:p14="http://schemas.microsoft.com/office/powerpoint/2010/main" val="11300949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B3651"/>
        </a:solidFill>
        <a:effectLst/>
      </p:bgPr>
    </p:bg>
    <p:spTree>
      <p:nvGrpSpPr>
        <p:cNvPr id="1" name=""/>
        <p:cNvGrpSpPr/>
        <p:nvPr/>
      </p:nvGrpSpPr>
      <p:grpSpPr>
        <a:xfrm>
          <a:off x="0" y="0"/>
          <a:ext cx="0" cy="0"/>
          <a:chOff x="0" y="0"/>
          <a:chExt cx="0" cy="0"/>
        </a:xfrm>
      </p:grpSpPr>
      <p:sp>
        <p:nvSpPr>
          <p:cNvPr id="3" name="Right Triangle 2"/>
          <p:cNvSpPr/>
          <p:nvPr userDrawn="1"/>
        </p:nvSpPr>
        <p:spPr>
          <a:xfrm rot="10800000">
            <a:off x="1475617" y="1681234"/>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dirty="0">
              <a:latin typeface="Arial Narrow"/>
            </a:endParaRPr>
          </a:p>
        </p:txBody>
      </p:sp>
      <p:sp>
        <p:nvSpPr>
          <p:cNvPr id="4" name="Rectangle 3"/>
          <p:cNvSpPr/>
          <p:nvPr userDrawn="1"/>
        </p:nvSpPr>
        <p:spPr>
          <a:xfrm>
            <a:off x="1923142" y="1427236"/>
            <a:ext cx="5200952" cy="1947331"/>
          </a:xfrm>
          <a:prstGeom prst="rect">
            <a:avLst/>
          </a:prstGeom>
          <a:solidFill>
            <a:schemeClr val="bg1">
              <a:alpha val="1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dirty="0">
              <a:latin typeface="Arial Narrow"/>
            </a:endParaRPr>
          </a:p>
        </p:txBody>
      </p:sp>
      <p:sp>
        <p:nvSpPr>
          <p:cNvPr id="6" name="Rectangle 5"/>
          <p:cNvSpPr/>
          <p:nvPr userDrawn="1"/>
        </p:nvSpPr>
        <p:spPr>
          <a:xfrm>
            <a:off x="1475618" y="1108640"/>
            <a:ext cx="2044096"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dirty="0">
              <a:latin typeface="Arial Narrow"/>
            </a:endParaRPr>
          </a:p>
        </p:txBody>
      </p:sp>
      <p:cxnSp>
        <p:nvCxnSpPr>
          <p:cNvPr id="8" name="Straight Connector 7"/>
          <p:cNvCxnSpPr/>
          <p:nvPr userDrawn="1"/>
        </p:nvCxnSpPr>
        <p:spPr>
          <a:xfrm>
            <a:off x="3664856" y="1269998"/>
            <a:ext cx="5454954"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4190" y="3543902"/>
            <a:ext cx="7148284"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5" hasCustomPrompt="1"/>
          </p:nvPr>
        </p:nvSpPr>
        <p:spPr>
          <a:xfrm>
            <a:off x="2198071" y="1759693"/>
            <a:ext cx="4713288" cy="1395412"/>
          </a:xfrm>
        </p:spPr>
        <p:txBody>
          <a:bodyPr>
            <a:normAutofit/>
          </a:bodyPr>
          <a:lstStyle>
            <a:lvl1pPr marL="0" indent="0" algn="ctr">
              <a:buNone/>
              <a:defRPr sz="3600" b="1" baseline="0">
                <a:solidFill>
                  <a:schemeClr val="bg1"/>
                </a:solidFill>
                <a:latin typeface="Cambria"/>
                <a:cs typeface="Cambria"/>
              </a:defRPr>
            </a:lvl1pPr>
          </a:lstStyle>
          <a:p>
            <a:pPr lvl="0"/>
            <a:r>
              <a:rPr lang="en-US" dirty="0" smtClean="0"/>
              <a:t>SECTION HEADER GOES HERE</a:t>
            </a:r>
            <a:endParaRPr lang="en-US" dirty="0"/>
          </a:p>
        </p:txBody>
      </p:sp>
      <p:sp>
        <p:nvSpPr>
          <p:cNvPr id="15" name="Text Placeholder 14"/>
          <p:cNvSpPr>
            <a:spLocks noGrp="1"/>
          </p:cNvSpPr>
          <p:nvPr>
            <p:ph type="body" sz="quarter" idx="16" hasCustomPrompt="1"/>
          </p:nvPr>
        </p:nvSpPr>
        <p:spPr>
          <a:xfrm>
            <a:off x="1476375" y="1158901"/>
            <a:ext cx="2043339" cy="454745"/>
          </a:xfrm>
        </p:spPr>
        <p:txBody>
          <a:bodyPr>
            <a:normAutofit/>
          </a:bodyPr>
          <a:lstStyle>
            <a:lvl1pPr marL="0" indent="0" algn="ctr">
              <a:buNone/>
              <a:defRPr sz="2400" baseline="0">
                <a:solidFill>
                  <a:srgbClr val="FFFFFF"/>
                </a:solidFill>
                <a:latin typeface="Arial"/>
                <a:cs typeface="Arial"/>
              </a:defRPr>
            </a:lvl1pPr>
          </a:lstStyle>
          <a:p>
            <a:pPr lvl="0"/>
            <a:r>
              <a:rPr lang="en-US" dirty="0" smtClean="0"/>
              <a:t>PART ONE</a:t>
            </a:r>
            <a:endParaRPr lang="en-US" dirty="0"/>
          </a:p>
        </p:txBody>
      </p:sp>
    </p:spTree>
    <p:extLst>
      <p:ext uri="{BB962C8B-B14F-4D97-AF65-F5344CB8AC3E}">
        <p14:creationId xmlns:p14="http://schemas.microsoft.com/office/powerpoint/2010/main" val="16190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bg>
      <p:bgPr>
        <a:solidFill>
          <a:srgbClr val="1B365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691057" y="603665"/>
            <a:ext cx="0" cy="338666"/>
          </a:xfrm>
          <a:prstGeom prst="line">
            <a:avLst/>
          </a:prstGeom>
          <a:ln w="38100">
            <a:solidFill>
              <a:srgbClr val="2F8394"/>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678962" y="603665"/>
            <a:ext cx="326572" cy="0"/>
          </a:xfrm>
          <a:prstGeom prst="line">
            <a:avLst/>
          </a:prstGeom>
          <a:ln w="38100">
            <a:solidFill>
              <a:srgbClr val="2F8394"/>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V="1">
            <a:off x="8415143" y="4222771"/>
            <a:ext cx="0" cy="338666"/>
          </a:xfrm>
          <a:prstGeom prst="line">
            <a:avLst/>
          </a:prstGeom>
          <a:ln w="38100">
            <a:solidFill>
              <a:srgbClr val="2F8394"/>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8088571" y="4561438"/>
            <a:ext cx="326572" cy="0"/>
          </a:xfrm>
          <a:prstGeom prst="line">
            <a:avLst/>
          </a:prstGeom>
          <a:ln w="38100">
            <a:solidFill>
              <a:srgbClr val="2F8394"/>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1004888" y="942975"/>
            <a:ext cx="7083425" cy="3279775"/>
          </a:xfrm>
        </p:spPr>
        <p:txBody>
          <a:bodyPr anchor="ctr"/>
          <a:lstStyle>
            <a:lvl1pPr marL="0" indent="0" algn="ctr">
              <a:buNone/>
              <a:defRPr baseline="0">
                <a:solidFill>
                  <a:srgbClr val="FFFFFF"/>
                </a:solidFill>
                <a:latin typeface="Cambria"/>
                <a:cs typeface="Cambria"/>
              </a:defRPr>
            </a:lvl1pPr>
          </a:lstStyle>
          <a:p>
            <a:pPr lvl="0"/>
            <a:r>
              <a:rPr lang="en-US" dirty="0" smtClean="0"/>
              <a:t>Add Text, an Image, or Both</a:t>
            </a:r>
            <a:endParaRPr lang="en-US" dirty="0"/>
          </a:p>
        </p:txBody>
      </p:sp>
    </p:spTree>
    <p:extLst>
      <p:ext uri="{BB962C8B-B14F-4D97-AF65-F5344CB8AC3E}">
        <p14:creationId xmlns:p14="http://schemas.microsoft.com/office/powerpoint/2010/main" val="410703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9144000" cy="5143500"/>
          </a:xfrm>
        </p:spPr>
        <p:txBody>
          <a:bodyPr/>
          <a:lstStyle>
            <a:lvl1pPr marL="0" marR="0" indent="0" algn="l" defTabSz="457200" rtl="0" eaLnBrk="1" fontAlgn="auto" latinLnBrk="0" hangingPunct="1">
              <a:lnSpc>
                <a:spcPct val="100000"/>
              </a:lnSpc>
              <a:spcBef>
                <a:spcPct val="20000"/>
              </a:spcBef>
              <a:spcAft>
                <a:spcPts val="0"/>
              </a:spcAft>
              <a:buClr>
                <a:schemeClr val="accent2">
                  <a:lumMod val="75000"/>
                </a:schemeClr>
              </a:buClr>
              <a:buSzTx/>
              <a:buFont typeface="Arial"/>
              <a:buNone/>
              <a:tabLst/>
              <a:defRPr sz="2800">
                <a:solidFill>
                  <a:schemeClr val="tx1"/>
                </a:solidFill>
                <a:latin typeface="Arial"/>
                <a:cs typeface="Arial"/>
              </a:defRPr>
            </a:lvl1pPr>
          </a:lstStyle>
          <a:p>
            <a:r>
              <a:rPr lang="en-US" dirty="0" smtClean="0"/>
              <a:t>Click the icon to add an image as your background. Make sure to use a high-quality photo. </a:t>
            </a:r>
          </a:p>
          <a:p>
            <a:endParaRPr lang="en-US" dirty="0"/>
          </a:p>
        </p:txBody>
      </p:sp>
      <p:sp>
        <p:nvSpPr>
          <p:cNvPr id="7" name="Text Placeholder 6"/>
          <p:cNvSpPr>
            <a:spLocks noGrp="1"/>
          </p:cNvSpPr>
          <p:nvPr>
            <p:ph type="body" sz="quarter" idx="15" hasCustomPrompt="1"/>
          </p:nvPr>
        </p:nvSpPr>
        <p:spPr>
          <a:xfrm>
            <a:off x="0" y="4155141"/>
            <a:ext cx="9143999" cy="1003300"/>
          </a:xfrm>
          <a:solidFill>
            <a:srgbClr val="1B3651">
              <a:alpha val="80000"/>
            </a:srgbClr>
          </a:solidFill>
        </p:spPr>
        <p:txBody>
          <a:bodyPr>
            <a:normAutofit/>
          </a:bodyPr>
          <a:lstStyle>
            <a:lvl1pPr marL="0" indent="0" algn="ctr">
              <a:lnSpc>
                <a:spcPct val="90000"/>
              </a:lnSpc>
              <a:buNone/>
              <a:defRPr sz="2800" baseline="0">
                <a:solidFill>
                  <a:schemeClr val="bg1"/>
                </a:solidFill>
              </a:defRPr>
            </a:lvl1pPr>
          </a:lstStyle>
          <a:p>
            <a:pPr lvl="0"/>
            <a:r>
              <a:rPr lang="en-US" dirty="0" smtClean="0"/>
              <a:t>Use an Image as a Background to Keep Things Interesting                           </a:t>
            </a:r>
          </a:p>
        </p:txBody>
      </p:sp>
    </p:spTree>
    <p:extLst>
      <p:ext uri="{BB962C8B-B14F-4D97-AF65-F5344CB8AC3E}">
        <p14:creationId xmlns:p14="http://schemas.microsoft.com/office/powerpoint/2010/main" val="40414586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1938083" y="1442177"/>
            <a:ext cx="5200952" cy="194733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userDrawn="1"/>
        </p:nvSpPr>
        <p:spPr>
          <a:xfrm rot="10800000">
            <a:off x="1475617" y="1681234"/>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dirty="0">
              <a:latin typeface="Arial Narrow"/>
            </a:endParaRPr>
          </a:p>
        </p:txBody>
      </p:sp>
      <p:sp>
        <p:nvSpPr>
          <p:cNvPr id="6" name="Rectangle 5"/>
          <p:cNvSpPr/>
          <p:nvPr userDrawn="1"/>
        </p:nvSpPr>
        <p:spPr>
          <a:xfrm>
            <a:off x="1475618" y="1108640"/>
            <a:ext cx="2044096"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dirty="0">
              <a:solidFill>
                <a:srgbClr val="1B3651"/>
              </a:solidFill>
              <a:latin typeface="Arial Narrow"/>
            </a:endParaRPr>
          </a:p>
        </p:txBody>
      </p:sp>
      <p:cxnSp>
        <p:nvCxnSpPr>
          <p:cNvPr id="7" name="Straight Connector 6"/>
          <p:cNvCxnSpPr/>
          <p:nvPr userDrawn="1"/>
        </p:nvCxnSpPr>
        <p:spPr>
          <a:xfrm>
            <a:off x="3664856" y="1269998"/>
            <a:ext cx="5454954"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4190" y="3543902"/>
            <a:ext cx="7148284"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7" hasCustomPrompt="1"/>
          </p:nvPr>
        </p:nvSpPr>
        <p:spPr>
          <a:xfrm>
            <a:off x="2198688" y="1740927"/>
            <a:ext cx="4713287" cy="1473200"/>
          </a:xfrm>
        </p:spPr>
        <p:txBody>
          <a:bodyPr anchor="ctr">
            <a:normAutofit/>
          </a:bodyPr>
          <a:lstStyle>
            <a:lvl1pPr marL="0" indent="0" algn="ctr">
              <a:buNone/>
              <a:defRPr sz="3600" b="1" baseline="0">
                <a:solidFill>
                  <a:srgbClr val="1B3651"/>
                </a:solidFill>
                <a:latin typeface="Cambria"/>
                <a:cs typeface="Cambria"/>
              </a:defRPr>
            </a:lvl1pPr>
          </a:lstStyle>
          <a:p>
            <a:pPr lvl="0"/>
            <a:r>
              <a:rPr lang="en-US" dirty="0" smtClean="0"/>
              <a:t>SECOND SECTION HEADER  GOES HERE</a:t>
            </a:r>
            <a:endParaRPr lang="en-US" dirty="0"/>
          </a:p>
        </p:txBody>
      </p:sp>
      <p:sp>
        <p:nvSpPr>
          <p:cNvPr id="15" name="Text Placeholder 14"/>
          <p:cNvSpPr>
            <a:spLocks noGrp="1"/>
          </p:cNvSpPr>
          <p:nvPr>
            <p:ph type="body" sz="quarter" idx="18" hasCustomPrompt="1"/>
          </p:nvPr>
        </p:nvSpPr>
        <p:spPr>
          <a:xfrm>
            <a:off x="1519744" y="1187945"/>
            <a:ext cx="1927599" cy="388935"/>
          </a:xfrm>
        </p:spPr>
        <p:txBody>
          <a:bodyPr>
            <a:normAutofit/>
          </a:bodyPr>
          <a:lstStyle>
            <a:lvl1pPr marL="0" indent="0" algn="ctr">
              <a:buNone/>
              <a:defRPr sz="2400" baseline="0">
                <a:solidFill>
                  <a:srgbClr val="1B3651"/>
                </a:solidFill>
                <a:latin typeface="Arial"/>
                <a:cs typeface="Arial"/>
              </a:defRPr>
            </a:lvl1pPr>
          </a:lstStyle>
          <a:p>
            <a:pPr lvl="0"/>
            <a:r>
              <a:rPr lang="en-US" dirty="0" smtClean="0"/>
              <a:t>PART TWO</a:t>
            </a:r>
            <a:endParaRPr lang="en-US" dirty="0"/>
          </a:p>
        </p:txBody>
      </p:sp>
    </p:spTree>
    <p:extLst>
      <p:ext uri="{BB962C8B-B14F-4D97-AF65-F5344CB8AC3E}">
        <p14:creationId xmlns:p14="http://schemas.microsoft.com/office/powerpoint/2010/main" val="1881530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1358901" y="1237387"/>
            <a:ext cx="6664512" cy="2749550"/>
          </a:xfrm>
        </p:spPr>
        <p:txBody>
          <a:bodyPr>
            <a:normAutofit/>
          </a:bodyPr>
          <a:lstStyle>
            <a:lvl1pPr marL="0" indent="0">
              <a:buNone/>
              <a:defRPr sz="4400" b="0" baseline="0">
                <a:solidFill>
                  <a:srgbClr val="192F4B"/>
                </a:solidFill>
                <a:latin typeface="Cambria"/>
                <a:cs typeface="Cambria"/>
              </a:defRPr>
            </a:lvl1pPr>
          </a:lstStyle>
          <a:p>
            <a:pPr lvl="0"/>
            <a:r>
              <a:rPr lang="en-US" dirty="0" smtClean="0"/>
              <a:t>Add a High-Level Impact Statement Here</a:t>
            </a:r>
            <a:endParaRPr lang="en-US" dirty="0"/>
          </a:p>
        </p:txBody>
      </p:sp>
      <p:sp>
        <p:nvSpPr>
          <p:cNvPr id="7" name="Right Triangle 6"/>
          <p:cNvSpPr/>
          <p:nvPr userDrawn="1"/>
        </p:nvSpPr>
        <p:spPr>
          <a:xfrm rot="10800000">
            <a:off x="903599" y="1207968"/>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8" name="Rectangle 7"/>
          <p:cNvSpPr/>
          <p:nvPr userDrawn="1"/>
        </p:nvSpPr>
        <p:spPr>
          <a:xfrm>
            <a:off x="903600" y="635374"/>
            <a:ext cx="2044096"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10" name="Text Placeholder 9"/>
          <p:cNvSpPr>
            <a:spLocks noGrp="1"/>
          </p:cNvSpPr>
          <p:nvPr>
            <p:ph type="body" sz="quarter" idx="11" hasCustomPrompt="1"/>
          </p:nvPr>
        </p:nvSpPr>
        <p:spPr>
          <a:xfrm>
            <a:off x="970523" y="681384"/>
            <a:ext cx="1917409" cy="533367"/>
          </a:xfrm>
        </p:spPr>
        <p:txBody>
          <a:bodyPr>
            <a:normAutofit/>
          </a:bodyPr>
          <a:lstStyle>
            <a:lvl1pPr marL="0" indent="0">
              <a:buNone/>
              <a:defRPr sz="2400" baseline="0">
                <a:solidFill>
                  <a:schemeClr val="bg1"/>
                </a:solidFill>
                <a:latin typeface="Arial"/>
                <a:cs typeface="Arial"/>
              </a:defRPr>
            </a:lvl1pPr>
          </a:lstStyle>
          <a:p>
            <a:pPr lvl="0"/>
            <a:r>
              <a:rPr lang="en-US" dirty="0" smtClean="0"/>
              <a:t>SIDE NOTE</a:t>
            </a:r>
            <a:endParaRPr lang="en-US" dirty="0"/>
          </a:p>
        </p:txBody>
      </p:sp>
    </p:spTree>
    <p:extLst>
      <p:ext uri="{BB962C8B-B14F-4D97-AF65-F5344CB8AC3E}">
        <p14:creationId xmlns:p14="http://schemas.microsoft.com/office/powerpoint/2010/main" val="30582588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Banner-0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404" y="146929"/>
            <a:ext cx="2814452" cy="990600"/>
          </a:xfrm>
          <a:prstGeom prst="rect">
            <a:avLst/>
          </a:prstGeom>
        </p:spPr>
      </p:pic>
      <p:cxnSp>
        <p:nvCxnSpPr>
          <p:cNvPr id="6" name="Straight Connector 5"/>
          <p:cNvCxnSpPr/>
          <p:nvPr userDrawn="1"/>
        </p:nvCxnSpPr>
        <p:spPr>
          <a:xfrm flipV="1">
            <a:off x="2499843" y="846984"/>
            <a:ext cx="6664477" cy="32684"/>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499843" y="397799"/>
            <a:ext cx="6664477"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8" name="Picture 7" descr="chart-0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1000" y="1790095"/>
            <a:ext cx="2787952" cy="2787952"/>
          </a:xfrm>
          <a:prstGeom prst="rect">
            <a:avLst/>
          </a:prstGeom>
        </p:spPr>
      </p:pic>
      <p:sp>
        <p:nvSpPr>
          <p:cNvPr id="11" name="Text Placeholder 10"/>
          <p:cNvSpPr>
            <a:spLocks noGrp="1"/>
          </p:cNvSpPr>
          <p:nvPr>
            <p:ph type="body" sz="quarter" idx="10" hasCustomPrompt="1"/>
          </p:nvPr>
        </p:nvSpPr>
        <p:spPr>
          <a:xfrm>
            <a:off x="134469" y="393047"/>
            <a:ext cx="2315883" cy="481640"/>
          </a:xfrm>
        </p:spPr>
        <p:txBody>
          <a:bodyPr>
            <a:normAutofit/>
          </a:bodyPr>
          <a:lstStyle>
            <a:lvl1pPr marL="0" indent="0">
              <a:buNone/>
              <a:defRPr sz="2400" baseline="0">
                <a:solidFill>
                  <a:schemeClr val="bg1"/>
                </a:solidFill>
                <a:latin typeface="Cambria"/>
                <a:cs typeface="Cambria"/>
              </a:defRPr>
            </a:lvl1pPr>
          </a:lstStyle>
          <a:p>
            <a:pPr lvl="0"/>
            <a:r>
              <a:rPr lang="en-US" dirty="0" smtClean="0"/>
              <a:t>Add Data Point</a:t>
            </a:r>
            <a:endParaRPr lang="en-US" dirty="0"/>
          </a:p>
        </p:txBody>
      </p:sp>
      <p:sp>
        <p:nvSpPr>
          <p:cNvPr id="13" name="Text Placeholder 12"/>
          <p:cNvSpPr>
            <a:spLocks noGrp="1"/>
          </p:cNvSpPr>
          <p:nvPr>
            <p:ph type="body" sz="quarter" idx="11" hasCustomPrompt="1"/>
          </p:nvPr>
        </p:nvSpPr>
        <p:spPr>
          <a:xfrm>
            <a:off x="2694930" y="383522"/>
            <a:ext cx="2960687" cy="449262"/>
          </a:xfrm>
        </p:spPr>
        <p:txBody>
          <a:bodyPr>
            <a:noAutofit/>
          </a:bodyPr>
          <a:lstStyle>
            <a:lvl1pPr marL="0" indent="0">
              <a:buNone/>
              <a:defRPr sz="2400" baseline="0">
                <a:latin typeface="Cambria"/>
                <a:cs typeface="Cambria"/>
              </a:defRPr>
            </a:lvl1pPr>
          </a:lstStyle>
          <a:p>
            <a:pPr lvl="0"/>
            <a:r>
              <a:rPr lang="en-US" dirty="0" smtClean="0"/>
              <a:t>Describe Data Point</a:t>
            </a:r>
            <a:endParaRPr lang="en-US" dirty="0"/>
          </a:p>
        </p:txBody>
      </p:sp>
    </p:spTree>
    <p:extLst>
      <p:ext uri="{BB962C8B-B14F-4D97-AF65-F5344CB8AC3E}">
        <p14:creationId xmlns:p14="http://schemas.microsoft.com/office/powerpoint/2010/main" val="217918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46" r:id="rId1"/>
    <p:sldLayoutId id="2147483763" r:id="rId2"/>
    <p:sldLayoutId id="2147483791" r:id="rId3"/>
    <p:sldLayoutId id="2147483792" r:id="rId4"/>
    <p:sldLayoutId id="2147483793" r:id="rId5"/>
    <p:sldLayoutId id="2147483790" r:id="rId6"/>
    <p:sldLayoutId id="2147483786" r:id="rId7"/>
    <p:sldLayoutId id="2147483758" r:id="rId8"/>
    <p:sldLayoutId id="2147483794" r:id="rId9"/>
    <p:sldLayoutId id="2147483764" r:id="rId10"/>
    <p:sldLayoutId id="2147483795" r:id="rId11"/>
  </p:sldLayoutIdLst>
  <p:timing>
    <p:tnLst>
      <p:par>
        <p:cTn id="1" dur="indefinite" restart="never" nodeType="tmRoot"/>
      </p:par>
    </p:tnLst>
  </p:timing>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chemeClr val="accent2">
            <a:lumMod val="75000"/>
          </a:schemeClr>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chemeClr val="accent2">
            <a:lumMod val="75000"/>
          </a:schemeClr>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chemeClr val="accent2">
            <a:lumMod val="75000"/>
          </a:schemeClr>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chemeClr val="accent2">
            <a:lumMod val="75000"/>
          </a:schemeClr>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chemeClr val="accent2">
            <a:lumMod val="75000"/>
          </a:schemeClr>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pulse/finally-color-your-linkedin-profile-tavis-buckli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651">
            <a:alpha val="99000"/>
          </a:srgbClr>
        </a:solidFill>
        <a:effectLst/>
      </p:bgPr>
    </p:bg>
    <p:spTree>
      <p:nvGrpSpPr>
        <p:cNvPr id="1" name=""/>
        <p:cNvGrpSpPr/>
        <p:nvPr/>
      </p:nvGrpSpPr>
      <p:grpSpPr>
        <a:xfrm>
          <a:off x="0" y="0"/>
          <a:ext cx="0" cy="0"/>
          <a:chOff x="0" y="0"/>
          <a:chExt cx="0" cy="0"/>
        </a:xfrm>
      </p:grpSpPr>
      <p:cxnSp>
        <p:nvCxnSpPr>
          <p:cNvPr id="19" name="Straight Connector 18"/>
          <p:cNvCxnSpPr/>
          <p:nvPr/>
        </p:nvCxnSpPr>
        <p:spPr>
          <a:xfrm>
            <a:off x="4572000" y="0"/>
            <a:ext cx="1" cy="1123934"/>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 name="Text Placeholder 7"/>
          <p:cNvSpPr>
            <a:spLocks noGrp="1"/>
          </p:cNvSpPr>
          <p:nvPr>
            <p:ph type="body" sz="quarter" idx="4294967295"/>
          </p:nvPr>
        </p:nvSpPr>
        <p:spPr>
          <a:xfrm>
            <a:off x="821206" y="2494812"/>
            <a:ext cx="7505023" cy="945174"/>
          </a:xfrm>
        </p:spPr>
        <p:txBody>
          <a:bodyPr/>
          <a:lstStyle/>
          <a:p>
            <a:pPr marL="0" indent="0" algn="ctr">
              <a:buNone/>
            </a:pPr>
            <a:r>
              <a:rPr lang="en-US" sz="5400" spc="300" dirty="0" smtClean="0">
                <a:solidFill>
                  <a:srgbClr val="FFFFFF"/>
                </a:solidFill>
                <a:latin typeface="Cambria"/>
              </a:rPr>
              <a:t>LinkedIn</a:t>
            </a:r>
            <a:endParaRPr lang="en-US" sz="5400" b="1" spc="300" dirty="0">
              <a:solidFill>
                <a:srgbClr val="FFFFFF"/>
              </a:solidFill>
            </a:endParaRPr>
          </a:p>
        </p:txBody>
      </p:sp>
      <p:grpSp>
        <p:nvGrpSpPr>
          <p:cNvPr id="7" name="Group 6"/>
          <p:cNvGrpSpPr/>
          <p:nvPr/>
        </p:nvGrpSpPr>
        <p:grpSpPr>
          <a:xfrm>
            <a:off x="1893659" y="1520338"/>
            <a:ext cx="5350893" cy="959193"/>
            <a:chOff x="2257013" y="1682350"/>
            <a:chExt cx="4447108" cy="797182"/>
          </a:xfrm>
        </p:grpSpPr>
        <p:pic>
          <p:nvPicPr>
            <p:cNvPr id="10" name="Picture 9" descr="Banner-0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899123" y="1682350"/>
              <a:ext cx="804998" cy="797182"/>
            </a:xfrm>
            <a:prstGeom prst="rect">
              <a:avLst/>
            </a:prstGeom>
          </p:spPr>
        </p:pic>
        <p:pic>
          <p:nvPicPr>
            <p:cNvPr id="11" name="Picture 10" descr="Banner-0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257013" y="1682350"/>
              <a:ext cx="804998" cy="797182"/>
            </a:xfrm>
            <a:prstGeom prst="rect">
              <a:avLst/>
            </a:prstGeom>
          </p:spPr>
        </p:pic>
        <p:sp>
          <p:nvSpPr>
            <p:cNvPr id="9" name="Rectangle 8"/>
            <p:cNvSpPr/>
            <p:nvPr/>
          </p:nvSpPr>
          <p:spPr>
            <a:xfrm>
              <a:off x="2660952" y="1741929"/>
              <a:ext cx="3640667" cy="487600"/>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grpSp>
      <p:sp>
        <p:nvSpPr>
          <p:cNvPr id="15" name="Text Placeholder 7"/>
          <p:cNvSpPr>
            <a:spLocks noGrp="1"/>
          </p:cNvSpPr>
          <p:nvPr>
            <p:ph type="body" sz="quarter" idx="4294967295"/>
          </p:nvPr>
        </p:nvSpPr>
        <p:spPr>
          <a:xfrm>
            <a:off x="1529474" y="1652751"/>
            <a:ext cx="6114935" cy="538218"/>
          </a:xfrm>
        </p:spPr>
        <p:txBody>
          <a:bodyPr>
            <a:normAutofit/>
          </a:bodyPr>
          <a:lstStyle/>
          <a:p>
            <a:pPr marL="0" indent="0" algn="ctr">
              <a:buNone/>
            </a:pPr>
            <a:r>
              <a:rPr lang="en-US" sz="2500" dirty="0" smtClean="0">
                <a:solidFill>
                  <a:srgbClr val="FFFFFF"/>
                </a:solidFill>
                <a:latin typeface="Arial"/>
                <a:cs typeface="Arial"/>
              </a:rPr>
              <a:t>LEVERAGING</a:t>
            </a:r>
            <a:endParaRPr lang="en-US" sz="2500" dirty="0">
              <a:solidFill>
                <a:srgbClr val="FFFFFF"/>
              </a:solidFill>
              <a:latin typeface="Arial"/>
              <a:cs typeface="Arial"/>
            </a:endParaRPr>
          </a:p>
        </p:txBody>
      </p:sp>
      <p:pic>
        <p:nvPicPr>
          <p:cNvPr id="24" name="Picture 23" descr="Gears-05.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9570" y="265172"/>
            <a:ext cx="1120670" cy="1258834"/>
          </a:xfrm>
          <a:prstGeom prst="rect">
            <a:avLst/>
          </a:prstGeom>
        </p:spPr>
      </p:pic>
      <p:cxnSp>
        <p:nvCxnSpPr>
          <p:cNvPr id="33" name="Straight Connector 32"/>
          <p:cNvCxnSpPr/>
          <p:nvPr/>
        </p:nvCxnSpPr>
        <p:spPr>
          <a:xfrm flipH="1">
            <a:off x="1971524" y="2555287"/>
            <a:ext cx="5116287" cy="2419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971524" y="3389855"/>
            <a:ext cx="5116287" cy="0"/>
          </a:xfrm>
          <a:prstGeom prst="line">
            <a:avLst/>
          </a:prstGeom>
          <a:ln w="23495" cap="flat">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620" y="4200234"/>
            <a:ext cx="2815441" cy="629955"/>
          </a:xfrm>
          <a:prstGeom prst="rect">
            <a:avLst/>
          </a:prstGeom>
        </p:spPr>
      </p:pic>
      <p:sp>
        <p:nvSpPr>
          <p:cNvPr id="3" name="TextBox 2"/>
          <p:cNvSpPr txBox="1"/>
          <p:nvPr/>
        </p:nvSpPr>
        <p:spPr>
          <a:xfrm>
            <a:off x="6103620" y="4773039"/>
            <a:ext cx="2815441" cy="338554"/>
          </a:xfrm>
          <a:prstGeom prst="rect">
            <a:avLst/>
          </a:prstGeom>
          <a:solidFill>
            <a:schemeClr val="bg1"/>
          </a:solidFill>
        </p:spPr>
        <p:txBody>
          <a:bodyPr wrap="square" rtlCol="0">
            <a:spAutoFit/>
          </a:bodyPr>
          <a:lstStyle/>
          <a:p>
            <a:pPr algn="ctr"/>
            <a:r>
              <a:rPr lang="en-US" sz="1600" b="1" dirty="0" smtClean="0"/>
              <a:t>CAREER DEVELOPMENT OFFICE</a:t>
            </a:r>
            <a:endParaRPr lang="en-US" sz="1600" b="1" dirty="0"/>
          </a:p>
        </p:txBody>
      </p:sp>
    </p:spTree>
    <p:extLst>
      <p:ext uri="{BB962C8B-B14F-4D97-AF65-F5344CB8AC3E}">
        <p14:creationId xmlns:p14="http://schemas.microsoft.com/office/powerpoint/2010/main" val="3539330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72100"/>
          </a:xfrm>
          <a:prstGeom prst="rect">
            <a:avLst/>
          </a:prstGeom>
        </p:spPr>
      </p:pic>
      <p:sp>
        <p:nvSpPr>
          <p:cNvPr id="8" name="Rectangle 7"/>
          <p:cNvSpPr/>
          <p:nvPr/>
        </p:nvSpPr>
        <p:spPr>
          <a:xfrm>
            <a:off x="0" y="5249"/>
            <a:ext cx="9144000" cy="5143500"/>
          </a:xfrm>
          <a:prstGeom prst="rect">
            <a:avLst/>
          </a:prstGeom>
          <a:solidFill>
            <a:srgbClr val="1C3750">
              <a:alpha val="5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2" name="Text Placeholder 1"/>
          <p:cNvSpPr>
            <a:spLocks noGrp="1"/>
          </p:cNvSpPr>
          <p:nvPr>
            <p:ph type="body" sz="quarter" idx="4294967295"/>
          </p:nvPr>
        </p:nvSpPr>
        <p:spPr>
          <a:xfrm>
            <a:off x="1351124" y="1208929"/>
            <a:ext cx="7067150" cy="1841510"/>
          </a:xfrm>
          <a:solidFill>
            <a:srgbClr val="C7DBEC">
              <a:alpha val="81176"/>
            </a:srgbClr>
          </a:solidFill>
        </p:spPr>
        <p:txBody>
          <a:bodyPr>
            <a:noAutofit/>
          </a:bodyPr>
          <a:lstStyle/>
          <a:p>
            <a:pPr marL="0" indent="0" algn="ctr">
              <a:buNone/>
            </a:pPr>
            <a:r>
              <a:rPr lang="en-US" sz="5400" dirty="0" smtClean="0">
                <a:solidFill>
                  <a:srgbClr val="FFFFFF"/>
                </a:solidFill>
                <a:latin typeface="Cambria"/>
                <a:cs typeface="Cambria"/>
              </a:rPr>
              <a:t>Building your optimal LinkedIn profile brand</a:t>
            </a:r>
            <a:endParaRPr lang="en-US" sz="5400" dirty="0">
              <a:solidFill>
                <a:srgbClr val="FFFFFF"/>
              </a:solidFill>
              <a:latin typeface="Cambria"/>
              <a:cs typeface="Cambria"/>
            </a:endParaRPr>
          </a:p>
        </p:txBody>
      </p:sp>
      <p:sp>
        <p:nvSpPr>
          <p:cNvPr id="5" name="Right Triangle 4"/>
          <p:cNvSpPr/>
          <p:nvPr/>
        </p:nvSpPr>
        <p:spPr>
          <a:xfrm rot="10800000">
            <a:off x="903599" y="1207968"/>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6" name="Rectangle 5"/>
          <p:cNvSpPr/>
          <p:nvPr/>
        </p:nvSpPr>
        <p:spPr>
          <a:xfrm>
            <a:off x="903600" y="635374"/>
            <a:ext cx="2044096"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9" name="Text Placeholder 2"/>
          <p:cNvSpPr txBox="1">
            <a:spLocks/>
          </p:cNvSpPr>
          <p:nvPr/>
        </p:nvSpPr>
        <p:spPr>
          <a:xfrm>
            <a:off x="1030909" y="679136"/>
            <a:ext cx="2388190" cy="572594"/>
          </a:xfrm>
          <a:prstGeom prst="rect">
            <a:avLst/>
          </a:prstGeom>
        </p:spPr>
        <p:txBody>
          <a:bodyPr/>
          <a:lstStyle>
            <a:lvl1pPr marL="342900" indent="-342900" algn="l" defTabSz="457200" rtl="0" eaLnBrk="1" latinLnBrk="0" hangingPunct="1">
              <a:spcBef>
                <a:spcPct val="20000"/>
              </a:spcBef>
              <a:buClr>
                <a:schemeClr val="accent2">
                  <a:lumMod val="75000"/>
                </a:schemeClr>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chemeClr val="accent2">
                  <a:lumMod val="75000"/>
                </a:schemeClr>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chemeClr val="accent2">
                  <a:lumMod val="75000"/>
                </a:schemeClr>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chemeClr val="accent2">
                  <a:lumMod val="75000"/>
                </a:schemeClr>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chemeClr val="accent2">
                  <a:lumMod val="75000"/>
                </a:schemeClr>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FFFFFF"/>
              </a:solidFill>
              <a:latin typeface="Arial"/>
              <a:cs typeface="Arial"/>
            </a:endParaRPr>
          </a:p>
        </p:txBody>
      </p:sp>
      <p:sp>
        <p:nvSpPr>
          <p:cNvPr id="10" name="Text Placeholder 2"/>
          <p:cNvSpPr>
            <a:spLocks noGrp="1"/>
          </p:cNvSpPr>
          <p:nvPr>
            <p:ph type="body" sz="quarter" idx="4294967295"/>
          </p:nvPr>
        </p:nvSpPr>
        <p:spPr>
          <a:xfrm>
            <a:off x="1030909" y="770965"/>
            <a:ext cx="1927599" cy="388935"/>
          </a:xfrm>
          <a:prstGeom prst="rect">
            <a:avLst/>
          </a:prstGeom>
        </p:spPr>
        <p:txBody>
          <a:bodyPr>
            <a:normAutofit fontScale="70000" lnSpcReduction="20000"/>
          </a:bodyPr>
          <a:lstStyle/>
          <a:p>
            <a:pPr marL="0" indent="0">
              <a:buNone/>
            </a:pPr>
            <a:r>
              <a:rPr lang="en-US" dirty="0" smtClean="0"/>
              <a:t>Take Action</a:t>
            </a:r>
            <a:endParaRPr lang="en-US" dirty="0"/>
          </a:p>
        </p:txBody>
      </p:sp>
    </p:spTree>
    <p:extLst>
      <p:ext uri="{BB962C8B-B14F-4D97-AF65-F5344CB8AC3E}">
        <p14:creationId xmlns:p14="http://schemas.microsoft.com/office/powerpoint/2010/main" val="43703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813" b="7813"/>
          <a:stretch>
            <a:fillRect/>
          </a:stretch>
        </p:blipFill>
        <p:spPr>
          <a:xfrm>
            <a:off x="0" y="0"/>
            <a:ext cx="9144000" cy="5143500"/>
          </a:xfrm>
        </p:spPr>
      </p:pic>
      <p:sp>
        <p:nvSpPr>
          <p:cNvPr id="6" name="Text Placeholder 5"/>
          <p:cNvSpPr>
            <a:spLocks noGrp="1"/>
          </p:cNvSpPr>
          <p:nvPr>
            <p:ph type="body" sz="quarter" idx="15"/>
          </p:nvPr>
        </p:nvSpPr>
        <p:spPr>
          <a:xfrm>
            <a:off x="5698541" y="0"/>
            <a:ext cx="3445458" cy="5158441"/>
          </a:xfrm>
        </p:spPr>
        <p:txBody>
          <a:bodyPr>
            <a:normAutofit/>
          </a:bodyPr>
          <a:lstStyle/>
          <a:p>
            <a:pPr algn="l"/>
            <a:r>
              <a:rPr lang="en-US" dirty="0" smtClean="0">
                <a:latin typeface="+mj-lt"/>
              </a:rPr>
              <a:t>Step 1: Research</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smtClean="0"/>
              <a:t>Target keywords for roles/industries of interest to you &amp; identify transferable skills &amp; overlap in current experience</a:t>
            </a:r>
          </a:p>
          <a:p>
            <a:pPr marL="457200" indent="-457200" algn="l">
              <a:buFont typeface="Arial" panose="020B0604020202020204" pitchFamily="34" charset="0"/>
              <a:buChar char="•"/>
            </a:pPr>
            <a:r>
              <a:rPr lang="en-US" sz="2000" dirty="0" smtClean="0"/>
              <a:t>Resources include:</a:t>
            </a:r>
          </a:p>
          <a:p>
            <a:pPr marL="1200150" lvl="1" indent="-457200"/>
            <a:r>
              <a:rPr lang="en-US" sz="1600" dirty="0" smtClean="0">
                <a:solidFill>
                  <a:srgbClr val="E9F9FF"/>
                </a:solidFill>
              </a:rPr>
              <a:t>Job postings</a:t>
            </a:r>
          </a:p>
          <a:p>
            <a:pPr marL="1200150" lvl="1" indent="-457200"/>
            <a:r>
              <a:rPr lang="en-US" sz="1600" dirty="0" smtClean="0">
                <a:solidFill>
                  <a:srgbClr val="E9F9FF"/>
                </a:solidFill>
              </a:rPr>
              <a:t>CDO keyword lists</a:t>
            </a:r>
          </a:p>
          <a:p>
            <a:pPr marL="1200150" lvl="1" indent="-457200"/>
            <a:r>
              <a:rPr lang="en-US" sz="1600" dirty="0" smtClean="0">
                <a:solidFill>
                  <a:srgbClr val="E9F9FF"/>
                </a:solidFill>
              </a:rPr>
              <a:t>Word cloud websites like tagcrowd.com</a:t>
            </a:r>
            <a:endParaRPr lang="en-US" sz="1600" dirty="0">
              <a:solidFill>
                <a:srgbClr val="E9F9FF"/>
              </a:solidFill>
            </a:endParaRPr>
          </a:p>
        </p:txBody>
      </p:sp>
    </p:spTree>
    <p:extLst>
      <p:ext uri="{BB962C8B-B14F-4D97-AF65-F5344CB8AC3E}">
        <p14:creationId xmlns:p14="http://schemas.microsoft.com/office/powerpoint/2010/main" val="378398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813" b="7813"/>
          <a:stretch>
            <a:fillRect/>
          </a:stretch>
        </p:blipFill>
        <p:spPr/>
      </p:pic>
      <p:sp>
        <p:nvSpPr>
          <p:cNvPr id="6" name="Text Placeholder 5"/>
          <p:cNvSpPr>
            <a:spLocks noGrp="1"/>
          </p:cNvSpPr>
          <p:nvPr>
            <p:ph type="body" sz="quarter" idx="15"/>
          </p:nvPr>
        </p:nvSpPr>
        <p:spPr>
          <a:xfrm>
            <a:off x="5698541" y="0"/>
            <a:ext cx="3445458" cy="5158441"/>
          </a:xfrm>
        </p:spPr>
        <p:txBody>
          <a:bodyPr>
            <a:normAutofit/>
          </a:bodyPr>
          <a:lstStyle/>
          <a:p>
            <a:pPr algn="l"/>
            <a:r>
              <a:rPr lang="en-US" dirty="0" smtClean="0">
                <a:latin typeface="+mj-lt"/>
              </a:rPr>
              <a:t>Step 2: Draft your headline, summary, and experience bullets</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endParaRPr lang="en-US" sz="2000" dirty="0"/>
          </a:p>
        </p:txBody>
      </p:sp>
    </p:spTree>
    <p:extLst>
      <p:ext uri="{BB962C8B-B14F-4D97-AF65-F5344CB8AC3E}">
        <p14:creationId xmlns:p14="http://schemas.microsoft.com/office/powerpoint/2010/main" val="92913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0" y="0"/>
            <a:ext cx="9143999" cy="5158441"/>
          </a:xfrm>
          <a:solidFill>
            <a:srgbClr val="D9D9D9">
              <a:alpha val="80000"/>
            </a:srgbClr>
          </a:solidFill>
        </p:spPr>
        <p:txBody>
          <a:bodyPr>
            <a:normAutofit/>
          </a:bodyPr>
          <a:lstStyle/>
          <a:p>
            <a:pPr algn="l"/>
            <a:endParaRPr lang="en-US" sz="2000" dirty="0" smtClean="0"/>
          </a:p>
          <a:p>
            <a:pPr algn="l"/>
            <a:endParaRPr lang="en-US" sz="2000" dirty="0"/>
          </a:p>
        </p:txBody>
      </p:sp>
      <p:sp>
        <p:nvSpPr>
          <p:cNvPr id="7" name="Oval Callout 6"/>
          <p:cNvSpPr/>
          <p:nvPr/>
        </p:nvSpPr>
        <p:spPr>
          <a:xfrm>
            <a:off x="3666146" y="1080049"/>
            <a:ext cx="5725682" cy="3802878"/>
          </a:xfrm>
          <a:prstGeom prst="wedgeEllipseCallou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1999" y="1653126"/>
            <a:ext cx="4195985" cy="2800767"/>
          </a:xfrm>
          <a:prstGeom prst="rect">
            <a:avLst/>
          </a:prstGeom>
          <a:noFill/>
        </p:spPr>
        <p:txBody>
          <a:bodyPr wrap="square" rtlCol="0">
            <a:spAutoFit/>
          </a:bodyPr>
          <a:lstStyle/>
          <a:p>
            <a:pPr fontAlgn="base"/>
            <a:r>
              <a:rPr lang="en-US" sz="1600" b="1" dirty="0" smtClean="0"/>
              <a:t>Stuck? Consider the Following:</a:t>
            </a:r>
          </a:p>
          <a:p>
            <a:pPr marL="285750" indent="-285750" fontAlgn="base">
              <a:buFont typeface="Arial" panose="020B0604020202020204" pitchFamily="34" charset="0"/>
              <a:buChar char="•"/>
            </a:pPr>
            <a:r>
              <a:rPr lang="en-US" sz="1600" dirty="0" smtClean="0"/>
              <a:t>What </a:t>
            </a:r>
            <a:r>
              <a:rPr lang="en-US" sz="1600" dirty="0"/>
              <a:t>are your goals and ambitions</a:t>
            </a:r>
            <a:r>
              <a:rPr lang="en-US" sz="1600" dirty="0" smtClean="0"/>
              <a:t>?</a:t>
            </a:r>
          </a:p>
          <a:p>
            <a:pPr marL="285750" indent="-285750" fontAlgn="base">
              <a:buFont typeface="Arial" panose="020B0604020202020204" pitchFamily="34" charset="0"/>
              <a:buChar char="•"/>
            </a:pPr>
            <a:r>
              <a:rPr lang="en-US" sz="1600" dirty="0" smtClean="0"/>
              <a:t>What are your strengths?</a:t>
            </a:r>
            <a:endParaRPr lang="en-US" sz="1600" dirty="0"/>
          </a:p>
          <a:p>
            <a:pPr marL="285750" indent="-285750" fontAlgn="base">
              <a:buFont typeface="Arial" panose="020B0604020202020204" pitchFamily="34" charset="0"/>
              <a:buChar char="•"/>
            </a:pPr>
            <a:r>
              <a:rPr lang="en-US" sz="1600" dirty="0"/>
              <a:t>What are your guiding principles?</a:t>
            </a:r>
          </a:p>
          <a:p>
            <a:pPr marL="285750" indent="-285750" fontAlgn="base">
              <a:buFont typeface="Arial" panose="020B0604020202020204" pitchFamily="34" charset="0"/>
              <a:buChar char="•"/>
            </a:pPr>
            <a:r>
              <a:rPr lang="en-US" sz="1600" dirty="0"/>
              <a:t>Why are you passionate about your current job or </a:t>
            </a:r>
            <a:r>
              <a:rPr lang="en-US" sz="1600" dirty="0" smtClean="0"/>
              <a:t>industry/target job/industry?</a:t>
            </a:r>
            <a:endParaRPr lang="en-US" sz="1600" dirty="0"/>
          </a:p>
          <a:p>
            <a:pPr marL="285750" indent="-285750" fontAlgn="base">
              <a:buFont typeface="Arial" panose="020B0604020202020204" pitchFamily="34" charset="0"/>
              <a:buChar char="•"/>
            </a:pPr>
            <a:r>
              <a:rPr lang="en-US" sz="1600" dirty="0"/>
              <a:t>Were there any specific pieces of wisdom that you took away from past jobs?</a:t>
            </a:r>
          </a:p>
          <a:p>
            <a:pPr marL="285750" indent="-285750" fontAlgn="base">
              <a:buFont typeface="Arial" panose="020B0604020202020204" pitchFamily="34" charset="0"/>
              <a:buChar char="•"/>
            </a:pPr>
            <a:r>
              <a:rPr lang="en-US" sz="1600" dirty="0"/>
              <a:t>Is there any unique knowledge you’ve brought into your industry from other life experiences</a:t>
            </a:r>
            <a:r>
              <a:rPr lang="en-US" sz="1600" dirty="0" smtClean="0"/>
              <a:t>?</a:t>
            </a:r>
            <a:endParaRPr lang="en-US" sz="1600" dirty="0"/>
          </a:p>
        </p:txBody>
      </p:sp>
      <p:sp>
        <p:nvSpPr>
          <p:cNvPr id="8" name="TextBox 7"/>
          <p:cNvSpPr txBox="1"/>
          <p:nvPr/>
        </p:nvSpPr>
        <p:spPr>
          <a:xfrm>
            <a:off x="256374" y="358923"/>
            <a:ext cx="3837062" cy="461665"/>
          </a:xfrm>
          <a:prstGeom prst="rect">
            <a:avLst/>
          </a:prstGeom>
          <a:noFill/>
        </p:spPr>
        <p:txBody>
          <a:bodyPr wrap="square" rtlCol="0">
            <a:spAutoFit/>
          </a:bodyPr>
          <a:lstStyle/>
          <a:p>
            <a:r>
              <a:rPr lang="en-US" sz="2400" dirty="0" smtClean="0">
                <a:latin typeface="Bahnschrift SemiLight" panose="020B0502040204020203" pitchFamily="34" charset="0"/>
              </a:rPr>
              <a:t>WRITE YOUR SUMMARY</a:t>
            </a:r>
            <a:endParaRPr lang="en-US" sz="2400" dirty="0">
              <a:latin typeface="Bahnschrift SemiLight" panose="020B0502040204020203"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61" y="140820"/>
            <a:ext cx="4876800" cy="4876800"/>
          </a:xfrm>
          <a:prstGeom prst="rect">
            <a:avLst/>
          </a:prstGeom>
        </p:spPr>
      </p:pic>
    </p:spTree>
    <p:extLst>
      <p:ext uri="{BB962C8B-B14F-4D97-AF65-F5344CB8AC3E}">
        <p14:creationId xmlns:p14="http://schemas.microsoft.com/office/powerpoint/2010/main" val="108371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0567" y="2314847"/>
            <a:ext cx="5009839" cy="646331"/>
          </a:xfrm>
          <a:prstGeom prst="rect">
            <a:avLst/>
          </a:prstGeom>
          <a:noFill/>
        </p:spPr>
        <p:txBody>
          <a:bodyPr wrap="square" rtlCol="0">
            <a:spAutoFit/>
          </a:bodyPr>
          <a:lstStyle/>
          <a:p>
            <a:r>
              <a:rPr lang="en-US" sz="3600" dirty="0" smtClean="0">
                <a:solidFill>
                  <a:schemeClr val="bg1"/>
                </a:solidFill>
                <a:latin typeface="Edwardian Script ITC" panose="030303020407070D0804" pitchFamily="66" charset="0"/>
              </a:rPr>
              <a:t>Aesthetic Elements of LinkedIn</a:t>
            </a:r>
            <a:endParaRPr lang="en-US" sz="3600" dirty="0">
              <a:solidFill>
                <a:schemeClr val="bg1"/>
              </a:solidFill>
              <a:latin typeface="Edwardian Script ITC" panose="030303020407070D0804" pitchFamily="66"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376887"/>
            <a:ext cx="2388550" cy="149284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388550" y="376887"/>
            <a:ext cx="2388550" cy="149284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777100" y="376887"/>
            <a:ext cx="2388550" cy="149284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165650" y="376887"/>
            <a:ext cx="2388550" cy="149284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70885" flipV="1">
            <a:off x="7481845" y="4186887"/>
            <a:ext cx="2388550" cy="1492844"/>
          </a:xfrm>
          <a:prstGeom prst="rect">
            <a:avLst/>
          </a:prstGeom>
        </p:spPr>
      </p:pic>
    </p:spTree>
    <p:extLst>
      <p:ext uri="{BB962C8B-B14F-4D97-AF65-F5344CB8AC3E}">
        <p14:creationId xmlns:p14="http://schemas.microsoft.com/office/powerpoint/2010/main" val="349218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314847"/>
            <a:ext cx="5341121" cy="1171837"/>
          </a:xfrm>
          <a:prstGeom prst="rect">
            <a:avLst/>
          </a:prstGeom>
          <a:solidFill>
            <a:srgbClr val="B80000">
              <a:alpha val="27059"/>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1282" y="2314847"/>
            <a:ext cx="5009839" cy="646331"/>
          </a:xfrm>
          <a:prstGeom prst="rect">
            <a:avLst/>
          </a:prstGeom>
          <a:noFill/>
        </p:spPr>
        <p:txBody>
          <a:bodyPr wrap="square" rtlCol="0">
            <a:spAutoFit/>
          </a:bodyPr>
          <a:lstStyle/>
          <a:p>
            <a:r>
              <a:rPr lang="en-US" sz="3600" dirty="0" smtClean="0">
                <a:solidFill>
                  <a:schemeClr val="bg1"/>
                </a:solidFill>
                <a:latin typeface="Edwardian Script ITC" panose="030303020407070D0804" pitchFamily="66" charset="0"/>
              </a:rPr>
              <a:t>Adding </a:t>
            </a:r>
            <a:r>
              <a:rPr lang="en-US" sz="3600" dirty="0" smtClean="0">
                <a:solidFill>
                  <a:schemeClr val="accent1">
                    <a:lumMod val="60000"/>
                    <a:lumOff val="40000"/>
                  </a:schemeClr>
                </a:solidFill>
                <a:latin typeface="Edwardian Script ITC" panose="030303020407070D0804" pitchFamily="66" charset="0"/>
              </a:rPr>
              <a:t>c</a:t>
            </a:r>
            <a:r>
              <a:rPr lang="en-US" sz="3600" dirty="0" smtClean="0">
                <a:solidFill>
                  <a:schemeClr val="accent5">
                    <a:lumMod val="20000"/>
                    <a:lumOff val="80000"/>
                  </a:schemeClr>
                </a:solidFill>
                <a:latin typeface="Edwardian Script ITC" panose="030303020407070D0804" pitchFamily="66" charset="0"/>
              </a:rPr>
              <a:t>o</a:t>
            </a:r>
            <a:r>
              <a:rPr lang="en-US" sz="3600" dirty="0" smtClean="0">
                <a:solidFill>
                  <a:schemeClr val="accent6">
                    <a:lumMod val="40000"/>
                    <a:lumOff val="60000"/>
                  </a:schemeClr>
                </a:solidFill>
                <a:latin typeface="Edwardian Script ITC" panose="030303020407070D0804" pitchFamily="66" charset="0"/>
              </a:rPr>
              <a:t>l</a:t>
            </a:r>
            <a:r>
              <a:rPr lang="en-US" sz="3600" dirty="0" smtClean="0">
                <a:solidFill>
                  <a:schemeClr val="accent2">
                    <a:lumMod val="20000"/>
                    <a:lumOff val="80000"/>
                  </a:schemeClr>
                </a:solidFill>
                <a:latin typeface="Edwardian Script ITC" panose="030303020407070D0804" pitchFamily="66" charset="0"/>
              </a:rPr>
              <a:t>o</a:t>
            </a:r>
            <a:r>
              <a:rPr lang="en-US" sz="3600" dirty="0" smtClean="0">
                <a:solidFill>
                  <a:schemeClr val="accent4">
                    <a:lumMod val="40000"/>
                    <a:lumOff val="60000"/>
                  </a:schemeClr>
                </a:solidFill>
                <a:latin typeface="Edwardian Script ITC" panose="030303020407070D0804" pitchFamily="66" charset="0"/>
              </a:rPr>
              <a:t>r</a:t>
            </a:r>
            <a:r>
              <a:rPr lang="en-US" sz="3600" dirty="0" smtClean="0">
                <a:solidFill>
                  <a:schemeClr val="bg1"/>
                </a:solidFill>
                <a:latin typeface="Edwardian Script ITC" panose="030303020407070D0804" pitchFamily="66" charset="0"/>
              </a:rPr>
              <a:t> to your LinkedIn</a:t>
            </a:r>
            <a:endParaRPr lang="en-US" sz="3600" dirty="0">
              <a:solidFill>
                <a:schemeClr val="bg1"/>
              </a:solidFill>
              <a:latin typeface="Edwardian Script ITC" panose="030303020407070D0804" pitchFamily="66" charset="0"/>
            </a:endParaRPr>
          </a:p>
        </p:txBody>
      </p:sp>
      <p:sp>
        <p:nvSpPr>
          <p:cNvPr id="2" name="TextBox 1"/>
          <p:cNvSpPr txBox="1"/>
          <p:nvPr/>
        </p:nvSpPr>
        <p:spPr>
          <a:xfrm>
            <a:off x="529839" y="2922190"/>
            <a:ext cx="4879649" cy="369332"/>
          </a:xfrm>
          <a:prstGeom prst="rect">
            <a:avLst/>
          </a:prstGeom>
          <a:noFill/>
        </p:spPr>
        <p:txBody>
          <a:bodyPr wrap="square" rtlCol="0">
            <a:spAutoFit/>
          </a:bodyPr>
          <a:lstStyle/>
          <a:p>
            <a:r>
              <a:rPr lang="en-US" dirty="0" smtClean="0">
                <a:solidFill>
                  <a:schemeClr val="bg1"/>
                </a:solidFill>
                <a:hlinkClick r:id="rId3"/>
              </a:rPr>
              <a:t>Color Icons for LinkedIn - Just Copy &amp; Paste!</a:t>
            </a:r>
            <a:endParaRPr lang="en-US" dirty="0">
              <a:solidFill>
                <a:schemeClr val="bg1"/>
              </a:solidFill>
            </a:endParaRPr>
          </a:p>
        </p:txBody>
      </p:sp>
      <p:sp>
        <p:nvSpPr>
          <p:cNvPr id="12" name="Rectangle 11"/>
          <p:cNvSpPr/>
          <p:nvPr/>
        </p:nvSpPr>
        <p:spPr>
          <a:xfrm>
            <a:off x="3802879" y="617504"/>
            <a:ext cx="5341121" cy="1171837"/>
          </a:xfrm>
          <a:prstGeom prst="rect">
            <a:avLst/>
          </a:prstGeom>
          <a:solidFill>
            <a:srgbClr val="B80000">
              <a:alpha val="27059"/>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68519" y="726368"/>
            <a:ext cx="5009839" cy="954107"/>
          </a:xfrm>
          <a:prstGeom prst="rect">
            <a:avLst/>
          </a:prstGeom>
          <a:noFill/>
        </p:spPr>
        <p:txBody>
          <a:bodyPr wrap="square" rtlCol="0">
            <a:spAutoFit/>
          </a:bodyPr>
          <a:lstStyle/>
          <a:p>
            <a:r>
              <a:rPr lang="en-US" sz="2800" dirty="0" smtClean="0">
                <a:solidFill>
                  <a:schemeClr val="bg1"/>
                </a:solidFill>
                <a:latin typeface="+mj-lt"/>
              </a:rPr>
              <a:t>Profile photo: inviting professional headshot</a:t>
            </a:r>
            <a:endParaRPr lang="en-US" sz="2800" dirty="0">
              <a:solidFill>
                <a:schemeClr val="bg1"/>
              </a:solidFill>
              <a:latin typeface="+mj-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1675" r="26075"/>
          <a:stretch/>
        </p:blipFill>
        <p:spPr>
          <a:xfrm>
            <a:off x="1794617" y="318815"/>
            <a:ext cx="1555334" cy="1665688"/>
          </a:xfrm>
          <a:prstGeom prst="rect">
            <a:avLst/>
          </a:prstGeom>
        </p:spPr>
      </p:pic>
      <p:sp>
        <p:nvSpPr>
          <p:cNvPr id="16" name="TextBox 15"/>
          <p:cNvSpPr txBox="1"/>
          <p:nvPr/>
        </p:nvSpPr>
        <p:spPr>
          <a:xfrm>
            <a:off x="5925505" y="1722085"/>
            <a:ext cx="5009839" cy="369332"/>
          </a:xfrm>
          <a:prstGeom prst="rect">
            <a:avLst/>
          </a:prstGeom>
          <a:noFill/>
        </p:spPr>
        <p:txBody>
          <a:bodyPr wrap="square" rtlCol="0">
            <a:spAutoFit/>
          </a:bodyPr>
          <a:lstStyle/>
          <a:p>
            <a:r>
              <a:rPr lang="en-US" dirty="0" smtClean="0">
                <a:solidFill>
                  <a:schemeClr val="bg1"/>
                </a:solidFill>
                <a:latin typeface="+mj-lt"/>
              </a:rPr>
              <a:t>Free headshots @ Career Expo!</a:t>
            </a:r>
            <a:endParaRPr lang="en-US" dirty="0">
              <a:solidFill>
                <a:schemeClr val="bg1"/>
              </a:solidFill>
              <a:latin typeface="+mj-lt"/>
            </a:endParaRPr>
          </a:p>
        </p:txBody>
      </p:sp>
      <p:sp>
        <p:nvSpPr>
          <p:cNvPr id="17" name="Rectangle 16"/>
          <p:cNvSpPr/>
          <p:nvPr/>
        </p:nvSpPr>
        <p:spPr>
          <a:xfrm>
            <a:off x="3802879" y="3708164"/>
            <a:ext cx="5341121" cy="1171837"/>
          </a:xfrm>
          <a:prstGeom prst="rect">
            <a:avLst/>
          </a:prstGeom>
          <a:solidFill>
            <a:srgbClr val="B80000">
              <a:alpha val="27059"/>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968519" y="3817028"/>
            <a:ext cx="5009839" cy="954107"/>
          </a:xfrm>
          <a:prstGeom prst="rect">
            <a:avLst/>
          </a:prstGeom>
          <a:noFill/>
        </p:spPr>
        <p:txBody>
          <a:bodyPr wrap="square" rtlCol="0">
            <a:spAutoFit/>
          </a:bodyPr>
          <a:lstStyle/>
          <a:p>
            <a:r>
              <a:rPr lang="en-US" sz="2800" dirty="0" smtClean="0">
                <a:solidFill>
                  <a:schemeClr val="bg1"/>
                </a:solidFill>
                <a:latin typeface="+mj-lt"/>
              </a:rPr>
              <a:t>Background photo: quote, industry-related, simple</a:t>
            </a:r>
            <a:endParaRPr lang="en-US" sz="2800" dirty="0">
              <a:solidFill>
                <a:schemeClr val="bg1"/>
              </a:solidFill>
              <a:latin typeface="+mj-lt"/>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310" y="3568521"/>
            <a:ext cx="2153004" cy="1435336"/>
          </a:xfrm>
          <a:prstGeom prst="rect">
            <a:avLst/>
          </a:prstGeom>
        </p:spPr>
      </p:pic>
    </p:spTree>
    <p:extLst>
      <p:ext uri="{BB962C8B-B14F-4D97-AF65-F5344CB8AC3E}">
        <p14:creationId xmlns:p14="http://schemas.microsoft.com/office/powerpoint/2010/main" val="54754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4470" y="393047"/>
            <a:ext cx="2091766" cy="481640"/>
          </a:xfrm>
        </p:spPr>
        <p:txBody>
          <a:bodyPr>
            <a:normAutofit fontScale="62500" lnSpcReduction="20000"/>
          </a:bodyPr>
          <a:lstStyle/>
          <a:p>
            <a:pPr algn="ctr"/>
            <a:r>
              <a:rPr lang="en-US" dirty="0" smtClean="0"/>
              <a:t>Aim for 90-100% completeness</a:t>
            </a:r>
            <a:endParaRPr lang="en-US" dirty="0"/>
          </a:p>
        </p:txBody>
      </p:sp>
      <p:sp>
        <p:nvSpPr>
          <p:cNvPr id="3" name="Text Placeholder 2"/>
          <p:cNvSpPr>
            <a:spLocks noGrp="1"/>
          </p:cNvSpPr>
          <p:nvPr>
            <p:ph type="body" sz="quarter" idx="11"/>
          </p:nvPr>
        </p:nvSpPr>
        <p:spPr>
          <a:xfrm>
            <a:off x="1001870" y="1019600"/>
            <a:ext cx="7537696" cy="980329"/>
          </a:xfrm>
        </p:spPr>
        <p:txBody>
          <a:bodyPr/>
          <a:lstStyle/>
          <a:p>
            <a:r>
              <a:rPr lang="en-US" sz="1800" dirty="0" smtClean="0"/>
              <a:t>Add groups, volunteer experiences, skills, and other accomplishments</a:t>
            </a:r>
            <a:endParaRPr lang="en-US" sz="1800" dirty="0"/>
          </a:p>
        </p:txBody>
      </p:sp>
      <p:sp>
        <p:nvSpPr>
          <p:cNvPr id="4" name="TextBox 3"/>
          <p:cNvSpPr txBox="1"/>
          <p:nvPr/>
        </p:nvSpPr>
        <p:spPr>
          <a:xfrm>
            <a:off x="134470" y="1884326"/>
            <a:ext cx="5267394" cy="2677656"/>
          </a:xfrm>
          <a:prstGeom prst="rect">
            <a:avLst/>
          </a:prstGeom>
          <a:noFill/>
        </p:spPr>
        <p:txBody>
          <a:bodyPr wrap="square" rtlCol="0">
            <a:spAutoFit/>
          </a:bodyPr>
          <a:lstStyle/>
          <a:p>
            <a:r>
              <a:rPr lang="en-US" sz="2800" b="1" dirty="0" smtClean="0">
                <a:latin typeface="Arial"/>
                <a:cs typeface="Arial"/>
              </a:rPr>
              <a:t>Enhance your LI presence:</a:t>
            </a:r>
            <a:endParaRPr lang="en-US" sz="2800" b="1" dirty="0" smtClean="0">
              <a:latin typeface="Arial"/>
              <a:cs typeface="Arial"/>
            </a:endParaRPr>
          </a:p>
          <a:p>
            <a:pPr marL="685800" indent="-685800">
              <a:buFont typeface="Arial" panose="020B0604020202020204" pitchFamily="34" charset="0"/>
              <a:buChar char="•"/>
            </a:pPr>
            <a:r>
              <a:rPr lang="en-US" sz="2800" b="1" dirty="0" smtClean="0">
                <a:latin typeface="Arial"/>
                <a:cs typeface="Arial"/>
              </a:rPr>
              <a:t>Aim to post on your feed 1x week</a:t>
            </a:r>
          </a:p>
          <a:p>
            <a:pPr marL="685800" indent="-685800">
              <a:buFont typeface="Arial" panose="020B0604020202020204" pitchFamily="34" charset="0"/>
              <a:buChar char="•"/>
            </a:pPr>
            <a:r>
              <a:rPr lang="en-US" sz="2800" b="1" dirty="0" smtClean="0">
                <a:latin typeface="Arial"/>
                <a:cs typeface="Arial"/>
              </a:rPr>
              <a:t>Post to a group/respond to a post </a:t>
            </a:r>
            <a:r>
              <a:rPr lang="en-US" sz="2800" b="1" dirty="0">
                <a:latin typeface="Arial"/>
                <a:cs typeface="Arial"/>
              </a:rPr>
              <a:t>2</a:t>
            </a:r>
            <a:r>
              <a:rPr lang="en-US" sz="2800" b="1" dirty="0" smtClean="0">
                <a:latin typeface="Arial"/>
                <a:cs typeface="Arial"/>
              </a:rPr>
              <a:t>x month or more</a:t>
            </a:r>
            <a:endParaRPr lang="en-US" sz="2400" b="1" dirty="0" smtClean="0">
              <a:latin typeface="Arial"/>
              <a:cs typeface="Arial"/>
            </a:endParaRPr>
          </a:p>
        </p:txBody>
      </p:sp>
    </p:spTree>
    <p:extLst>
      <p:ext uri="{BB962C8B-B14F-4D97-AF65-F5344CB8AC3E}">
        <p14:creationId xmlns:p14="http://schemas.microsoft.com/office/powerpoint/2010/main" val="117595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Tree>
    <p:extLst>
      <p:ext uri="{BB962C8B-B14F-4D97-AF65-F5344CB8AC3E}">
        <p14:creationId xmlns:p14="http://schemas.microsoft.com/office/powerpoint/2010/main" val="8066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5399" y="207620"/>
            <a:ext cx="7336750" cy="594073"/>
          </a:xfrm>
          <a:prstGeom prst="rect">
            <a:avLst/>
          </a:prstGeom>
          <a:noFill/>
        </p:spPr>
        <p:txBody>
          <a:bodyPr wrap="square" rtlCol="0">
            <a:spAutoFit/>
          </a:bodyPr>
          <a:lstStyle/>
          <a:p>
            <a:pPr>
              <a:lnSpc>
                <a:spcPct val="130000"/>
              </a:lnSpc>
            </a:pPr>
            <a:r>
              <a:rPr lang="en-US" sz="2800" dirty="0" smtClean="0">
                <a:solidFill>
                  <a:schemeClr val="tx1">
                    <a:lumMod val="75000"/>
                  </a:schemeClr>
                </a:solidFill>
                <a:latin typeface="Cambria"/>
                <a:cs typeface="Cambria"/>
              </a:rPr>
              <a:t>SESSION OVERVIEW:</a:t>
            </a:r>
            <a:endParaRPr lang="en-US" sz="2800" dirty="0">
              <a:solidFill>
                <a:schemeClr val="tx1">
                  <a:lumMod val="75000"/>
                </a:schemeClr>
              </a:solidFill>
              <a:latin typeface="Cambria"/>
              <a:cs typeface="Cambria"/>
            </a:endParaRPr>
          </a:p>
        </p:txBody>
      </p:sp>
      <p:sp>
        <p:nvSpPr>
          <p:cNvPr id="4" name="Text Placeholder 1"/>
          <p:cNvSpPr txBox="1">
            <a:spLocks/>
          </p:cNvSpPr>
          <p:nvPr/>
        </p:nvSpPr>
        <p:spPr>
          <a:xfrm>
            <a:off x="930134" y="1211580"/>
            <a:ext cx="7556454" cy="3726186"/>
          </a:xfrm>
          <a:prstGeom prst="rect">
            <a:avLst/>
          </a:prstGeom>
          <a:noFill/>
        </p:spPr>
        <p:txBody>
          <a:bodyPr>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latin typeface="Cambria"/>
                <a:cs typeface="Cambria"/>
              </a:rPr>
              <a:t>LinkedIn Purpose &amp; Basics</a:t>
            </a:r>
          </a:p>
          <a:p>
            <a:r>
              <a:rPr lang="en-US" sz="2400" b="1" dirty="0">
                <a:latin typeface="Cambria"/>
                <a:cs typeface="Cambria"/>
              </a:rPr>
              <a:t>How Recruiters Use LinkedIn</a:t>
            </a:r>
          </a:p>
          <a:p>
            <a:r>
              <a:rPr lang="en-US" sz="2400" b="1" dirty="0">
                <a:latin typeface="Cambria"/>
                <a:cs typeface="Cambria"/>
              </a:rPr>
              <a:t>LinkedIn Walk Through</a:t>
            </a:r>
          </a:p>
          <a:p>
            <a:r>
              <a:rPr lang="en-US" sz="2400" b="1" dirty="0" smtClean="0">
                <a:latin typeface="Cambria"/>
                <a:cs typeface="Cambria"/>
              </a:rPr>
              <a:t>Building Your Optimal LinkedIn Profile Brand</a:t>
            </a:r>
            <a:endParaRPr lang="en-US" sz="2400" b="1" dirty="0">
              <a:latin typeface="Cambria"/>
              <a:cs typeface="Cambria"/>
            </a:endParaRPr>
          </a:p>
          <a:p>
            <a:r>
              <a:rPr lang="en-US" sz="2400" b="1" dirty="0">
                <a:latin typeface="Cambria"/>
                <a:cs typeface="Cambria"/>
              </a:rPr>
              <a:t>Making the Most of LinkedIn</a:t>
            </a:r>
          </a:p>
          <a:p>
            <a:r>
              <a:rPr lang="en-US" sz="2400" b="1" dirty="0">
                <a:latin typeface="Cambria"/>
                <a:cs typeface="Cambria"/>
              </a:rPr>
              <a:t>LinkedIn for Job Seekers</a:t>
            </a:r>
          </a:p>
          <a:p>
            <a:pPr marL="0" indent="0">
              <a:lnSpc>
                <a:spcPct val="110000"/>
              </a:lnSpc>
              <a:buNone/>
            </a:pPr>
            <a:endParaRPr lang="en-US" sz="1400" dirty="0">
              <a:latin typeface="Cambria"/>
              <a:cs typeface="Cambria"/>
            </a:endParaRPr>
          </a:p>
          <a:p>
            <a:pPr marL="0" indent="0">
              <a:lnSpc>
                <a:spcPct val="110000"/>
              </a:lnSpc>
              <a:buNone/>
            </a:pPr>
            <a:endParaRPr lang="en-US" sz="1400" dirty="0" smtClean="0">
              <a:latin typeface="Cambria"/>
              <a:cs typeface="Cambria"/>
            </a:endParaRPr>
          </a:p>
          <a:p>
            <a:pPr marL="0" indent="0">
              <a:lnSpc>
                <a:spcPct val="110000"/>
              </a:lnSpc>
              <a:buNone/>
            </a:pPr>
            <a:endParaRPr lang="en-US" sz="1400" dirty="0">
              <a:latin typeface="Cambria"/>
              <a:cs typeface="Cambria"/>
            </a:endParaRPr>
          </a:p>
        </p:txBody>
      </p:sp>
      <p:sp>
        <p:nvSpPr>
          <p:cNvPr id="5" name="Rectangle 4"/>
          <p:cNvSpPr/>
          <p:nvPr/>
        </p:nvSpPr>
        <p:spPr>
          <a:xfrm>
            <a:off x="0" y="0"/>
            <a:ext cx="654288" cy="5143500"/>
          </a:xfrm>
          <a:prstGeom prst="rect">
            <a:avLst/>
          </a:prstGeom>
          <a:solidFill>
            <a:srgbClr val="1B3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66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Purpose &amp; Basics of</a:t>
            </a:r>
            <a:endParaRPr lang="en-US" dirty="0"/>
          </a:p>
        </p:txBody>
      </p:sp>
      <p:sp>
        <p:nvSpPr>
          <p:cNvPr id="3" name="Text Placeholder 2"/>
          <p:cNvSpPr>
            <a:spLocks noGrp="1"/>
          </p:cNvSpPr>
          <p:nvPr>
            <p:ph type="body" sz="quarter" idx="11"/>
          </p:nvPr>
        </p:nvSpPr>
        <p:spPr/>
        <p:txBody>
          <a:bodyPr/>
          <a:lstStyle/>
          <a:p>
            <a:r>
              <a:rPr lang="en-US" dirty="0" smtClean="0"/>
              <a:t>LinkedIn</a:t>
            </a:r>
            <a:endParaRPr lang="en-US" dirty="0"/>
          </a:p>
        </p:txBody>
      </p:sp>
    </p:spTree>
    <p:extLst>
      <p:ext uri="{BB962C8B-B14F-4D97-AF65-F5344CB8AC3E}">
        <p14:creationId xmlns:p14="http://schemas.microsoft.com/office/powerpoint/2010/main" val="315065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43692" y="3482321"/>
            <a:ext cx="3611837" cy="1343679"/>
          </a:xfrm>
          <a:solidFill>
            <a:schemeClr val="bg1"/>
          </a:solidFill>
          <a:ln>
            <a:solidFill>
              <a:srgbClr val="192F4B"/>
            </a:solidFill>
            <a:prstDash val="sysDash"/>
          </a:ln>
        </p:spPr>
        <p:txBody>
          <a:bodyPr>
            <a:noAutofit/>
          </a:bodyPr>
          <a:lstStyle/>
          <a:p>
            <a:pPr>
              <a:lnSpc>
                <a:spcPct val="90000"/>
              </a:lnSpc>
            </a:pPr>
            <a:r>
              <a:rPr lang="en-US" sz="2100" dirty="0" smtClean="0"/>
              <a:t>A key tool used by recruiters, headhunters, and hiring managers to identify, recruit, and verify candidates. </a:t>
            </a:r>
            <a:endParaRPr lang="en-US" sz="2100" dirty="0">
              <a:latin typeface="Arial"/>
              <a:cs typeface="Arial"/>
            </a:endParaRPr>
          </a:p>
        </p:txBody>
      </p:sp>
      <p:sp>
        <p:nvSpPr>
          <p:cNvPr id="3" name="Text Placeholder 2"/>
          <p:cNvSpPr>
            <a:spLocks noGrp="1"/>
          </p:cNvSpPr>
          <p:nvPr>
            <p:ph type="body" sz="quarter" idx="13"/>
          </p:nvPr>
        </p:nvSpPr>
        <p:spPr>
          <a:xfrm>
            <a:off x="5124450" y="1360170"/>
            <a:ext cx="3478213" cy="1806893"/>
          </a:xfrm>
        </p:spPr>
        <p:txBody>
          <a:bodyPr>
            <a:normAutofit fontScale="62500" lnSpcReduction="20000"/>
          </a:bodyPr>
          <a:lstStyle/>
          <a:p>
            <a:r>
              <a:rPr lang="en-US" dirty="0" smtClean="0">
                <a:latin typeface="Arial"/>
                <a:cs typeface="Arial"/>
              </a:rPr>
              <a:t>LinkedIn is your living resume that is always on display. </a:t>
            </a:r>
          </a:p>
          <a:p>
            <a:endParaRPr lang="en-US" dirty="0" smtClean="0">
              <a:latin typeface="Arial"/>
              <a:cs typeface="Arial"/>
            </a:endParaRPr>
          </a:p>
          <a:p>
            <a:r>
              <a:rPr lang="en-US" dirty="0" smtClean="0"/>
              <a:t>Digital representation of your professional profile and brand. </a:t>
            </a:r>
            <a:endParaRPr lang="en-US" dirty="0" smtClean="0">
              <a:latin typeface="Arial"/>
              <a:cs typeface="Arial"/>
            </a:endParaRPr>
          </a:p>
          <a:p>
            <a:endParaRPr lang="en-US" dirty="0" smtClean="0">
              <a:latin typeface="Arial"/>
              <a:cs typeface="Arial"/>
            </a:endParaRPr>
          </a:p>
          <a:p>
            <a:r>
              <a:rPr lang="en-US" dirty="0" smtClean="0"/>
              <a:t>575 million+ </a:t>
            </a:r>
            <a:r>
              <a:rPr lang="en-US" dirty="0" smtClean="0"/>
              <a:t>users in 2018!</a:t>
            </a:r>
          </a:p>
          <a:p>
            <a:endParaRPr lang="en-US" dirty="0" smtClean="0">
              <a:latin typeface="Arial"/>
              <a:cs typeface="Arial"/>
            </a:endParaRPr>
          </a:p>
        </p:txBody>
      </p:sp>
      <p:sp>
        <p:nvSpPr>
          <p:cNvPr id="4" name="Text Placeholder 3"/>
          <p:cNvSpPr>
            <a:spLocks noGrp="1"/>
          </p:cNvSpPr>
          <p:nvPr>
            <p:ph type="body" sz="quarter" idx="14"/>
          </p:nvPr>
        </p:nvSpPr>
        <p:spPr>
          <a:xfrm>
            <a:off x="5123691" y="599687"/>
            <a:ext cx="3478213" cy="514444"/>
          </a:xfrm>
        </p:spPr>
        <p:txBody>
          <a:bodyPr/>
          <a:lstStyle/>
          <a:p>
            <a:r>
              <a:rPr lang="en-US" dirty="0" smtClean="0"/>
              <a:t>Hello!</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412" t="-470" r="14765"/>
          <a:stretch/>
        </p:blipFill>
        <p:spPr>
          <a:xfrm>
            <a:off x="205740" y="709026"/>
            <a:ext cx="4652010" cy="3445134"/>
          </a:xfrm>
          <a:prstGeom prst="rect">
            <a:avLst/>
          </a:prstGeom>
          <a:ln w="6350">
            <a:solidFill>
              <a:schemeClr val="tx1"/>
            </a:solidFill>
          </a:ln>
        </p:spPr>
      </p:pic>
    </p:spTree>
    <p:extLst>
      <p:ext uri="{BB962C8B-B14F-4D97-AF65-F5344CB8AC3E}">
        <p14:creationId xmlns:p14="http://schemas.microsoft.com/office/powerpoint/2010/main" val="329911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61719"/>
          </a:xfrm>
          <a:prstGeom prst="rect">
            <a:avLst/>
          </a:prstGeom>
        </p:spPr>
      </p:pic>
      <p:sp>
        <p:nvSpPr>
          <p:cNvPr id="3" name="Text Placeholder 2"/>
          <p:cNvSpPr>
            <a:spLocks noGrp="1"/>
          </p:cNvSpPr>
          <p:nvPr>
            <p:ph type="body" sz="quarter" idx="15"/>
          </p:nvPr>
        </p:nvSpPr>
        <p:spPr>
          <a:xfrm>
            <a:off x="0" y="4155141"/>
            <a:ext cx="9143999" cy="1003300"/>
          </a:xfrm>
          <a:solidFill>
            <a:srgbClr val="1B3651">
              <a:alpha val="89000"/>
            </a:srgbClr>
          </a:solidFill>
          <a:ln>
            <a:noFill/>
          </a:ln>
        </p:spPr>
        <p:txBody>
          <a:bodyPr>
            <a:normAutofit/>
          </a:bodyPr>
          <a:lstStyle/>
          <a:p>
            <a:r>
              <a:rPr lang="en-US" sz="2400" dirty="0" smtClean="0"/>
              <a:t>Your public profile comes up in search engines, allowing people not logged in to the site to view your profile</a:t>
            </a:r>
            <a:endParaRPr lang="en-US" sz="2400" dirty="0"/>
          </a:p>
        </p:txBody>
      </p:sp>
    </p:spTree>
    <p:extLst>
      <p:ext uri="{BB962C8B-B14F-4D97-AF65-F5344CB8AC3E}">
        <p14:creationId xmlns:p14="http://schemas.microsoft.com/office/powerpoint/2010/main" val="291925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HOW RECRUITERS USE LINKEDIN</a:t>
            </a:r>
            <a:endParaRPr lang="en-US" dirty="0"/>
          </a:p>
        </p:txBody>
      </p:sp>
      <p:sp>
        <p:nvSpPr>
          <p:cNvPr id="4" name="Text Placeholder 2"/>
          <p:cNvSpPr>
            <a:spLocks noGrp="1"/>
          </p:cNvSpPr>
          <p:nvPr>
            <p:ph type="body" sz="quarter" idx="4294967295"/>
          </p:nvPr>
        </p:nvSpPr>
        <p:spPr>
          <a:xfrm>
            <a:off x="1519744" y="1187945"/>
            <a:ext cx="1927599" cy="388935"/>
          </a:xfrm>
          <a:prstGeom prst="rect">
            <a:avLst/>
          </a:prstGeom>
        </p:spPr>
        <p:txBody>
          <a:bodyPr>
            <a:normAutofit fontScale="70000" lnSpcReduction="20000"/>
          </a:bodyPr>
          <a:lstStyle/>
          <a:p>
            <a:pPr marL="0" indent="0">
              <a:buNone/>
            </a:pPr>
            <a:r>
              <a:rPr lang="en-US" dirty="0" smtClean="0"/>
              <a:t>Background</a:t>
            </a:r>
            <a:endParaRPr lang="en-US" dirty="0"/>
          </a:p>
        </p:txBody>
      </p:sp>
    </p:spTree>
    <p:extLst>
      <p:ext uri="{BB962C8B-B14F-4D97-AF65-F5344CB8AC3E}">
        <p14:creationId xmlns:p14="http://schemas.microsoft.com/office/powerpoint/2010/main" val="193518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6113" y="554693"/>
            <a:ext cx="5778593" cy="565894"/>
          </a:xfrm>
        </p:spPr>
        <p:txBody>
          <a:bodyPr>
            <a:normAutofit fontScale="77500" lnSpcReduction="20000"/>
          </a:bodyPr>
          <a:lstStyle/>
          <a:p>
            <a:r>
              <a:rPr lang="en-US" dirty="0" smtClean="0">
                <a:latin typeface="Arial"/>
                <a:cs typeface="Arial"/>
              </a:rPr>
              <a:t>LinkedIn from a Recruiting Perspective</a:t>
            </a:r>
            <a:endParaRPr lang="en-US" dirty="0">
              <a:latin typeface="Arial"/>
              <a:cs typeface="Arial"/>
            </a:endParaRPr>
          </a:p>
        </p:txBody>
      </p:sp>
      <p:grpSp>
        <p:nvGrpSpPr>
          <p:cNvPr id="4" name="Group 3"/>
          <p:cNvGrpSpPr/>
          <p:nvPr/>
        </p:nvGrpSpPr>
        <p:grpSpPr>
          <a:xfrm>
            <a:off x="750486" y="3767772"/>
            <a:ext cx="671896" cy="675145"/>
            <a:chOff x="340088" y="1394937"/>
            <a:chExt cx="671896" cy="911261"/>
          </a:xfrm>
        </p:grpSpPr>
        <p:sp>
          <p:nvSpPr>
            <p:cNvPr id="5" name="Right Triangle 4"/>
            <p:cNvSpPr/>
            <p:nvPr/>
          </p:nvSpPr>
          <p:spPr>
            <a:xfrm rot="10800000">
              <a:off x="340088" y="1967531"/>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6" name="Rectangle 5"/>
            <p:cNvSpPr/>
            <p:nvPr/>
          </p:nvSpPr>
          <p:spPr>
            <a:xfrm>
              <a:off x="340089" y="1394937"/>
              <a:ext cx="671895"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grpSp>
      <p:grpSp>
        <p:nvGrpSpPr>
          <p:cNvPr id="7" name="Group 6"/>
          <p:cNvGrpSpPr/>
          <p:nvPr/>
        </p:nvGrpSpPr>
        <p:grpSpPr>
          <a:xfrm>
            <a:off x="750486" y="2297954"/>
            <a:ext cx="671896" cy="675145"/>
            <a:chOff x="340088" y="1394937"/>
            <a:chExt cx="671896" cy="911261"/>
          </a:xfrm>
        </p:grpSpPr>
        <p:sp>
          <p:nvSpPr>
            <p:cNvPr id="8" name="Right Triangle 7"/>
            <p:cNvSpPr/>
            <p:nvPr/>
          </p:nvSpPr>
          <p:spPr>
            <a:xfrm rot="10800000">
              <a:off x="340088" y="1967531"/>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9" name="Rectangle 8"/>
            <p:cNvSpPr/>
            <p:nvPr/>
          </p:nvSpPr>
          <p:spPr>
            <a:xfrm>
              <a:off x="340089" y="1394937"/>
              <a:ext cx="671895"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grpSp>
      <p:grpSp>
        <p:nvGrpSpPr>
          <p:cNvPr id="10" name="Group 9"/>
          <p:cNvGrpSpPr/>
          <p:nvPr/>
        </p:nvGrpSpPr>
        <p:grpSpPr>
          <a:xfrm>
            <a:off x="750486" y="3047804"/>
            <a:ext cx="671896" cy="675145"/>
            <a:chOff x="340088" y="1394937"/>
            <a:chExt cx="671896" cy="911261"/>
          </a:xfrm>
        </p:grpSpPr>
        <p:sp>
          <p:nvSpPr>
            <p:cNvPr id="11" name="Right Triangle 10"/>
            <p:cNvSpPr/>
            <p:nvPr/>
          </p:nvSpPr>
          <p:spPr>
            <a:xfrm rot="10800000">
              <a:off x="340088" y="1967531"/>
              <a:ext cx="447525" cy="338667"/>
            </a:xfrm>
            <a:prstGeom prst="rtTriangle">
              <a:avLst/>
            </a:prstGeom>
            <a:solidFill>
              <a:srgbClr val="762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sp>
          <p:nvSpPr>
            <p:cNvPr id="12" name="Rectangle 11"/>
            <p:cNvSpPr/>
            <p:nvPr/>
          </p:nvSpPr>
          <p:spPr>
            <a:xfrm>
              <a:off x="340089" y="1394937"/>
              <a:ext cx="671895" cy="572594"/>
            </a:xfrm>
            <a:prstGeom prst="rect">
              <a:avLst/>
            </a:prstGeom>
            <a:solidFill>
              <a:srgbClr val="9C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endParaRPr>
            </a:p>
          </p:txBody>
        </p:sp>
      </p:grpSp>
      <p:sp>
        <p:nvSpPr>
          <p:cNvPr id="3" name="Text Placeholder 2"/>
          <p:cNvSpPr>
            <a:spLocks noGrp="1"/>
          </p:cNvSpPr>
          <p:nvPr>
            <p:ph type="body" sz="quarter" idx="11"/>
          </p:nvPr>
        </p:nvSpPr>
        <p:spPr>
          <a:xfrm>
            <a:off x="899899" y="1341919"/>
            <a:ext cx="6937375" cy="3528906"/>
          </a:xfrm>
        </p:spPr>
        <p:txBody>
          <a:bodyPr/>
          <a:lstStyle/>
          <a:p>
            <a:pPr>
              <a:lnSpc>
                <a:spcPct val="150000"/>
              </a:lnSpc>
            </a:pPr>
            <a:r>
              <a:rPr lang="en-US" dirty="0" smtClean="0"/>
              <a:t>LinkedIn = Niche Recruiting</a:t>
            </a:r>
          </a:p>
          <a:p>
            <a:pPr>
              <a:lnSpc>
                <a:spcPct val="150000"/>
              </a:lnSpc>
            </a:pPr>
            <a:r>
              <a:rPr lang="en-US" dirty="0" smtClean="0"/>
              <a:t>Keywords &amp; Completeness</a:t>
            </a:r>
          </a:p>
          <a:p>
            <a:pPr>
              <a:lnSpc>
                <a:spcPct val="150000"/>
              </a:lnSpc>
            </a:pPr>
            <a:r>
              <a:rPr lang="en-US" dirty="0" smtClean="0"/>
              <a:t>Skills, Technology, Trust Indicators</a:t>
            </a:r>
          </a:p>
          <a:p>
            <a:pPr>
              <a:lnSpc>
                <a:spcPct val="150000"/>
              </a:lnSpc>
            </a:pPr>
            <a:r>
              <a:rPr lang="en-US" dirty="0" smtClean="0"/>
              <a:t>Posting Jobs &amp; Headhunting</a:t>
            </a:r>
          </a:p>
          <a:p>
            <a:pPr marL="0" indent="0">
              <a:lnSpc>
                <a:spcPct val="150000"/>
              </a:lnSpc>
              <a:buNone/>
            </a:pPr>
            <a:endParaRPr lang="en-US" dirty="0" smtClean="0"/>
          </a:p>
          <a:p>
            <a:pPr>
              <a:lnSpc>
                <a:spcPct val="150000"/>
              </a:lnSpc>
            </a:pPr>
            <a:endParaRPr lang="en-US" dirty="0"/>
          </a:p>
        </p:txBody>
      </p:sp>
    </p:spTree>
    <p:extLst>
      <p:ext uri="{BB962C8B-B14F-4D97-AF65-F5344CB8AC3E}">
        <p14:creationId xmlns:p14="http://schemas.microsoft.com/office/powerpoint/2010/main" val="328540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45176" y="2189332"/>
            <a:ext cx="2999140" cy="2553405"/>
          </a:xfrm>
          <a:prstGeom prst="rect">
            <a:avLst/>
          </a:prstGeom>
        </p:spPr>
      </p:pic>
      <p:pic>
        <p:nvPicPr>
          <p:cNvPr id="4" name="Picture 3"/>
          <p:cNvPicPr>
            <a:picLocks noChangeAspect="1"/>
          </p:cNvPicPr>
          <p:nvPr/>
        </p:nvPicPr>
        <p:blipFill>
          <a:blip r:embed="rId4"/>
          <a:stretch>
            <a:fillRect/>
          </a:stretch>
        </p:blipFill>
        <p:spPr>
          <a:xfrm>
            <a:off x="6161469" y="659017"/>
            <a:ext cx="2283184" cy="2877139"/>
          </a:xfrm>
          <a:prstGeom prst="rect">
            <a:avLst/>
          </a:prstGeom>
        </p:spPr>
      </p:pic>
      <p:pic>
        <p:nvPicPr>
          <p:cNvPr id="5" name="Picture 4"/>
          <p:cNvPicPr>
            <a:picLocks noChangeAspect="1"/>
          </p:cNvPicPr>
          <p:nvPr/>
        </p:nvPicPr>
        <p:blipFill>
          <a:blip r:embed="rId5"/>
          <a:stretch>
            <a:fillRect/>
          </a:stretch>
        </p:blipFill>
        <p:spPr>
          <a:xfrm>
            <a:off x="288268" y="1368445"/>
            <a:ext cx="2439755" cy="1838065"/>
          </a:xfrm>
          <a:prstGeom prst="rect">
            <a:avLst/>
          </a:prstGeom>
        </p:spPr>
      </p:pic>
      <p:sp>
        <p:nvSpPr>
          <p:cNvPr id="6" name="TextBox 5"/>
          <p:cNvSpPr txBox="1"/>
          <p:nvPr/>
        </p:nvSpPr>
        <p:spPr>
          <a:xfrm>
            <a:off x="775664" y="659017"/>
            <a:ext cx="2995448" cy="369332"/>
          </a:xfrm>
          <a:prstGeom prst="rect">
            <a:avLst/>
          </a:prstGeom>
          <a:noFill/>
        </p:spPr>
        <p:txBody>
          <a:bodyPr wrap="square" rtlCol="0">
            <a:spAutoFit/>
          </a:bodyPr>
          <a:lstStyle/>
          <a:p>
            <a:r>
              <a:rPr lang="en-US" dirty="0" smtClean="0">
                <a:solidFill>
                  <a:schemeClr val="bg1"/>
                </a:solidFill>
                <a:latin typeface="Edwardian Script ITC" panose="030303020407070D0804" pitchFamily="66" charset="0"/>
              </a:rPr>
              <a:t>A recruiter’s perspective…</a:t>
            </a:r>
            <a:endParaRPr lang="en-US" dirty="0">
              <a:solidFill>
                <a:schemeClr val="bg1"/>
              </a:solidFill>
              <a:latin typeface="Edwardian Script ITC" panose="030303020407070D0804" pitchFamily="66" charset="0"/>
            </a:endParaRPr>
          </a:p>
        </p:txBody>
      </p:sp>
    </p:spTree>
    <p:extLst>
      <p:ext uri="{BB962C8B-B14F-4D97-AF65-F5344CB8AC3E}">
        <p14:creationId xmlns:p14="http://schemas.microsoft.com/office/powerpoint/2010/main" val="161644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LinkedIn Walk-Through</a:t>
            </a:r>
            <a:endParaRPr lang="en-US" dirty="0"/>
          </a:p>
        </p:txBody>
      </p:sp>
      <p:sp>
        <p:nvSpPr>
          <p:cNvPr id="3" name="Text Placeholder 2"/>
          <p:cNvSpPr>
            <a:spLocks noGrp="1"/>
          </p:cNvSpPr>
          <p:nvPr>
            <p:ph type="body" sz="quarter" idx="18"/>
          </p:nvPr>
        </p:nvSpPr>
        <p:spPr/>
        <p:txBody>
          <a:bodyPr>
            <a:normAutofit fontScale="92500" lnSpcReduction="20000"/>
          </a:bodyPr>
          <a:lstStyle/>
          <a:p>
            <a:r>
              <a:rPr lang="en-US" dirty="0" smtClean="0"/>
              <a:t>Demo</a:t>
            </a:r>
            <a:endParaRPr lang="en-US" dirty="0"/>
          </a:p>
        </p:txBody>
      </p:sp>
    </p:spTree>
    <p:extLst>
      <p:ext uri="{BB962C8B-B14F-4D97-AF65-F5344CB8AC3E}">
        <p14:creationId xmlns:p14="http://schemas.microsoft.com/office/powerpoint/2010/main" val="412743457"/>
      </p:ext>
    </p:extLst>
  </p:cSld>
  <p:clrMapOvr>
    <a:masterClrMapping/>
  </p:clrMapOvr>
</p:sld>
</file>

<file path=ppt/theme/theme1.xml><?xml version="1.0" encoding="utf-8"?>
<a:theme xmlns:a="http://schemas.openxmlformats.org/drawingml/2006/main" name="Theme3">
  <a:themeElements>
    <a:clrScheme name="Template 3">
      <a:dk1>
        <a:srgbClr val="414141"/>
      </a:dk1>
      <a:lt1>
        <a:sysClr val="window" lastClr="FFFFFF"/>
      </a:lt1>
      <a:dk2>
        <a:srgbClr val="D9D9D9"/>
      </a:dk2>
      <a:lt2>
        <a:srgbClr val="FFFFFF"/>
      </a:lt2>
      <a:accent1>
        <a:srgbClr val="9C2A27"/>
      </a:accent1>
      <a:accent2>
        <a:srgbClr val="1B3651"/>
      </a:accent2>
      <a:accent3>
        <a:srgbClr val="E6292F"/>
      </a:accent3>
      <a:accent4>
        <a:srgbClr val="2EA962"/>
      </a:accent4>
      <a:accent5>
        <a:srgbClr val="F3EB39"/>
      </a:accent5>
      <a:accent6>
        <a:srgbClr val="6E54A6"/>
      </a:accent6>
      <a:hlink>
        <a:srgbClr val="F36019"/>
      </a:hlink>
      <a:folHlink>
        <a:srgbClr val="F36019"/>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39335</TotalTime>
  <Words>470</Words>
  <Application>Microsoft Office PowerPoint</Application>
  <PresentationFormat>On-screen Show (16:9)</PresentationFormat>
  <Paragraphs>111</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Narrow</vt:lpstr>
      <vt:lpstr>Bahnschrift SemiLight</vt:lpstr>
      <vt:lpstr>Calibri</vt:lpstr>
      <vt:lpstr>Cambria</vt:lpstr>
      <vt:lpstr>Edwardian Script ITC</vt:lpstr>
      <vt:lpstr>Helvetica</vt:lpstr>
      <vt:lpstr>Helvetica Light</vt:lpstr>
      <vt:lpstr>Wingdings</vt: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Zoe A Sullivan</cp:lastModifiedBy>
  <cp:revision>273</cp:revision>
  <dcterms:created xsi:type="dcterms:W3CDTF">2013-04-17T22:01:51Z</dcterms:created>
  <dcterms:modified xsi:type="dcterms:W3CDTF">2019-01-28T22:49:11Z</dcterms:modified>
  <cp:category/>
</cp:coreProperties>
</file>