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67" r:id="rId6"/>
    <p:sldId id="259" r:id="rId7"/>
    <p:sldId id="269" r:id="rId8"/>
    <p:sldId id="264" r:id="rId9"/>
    <p:sldId id="268" r:id="rId10"/>
    <p:sldId id="266" r:id="rId11"/>
    <p:sldId id="265" r:id="rId12"/>
    <p:sldId id="260" r:id="rId13"/>
    <p:sldId id="262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75386-D084-48B0-9DD9-36B02C36AC17}" type="doc">
      <dgm:prSet loTypeId="urn:microsoft.com/office/officeart/2005/8/layout/pyramid1" loCatId="pyramid" qsTypeId="urn:microsoft.com/office/officeart/2005/8/quickstyle/simple1" qsCatId="simple" csTypeId="urn:microsoft.com/office/officeart/2005/8/colors/accent1_5" csCatId="accent1" phldr="1"/>
      <dgm:spPr/>
    </dgm:pt>
    <dgm:pt modelId="{2C1B3B92-D0A7-4FD3-B5F9-4A722ABADD1A}">
      <dgm:prSet phldrT="[Text]"/>
      <dgm:spPr/>
      <dgm:t>
        <a:bodyPr/>
        <a:lstStyle/>
        <a:p>
          <a:r>
            <a:rPr lang="en-US" dirty="0"/>
            <a:t>Partner</a:t>
          </a:r>
        </a:p>
      </dgm:t>
    </dgm:pt>
    <dgm:pt modelId="{D059B7E3-5373-4462-B190-6BAAB03913BF}" type="parTrans" cxnId="{F8F6F59D-32FE-4584-836E-BE18B09303C2}">
      <dgm:prSet/>
      <dgm:spPr/>
      <dgm:t>
        <a:bodyPr/>
        <a:lstStyle/>
        <a:p>
          <a:endParaRPr lang="en-US"/>
        </a:p>
      </dgm:t>
    </dgm:pt>
    <dgm:pt modelId="{5C14175B-0F70-4D82-B5FB-A8A18AEC7253}" type="sibTrans" cxnId="{F8F6F59D-32FE-4584-836E-BE18B09303C2}">
      <dgm:prSet/>
      <dgm:spPr/>
      <dgm:t>
        <a:bodyPr/>
        <a:lstStyle/>
        <a:p>
          <a:endParaRPr lang="en-US"/>
        </a:p>
      </dgm:t>
    </dgm:pt>
    <dgm:pt modelId="{6224F71D-AAE2-4417-BF2F-3A7A6FE55DD0}">
      <dgm:prSet phldrT="[Text]"/>
      <dgm:spPr/>
      <dgm:t>
        <a:bodyPr/>
        <a:lstStyle/>
        <a:p>
          <a:r>
            <a:rPr lang="en-US" dirty="0"/>
            <a:t>Senior Manager</a:t>
          </a:r>
        </a:p>
      </dgm:t>
    </dgm:pt>
    <dgm:pt modelId="{ED6BC4C6-47C1-4D20-807C-D55978FA2AF8}" type="parTrans" cxnId="{BA031726-9C8A-4B6A-A694-35901AE69D03}">
      <dgm:prSet/>
      <dgm:spPr/>
      <dgm:t>
        <a:bodyPr/>
        <a:lstStyle/>
        <a:p>
          <a:endParaRPr lang="en-US"/>
        </a:p>
      </dgm:t>
    </dgm:pt>
    <dgm:pt modelId="{D7CF158A-F2DC-4E9A-AC69-7F5D58001CF6}" type="sibTrans" cxnId="{BA031726-9C8A-4B6A-A694-35901AE69D03}">
      <dgm:prSet/>
      <dgm:spPr/>
      <dgm:t>
        <a:bodyPr/>
        <a:lstStyle/>
        <a:p>
          <a:endParaRPr lang="en-US"/>
        </a:p>
      </dgm:t>
    </dgm:pt>
    <dgm:pt modelId="{AD076186-6A07-4CB0-A4C9-7655A59561A5}">
      <dgm:prSet phldrT="[Text]"/>
      <dgm:spPr/>
      <dgm:t>
        <a:bodyPr/>
        <a:lstStyle/>
        <a:p>
          <a:r>
            <a:rPr lang="en-US" dirty="0"/>
            <a:t>Manager</a:t>
          </a:r>
        </a:p>
      </dgm:t>
    </dgm:pt>
    <dgm:pt modelId="{2D8E6C67-10C9-4587-A2EB-D668C3DFFA9B}" type="parTrans" cxnId="{D041F499-93A5-4F66-929E-863A3FF97E69}">
      <dgm:prSet/>
      <dgm:spPr/>
      <dgm:t>
        <a:bodyPr/>
        <a:lstStyle/>
        <a:p>
          <a:endParaRPr lang="en-US"/>
        </a:p>
      </dgm:t>
    </dgm:pt>
    <dgm:pt modelId="{BFB918D4-21F4-4F22-81C7-6BF5D6A203B9}" type="sibTrans" cxnId="{D041F499-93A5-4F66-929E-863A3FF97E69}">
      <dgm:prSet/>
      <dgm:spPr/>
      <dgm:t>
        <a:bodyPr/>
        <a:lstStyle/>
        <a:p>
          <a:endParaRPr lang="en-US"/>
        </a:p>
      </dgm:t>
    </dgm:pt>
    <dgm:pt modelId="{1D5CBB7C-CF8E-43F3-8D7E-4D9C3D3C4CF9}">
      <dgm:prSet phldrT="[Text]" custT="1"/>
      <dgm:spPr/>
      <dgm:t>
        <a:bodyPr/>
        <a:lstStyle/>
        <a:p>
          <a:r>
            <a:rPr lang="en-US" sz="4000" b="1" dirty="0"/>
            <a:t>Senior Consultant</a:t>
          </a:r>
        </a:p>
      </dgm:t>
    </dgm:pt>
    <dgm:pt modelId="{D769ECD7-9436-48A8-AA69-4A19403D6E4E}" type="parTrans" cxnId="{6E883787-8EEC-4E74-BC86-C624D5F59101}">
      <dgm:prSet/>
      <dgm:spPr/>
      <dgm:t>
        <a:bodyPr/>
        <a:lstStyle/>
        <a:p>
          <a:endParaRPr lang="en-US"/>
        </a:p>
      </dgm:t>
    </dgm:pt>
    <dgm:pt modelId="{05930ACE-E96D-4E2C-B287-1C135197E3B2}" type="sibTrans" cxnId="{6E883787-8EEC-4E74-BC86-C624D5F59101}">
      <dgm:prSet/>
      <dgm:spPr/>
      <dgm:t>
        <a:bodyPr/>
        <a:lstStyle/>
        <a:p>
          <a:endParaRPr lang="en-US"/>
        </a:p>
      </dgm:t>
    </dgm:pt>
    <dgm:pt modelId="{220AC364-0037-4721-9233-2863790DA565}">
      <dgm:prSet phldrT="[Text]"/>
      <dgm:spPr/>
      <dgm:t>
        <a:bodyPr/>
        <a:lstStyle/>
        <a:p>
          <a:r>
            <a:rPr lang="en-US" dirty="0"/>
            <a:t>Analyst</a:t>
          </a:r>
        </a:p>
      </dgm:t>
    </dgm:pt>
    <dgm:pt modelId="{92687027-C5FF-4BC4-AD8C-242E0D9FCCD2}" type="parTrans" cxnId="{A454C697-56EA-4449-A9EE-EBEC583E1955}">
      <dgm:prSet/>
      <dgm:spPr/>
      <dgm:t>
        <a:bodyPr/>
        <a:lstStyle/>
        <a:p>
          <a:endParaRPr lang="en-US"/>
        </a:p>
      </dgm:t>
    </dgm:pt>
    <dgm:pt modelId="{E43FC23D-D27E-441B-9792-B9D5E78D2EB2}" type="sibTrans" cxnId="{A454C697-56EA-4449-A9EE-EBEC583E1955}">
      <dgm:prSet/>
      <dgm:spPr/>
      <dgm:t>
        <a:bodyPr/>
        <a:lstStyle/>
        <a:p>
          <a:endParaRPr lang="en-US"/>
        </a:p>
      </dgm:t>
    </dgm:pt>
    <dgm:pt modelId="{E7EFC438-7DA1-43C7-B255-DA3BA6814981}" type="pres">
      <dgm:prSet presAssocID="{A5D75386-D084-48B0-9DD9-36B02C36AC17}" presName="Name0" presStyleCnt="0">
        <dgm:presLayoutVars>
          <dgm:dir/>
          <dgm:animLvl val="lvl"/>
          <dgm:resizeHandles val="exact"/>
        </dgm:presLayoutVars>
      </dgm:prSet>
      <dgm:spPr/>
    </dgm:pt>
    <dgm:pt modelId="{308C057E-40A7-488C-8950-B87BCA192AB5}" type="pres">
      <dgm:prSet presAssocID="{2C1B3B92-D0A7-4FD3-B5F9-4A722ABADD1A}" presName="Name8" presStyleCnt="0"/>
      <dgm:spPr/>
    </dgm:pt>
    <dgm:pt modelId="{872B726D-8DB1-4030-9E8C-016F43771A68}" type="pres">
      <dgm:prSet presAssocID="{2C1B3B92-D0A7-4FD3-B5F9-4A722ABADD1A}" presName="level" presStyleLbl="node1" presStyleIdx="0" presStyleCnt="5">
        <dgm:presLayoutVars>
          <dgm:chMax val="1"/>
          <dgm:bulletEnabled val="1"/>
        </dgm:presLayoutVars>
      </dgm:prSet>
      <dgm:spPr/>
    </dgm:pt>
    <dgm:pt modelId="{FBFC76FE-BA0B-4090-B10A-FD875EDDE685}" type="pres">
      <dgm:prSet presAssocID="{2C1B3B92-D0A7-4FD3-B5F9-4A722ABADD1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B4B28E4-6D26-460C-A99B-FA6AD46638EE}" type="pres">
      <dgm:prSet presAssocID="{6224F71D-AAE2-4417-BF2F-3A7A6FE55DD0}" presName="Name8" presStyleCnt="0"/>
      <dgm:spPr/>
    </dgm:pt>
    <dgm:pt modelId="{226AB2E0-B375-4D30-8DC0-05614C089AAE}" type="pres">
      <dgm:prSet presAssocID="{6224F71D-AAE2-4417-BF2F-3A7A6FE55DD0}" presName="level" presStyleLbl="node1" presStyleIdx="1" presStyleCnt="5">
        <dgm:presLayoutVars>
          <dgm:chMax val="1"/>
          <dgm:bulletEnabled val="1"/>
        </dgm:presLayoutVars>
      </dgm:prSet>
      <dgm:spPr/>
    </dgm:pt>
    <dgm:pt modelId="{519A7EC3-8065-4315-8A79-4ECA760AB8FB}" type="pres">
      <dgm:prSet presAssocID="{6224F71D-AAE2-4417-BF2F-3A7A6FE55DD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23771F9-4174-4AB5-8A23-DE6F11E1E6AF}" type="pres">
      <dgm:prSet presAssocID="{AD076186-6A07-4CB0-A4C9-7655A59561A5}" presName="Name8" presStyleCnt="0"/>
      <dgm:spPr/>
    </dgm:pt>
    <dgm:pt modelId="{C2A97EFB-51BD-41E4-813D-850A9AE844C9}" type="pres">
      <dgm:prSet presAssocID="{AD076186-6A07-4CB0-A4C9-7655A59561A5}" presName="level" presStyleLbl="node1" presStyleIdx="2" presStyleCnt="5">
        <dgm:presLayoutVars>
          <dgm:chMax val="1"/>
          <dgm:bulletEnabled val="1"/>
        </dgm:presLayoutVars>
      </dgm:prSet>
      <dgm:spPr/>
    </dgm:pt>
    <dgm:pt modelId="{A0A69567-AE65-4A0B-BAF0-E66640110DD5}" type="pres">
      <dgm:prSet presAssocID="{AD076186-6A07-4CB0-A4C9-7655A59561A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CEB9069-EFD0-4F0F-AD92-B5243DB3F443}" type="pres">
      <dgm:prSet presAssocID="{1D5CBB7C-CF8E-43F3-8D7E-4D9C3D3C4CF9}" presName="Name8" presStyleCnt="0"/>
      <dgm:spPr/>
    </dgm:pt>
    <dgm:pt modelId="{8629BE72-2DBD-4193-B50C-B51E5064AE1F}" type="pres">
      <dgm:prSet presAssocID="{1D5CBB7C-CF8E-43F3-8D7E-4D9C3D3C4CF9}" presName="level" presStyleLbl="node1" presStyleIdx="3" presStyleCnt="5">
        <dgm:presLayoutVars>
          <dgm:chMax val="1"/>
          <dgm:bulletEnabled val="1"/>
        </dgm:presLayoutVars>
      </dgm:prSet>
      <dgm:spPr/>
    </dgm:pt>
    <dgm:pt modelId="{F03B4BB0-3AAA-4446-9009-45D6D71EEB5A}" type="pres">
      <dgm:prSet presAssocID="{1D5CBB7C-CF8E-43F3-8D7E-4D9C3D3C4CF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65A5FB9-CBC9-4B2B-A8E0-CDEC58FAB1EC}" type="pres">
      <dgm:prSet presAssocID="{220AC364-0037-4721-9233-2863790DA565}" presName="Name8" presStyleCnt="0"/>
      <dgm:spPr/>
    </dgm:pt>
    <dgm:pt modelId="{4B65DCE6-4E36-45B1-8D42-0A3EBCCC2EA8}" type="pres">
      <dgm:prSet presAssocID="{220AC364-0037-4721-9233-2863790DA565}" presName="level" presStyleLbl="node1" presStyleIdx="4" presStyleCnt="5">
        <dgm:presLayoutVars>
          <dgm:chMax val="1"/>
          <dgm:bulletEnabled val="1"/>
        </dgm:presLayoutVars>
      </dgm:prSet>
      <dgm:spPr/>
    </dgm:pt>
    <dgm:pt modelId="{47D3AF33-09D9-4906-A767-ACC857B6D355}" type="pres">
      <dgm:prSet presAssocID="{220AC364-0037-4721-9233-2863790DA56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E176E03-A6D7-4E5B-A8D7-B677E0A3F709}" type="presOf" srcId="{220AC364-0037-4721-9233-2863790DA565}" destId="{4B65DCE6-4E36-45B1-8D42-0A3EBCCC2EA8}" srcOrd="0" destOrd="0" presId="urn:microsoft.com/office/officeart/2005/8/layout/pyramid1"/>
    <dgm:cxn modelId="{BA031726-9C8A-4B6A-A694-35901AE69D03}" srcId="{A5D75386-D084-48B0-9DD9-36B02C36AC17}" destId="{6224F71D-AAE2-4417-BF2F-3A7A6FE55DD0}" srcOrd="1" destOrd="0" parTransId="{ED6BC4C6-47C1-4D20-807C-D55978FA2AF8}" sibTransId="{D7CF158A-F2DC-4E9A-AC69-7F5D58001CF6}"/>
    <dgm:cxn modelId="{9880263E-B940-484A-BD08-5CFDE8909F24}" type="presOf" srcId="{1D5CBB7C-CF8E-43F3-8D7E-4D9C3D3C4CF9}" destId="{8629BE72-2DBD-4193-B50C-B51E5064AE1F}" srcOrd="0" destOrd="0" presId="urn:microsoft.com/office/officeart/2005/8/layout/pyramid1"/>
    <dgm:cxn modelId="{5689C746-EE1E-4179-B09B-1D6032ACD119}" type="presOf" srcId="{A5D75386-D084-48B0-9DD9-36B02C36AC17}" destId="{E7EFC438-7DA1-43C7-B255-DA3BA6814981}" srcOrd="0" destOrd="0" presId="urn:microsoft.com/office/officeart/2005/8/layout/pyramid1"/>
    <dgm:cxn modelId="{0C7F014F-169D-48D9-9DBA-7558B8435C3F}" type="presOf" srcId="{220AC364-0037-4721-9233-2863790DA565}" destId="{47D3AF33-09D9-4906-A767-ACC857B6D355}" srcOrd="1" destOrd="0" presId="urn:microsoft.com/office/officeart/2005/8/layout/pyramid1"/>
    <dgm:cxn modelId="{D16AC66F-BF79-4777-9050-F2C9BDBE3F76}" type="presOf" srcId="{2C1B3B92-D0A7-4FD3-B5F9-4A722ABADD1A}" destId="{FBFC76FE-BA0B-4090-B10A-FD875EDDE685}" srcOrd="1" destOrd="0" presId="urn:microsoft.com/office/officeart/2005/8/layout/pyramid1"/>
    <dgm:cxn modelId="{BD4F8355-B580-4D7D-9E64-DC408067E64F}" type="presOf" srcId="{AD076186-6A07-4CB0-A4C9-7655A59561A5}" destId="{A0A69567-AE65-4A0B-BAF0-E66640110DD5}" srcOrd="1" destOrd="0" presId="urn:microsoft.com/office/officeart/2005/8/layout/pyramid1"/>
    <dgm:cxn modelId="{07B09480-9443-4679-AB93-DB375CCDB8F7}" type="presOf" srcId="{6224F71D-AAE2-4417-BF2F-3A7A6FE55DD0}" destId="{226AB2E0-B375-4D30-8DC0-05614C089AAE}" srcOrd="0" destOrd="0" presId="urn:microsoft.com/office/officeart/2005/8/layout/pyramid1"/>
    <dgm:cxn modelId="{6E883787-8EEC-4E74-BC86-C624D5F59101}" srcId="{A5D75386-D084-48B0-9DD9-36B02C36AC17}" destId="{1D5CBB7C-CF8E-43F3-8D7E-4D9C3D3C4CF9}" srcOrd="3" destOrd="0" parTransId="{D769ECD7-9436-48A8-AA69-4A19403D6E4E}" sibTransId="{05930ACE-E96D-4E2C-B287-1C135197E3B2}"/>
    <dgm:cxn modelId="{A454C697-56EA-4449-A9EE-EBEC583E1955}" srcId="{A5D75386-D084-48B0-9DD9-36B02C36AC17}" destId="{220AC364-0037-4721-9233-2863790DA565}" srcOrd="4" destOrd="0" parTransId="{92687027-C5FF-4BC4-AD8C-242E0D9FCCD2}" sibTransId="{E43FC23D-D27E-441B-9792-B9D5E78D2EB2}"/>
    <dgm:cxn modelId="{D041F499-93A5-4F66-929E-863A3FF97E69}" srcId="{A5D75386-D084-48B0-9DD9-36B02C36AC17}" destId="{AD076186-6A07-4CB0-A4C9-7655A59561A5}" srcOrd="2" destOrd="0" parTransId="{2D8E6C67-10C9-4587-A2EB-D668C3DFFA9B}" sibTransId="{BFB918D4-21F4-4F22-81C7-6BF5D6A203B9}"/>
    <dgm:cxn modelId="{F8F6F59D-32FE-4584-836E-BE18B09303C2}" srcId="{A5D75386-D084-48B0-9DD9-36B02C36AC17}" destId="{2C1B3B92-D0A7-4FD3-B5F9-4A722ABADD1A}" srcOrd="0" destOrd="0" parTransId="{D059B7E3-5373-4462-B190-6BAAB03913BF}" sibTransId="{5C14175B-0F70-4D82-B5FB-A8A18AEC7253}"/>
    <dgm:cxn modelId="{99EA31C6-953E-4115-8ED2-F996BCD7ADBE}" type="presOf" srcId="{AD076186-6A07-4CB0-A4C9-7655A59561A5}" destId="{C2A97EFB-51BD-41E4-813D-850A9AE844C9}" srcOrd="0" destOrd="0" presId="urn:microsoft.com/office/officeart/2005/8/layout/pyramid1"/>
    <dgm:cxn modelId="{2B8DA8DB-1486-4DDE-857E-DCC5BB321C7B}" type="presOf" srcId="{6224F71D-AAE2-4417-BF2F-3A7A6FE55DD0}" destId="{519A7EC3-8065-4315-8A79-4ECA760AB8FB}" srcOrd="1" destOrd="0" presId="urn:microsoft.com/office/officeart/2005/8/layout/pyramid1"/>
    <dgm:cxn modelId="{F728DFE0-81CD-457A-87FE-505249C1D6FA}" type="presOf" srcId="{1D5CBB7C-CF8E-43F3-8D7E-4D9C3D3C4CF9}" destId="{F03B4BB0-3AAA-4446-9009-45D6D71EEB5A}" srcOrd="1" destOrd="0" presId="urn:microsoft.com/office/officeart/2005/8/layout/pyramid1"/>
    <dgm:cxn modelId="{468707E2-FCCB-43E6-A849-376685C38B48}" type="presOf" srcId="{2C1B3B92-D0A7-4FD3-B5F9-4A722ABADD1A}" destId="{872B726D-8DB1-4030-9E8C-016F43771A68}" srcOrd="0" destOrd="0" presId="urn:microsoft.com/office/officeart/2005/8/layout/pyramid1"/>
    <dgm:cxn modelId="{1F584064-23A4-4C0C-B525-678A68570DEB}" type="presParOf" srcId="{E7EFC438-7DA1-43C7-B255-DA3BA6814981}" destId="{308C057E-40A7-488C-8950-B87BCA192AB5}" srcOrd="0" destOrd="0" presId="urn:microsoft.com/office/officeart/2005/8/layout/pyramid1"/>
    <dgm:cxn modelId="{17E780D8-E67E-4643-BDBD-08CA80AB1B9D}" type="presParOf" srcId="{308C057E-40A7-488C-8950-B87BCA192AB5}" destId="{872B726D-8DB1-4030-9E8C-016F43771A68}" srcOrd="0" destOrd="0" presId="urn:microsoft.com/office/officeart/2005/8/layout/pyramid1"/>
    <dgm:cxn modelId="{BFA53DEF-E3AB-490F-B878-82433981E95F}" type="presParOf" srcId="{308C057E-40A7-488C-8950-B87BCA192AB5}" destId="{FBFC76FE-BA0B-4090-B10A-FD875EDDE685}" srcOrd="1" destOrd="0" presId="urn:microsoft.com/office/officeart/2005/8/layout/pyramid1"/>
    <dgm:cxn modelId="{9B2A0D34-A69A-452C-B09C-4F26585CFBA9}" type="presParOf" srcId="{E7EFC438-7DA1-43C7-B255-DA3BA6814981}" destId="{EB4B28E4-6D26-460C-A99B-FA6AD46638EE}" srcOrd="1" destOrd="0" presId="urn:microsoft.com/office/officeart/2005/8/layout/pyramid1"/>
    <dgm:cxn modelId="{A7566D1E-1994-4EA9-88EE-2A30FCA3D9B8}" type="presParOf" srcId="{EB4B28E4-6D26-460C-A99B-FA6AD46638EE}" destId="{226AB2E0-B375-4D30-8DC0-05614C089AAE}" srcOrd="0" destOrd="0" presId="urn:microsoft.com/office/officeart/2005/8/layout/pyramid1"/>
    <dgm:cxn modelId="{807A5930-8635-41B3-90D2-ACC4456378C5}" type="presParOf" srcId="{EB4B28E4-6D26-460C-A99B-FA6AD46638EE}" destId="{519A7EC3-8065-4315-8A79-4ECA760AB8FB}" srcOrd="1" destOrd="0" presId="urn:microsoft.com/office/officeart/2005/8/layout/pyramid1"/>
    <dgm:cxn modelId="{FF71778B-7C00-4D5E-9C79-84AC622ABF6E}" type="presParOf" srcId="{E7EFC438-7DA1-43C7-B255-DA3BA6814981}" destId="{323771F9-4174-4AB5-8A23-DE6F11E1E6AF}" srcOrd="2" destOrd="0" presId="urn:microsoft.com/office/officeart/2005/8/layout/pyramid1"/>
    <dgm:cxn modelId="{BBDD7FF5-FF3E-4296-B64C-E52603FD6196}" type="presParOf" srcId="{323771F9-4174-4AB5-8A23-DE6F11E1E6AF}" destId="{C2A97EFB-51BD-41E4-813D-850A9AE844C9}" srcOrd="0" destOrd="0" presId="urn:microsoft.com/office/officeart/2005/8/layout/pyramid1"/>
    <dgm:cxn modelId="{2C91D8CA-1E03-4F78-8D96-E00530B12CED}" type="presParOf" srcId="{323771F9-4174-4AB5-8A23-DE6F11E1E6AF}" destId="{A0A69567-AE65-4A0B-BAF0-E66640110DD5}" srcOrd="1" destOrd="0" presId="urn:microsoft.com/office/officeart/2005/8/layout/pyramid1"/>
    <dgm:cxn modelId="{D6DE8CCD-96C5-4B40-84B7-250E84112ACA}" type="presParOf" srcId="{E7EFC438-7DA1-43C7-B255-DA3BA6814981}" destId="{DCEB9069-EFD0-4F0F-AD92-B5243DB3F443}" srcOrd="3" destOrd="0" presId="urn:microsoft.com/office/officeart/2005/8/layout/pyramid1"/>
    <dgm:cxn modelId="{91A8493F-2404-45EC-A44C-2817EBADB7E2}" type="presParOf" srcId="{DCEB9069-EFD0-4F0F-AD92-B5243DB3F443}" destId="{8629BE72-2DBD-4193-B50C-B51E5064AE1F}" srcOrd="0" destOrd="0" presId="urn:microsoft.com/office/officeart/2005/8/layout/pyramid1"/>
    <dgm:cxn modelId="{9E962389-9A06-4BD0-9CE7-1E3FF3A2AC17}" type="presParOf" srcId="{DCEB9069-EFD0-4F0F-AD92-B5243DB3F443}" destId="{F03B4BB0-3AAA-4446-9009-45D6D71EEB5A}" srcOrd="1" destOrd="0" presId="urn:microsoft.com/office/officeart/2005/8/layout/pyramid1"/>
    <dgm:cxn modelId="{BC721069-4B03-42D7-A409-A6D730CE1C1E}" type="presParOf" srcId="{E7EFC438-7DA1-43C7-B255-DA3BA6814981}" destId="{C65A5FB9-CBC9-4B2B-A8E0-CDEC58FAB1EC}" srcOrd="4" destOrd="0" presId="urn:microsoft.com/office/officeart/2005/8/layout/pyramid1"/>
    <dgm:cxn modelId="{ECAC6BFF-E674-40D5-B5CA-A065B7BEB8CB}" type="presParOf" srcId="{C65A5FB9-CBC9-4B2B-A8E0-CDEC58FAB1EC}" destId="{4B65DCE6-4E36-45B1-8D42-0A3EBCCC2EA8}" srcOrd="0" destOrd="0" presId="urn:microsoft.com/office/officeart/2005/8/layout/pyramid1"/>
    <dgm:cxn modelId="{FB36D429-2FA7-4863-8CF2-D34DD624D9BD}" type="presParOf" srcId="{C65A5FB9-CBC9-4B2B-A8E0-CDEC58FAB1EC}" destId="{47D3AF33-09D9-4906-A767-ACC857B6D35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B726D-8DB1-4030-9E8C-016F43771A68}">
      <dsp:nvSpPr>
        <dsp:cNvPr id="0" name=""/>
        <dsp:cNvSpPr/>
      </dsp:nvSpPr>
      <dsp:spPr>
        <a:xfrm>
          <a:off x="4023360" y="0"/>
          <a:ext cx="2011680" cy="804544"/>
        </a:xfrm>
        <a:prstGeom prst="trapezoid">
          <a:avLst>
            <a:gd name="adj" fmla="val 12502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Partner</a:t>
          </a:r>
        </a:p>
      </dsp:txBody>
      <dsp:txXfrm>
        <a:off x="4023360" y="0"/>
        <a:ext cx="2011680" cy="804544"/>
      </dsp:txXfrm>
    </dsp:sp>
    <dsp:sp modelId="{226AB2E0-B375-4D30-8DC0-05614C089AAE}">
      <dsp:nvSpPr>
        <dsp:cNvPr id="0" name=""/>
        <dsp:cNvSpPr/>
      </dsp:nvSpPr>
      <dsp:spPr>
        <a:xfrm>
          <a:off x="3017519" y="804544"/>
          <a:ext cx="4023360" cy="804544"/>
        </a:xfrm>
        <a:prstGeom prst="trapezoid">
          <a:avLst>
            <a:gd name="adj" fmla="val 125020"/>
          </a:avLst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Senior Manager</a:t>
          </a:r>
        </a:p>
      </dsp:txBody>
      <dsp:txXfrm>
        <a:off x="3721607" y="804544"/>
        <a:ext cx="2615184" cy="804544"/>
      </dsp:txXfrm>
    </dsp:sp>
    <dsp:sp modelId="{C2A97EFB-51BD-41E4-813D-850A9AE844C9}">
      <dsp:nvSpPr>
        <dsp:cNvPr id="0" name=""/>
        <dsp:cNvSpPr/>
      </dsp:nvSpPr>
      <dsp:spPr>
        <a:xfrm>
          <a:off x="2011680" y="1609089"/>
          <a:ext cx="6035039" cy="804544"/>
        </a:xfrm>
        <a:prstGeom prst="trapezoid">
          <a:avLst>
            <a:gd name="adj" fmla="val 12502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Manager</a:t>
          </a:r>
        </a:p>
      </dsp:txBody>
      <dsp:txXfrm>
        <a:off x="3067811" y="1609089"/>
        <a:ext cx="3922776" cy="804544"/>
      </dsp:txXfrm>
    </dsp:sp>
    <dsp:sp modelId="{8629BE72-2DBD-4193-B50C-B51E5064AE1F}">
      <dsp:nvSpPr>
        <dsp:cNvPr id="0" name=""/>
        <dsp:cNvSpPr/>
      </dsp:nvSpPr>
      <dsp:spPr>
        <a:xfrm>
          <a:off x="1005840" y="2413634"/>
          <a:ext cx="8046720" cy="804544"/>
        </a:xfrm>
        <a:prstGeom prst="trapezoid">
          <a:avLst>
            <a:gd name="adj" fmla="val 125020"/>
          </a:avLst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Senior Consultant</a:t>
          </a:r>
        </a:p>
      </dsp:txBody>
      <dsp:txXfrm>
        <a:off x="2414015" y="2413634"/>
        <a:ext cx="5230368" cy="804544"/>
      </dsp:txXfrm>
    </dsp:sp>
    <dsp:sp modelId="{4B65DCE6-4E36-45B1-8D42-0A3EBCCC2EA8}">
      <dsp:nvSpPr>
        <dsp:cNvPr id="0" name=""/>
        <dsp:cNvSpPr/>
      </dsp:nvSpPr>
      <dsp:spPr>
        <a:xfrm>
          <a:off x="0" y="3218179"/>
          <a:ext cx="10058399" cy="804544"/>
        </a:xfrm>
        <a:prstGeom prst="trapezoid">
          <a:avLst>
            <a:gd name="adj" fmla="val 12502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Analyst</a:t>
          </a:r>
        </a:p>
      </dsp:txBody>
      <dsp:txXfrm>
        <a:off x="1760219" y="3218179"/>
        <a:ext cx="6537960" cy="804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3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1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48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1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6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4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3C4E01-1A91-4C10-8442-C3D9B305516F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FE94AD-183F-4A0F-BABA-C4F3EE656FF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72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BwUxnTpTBo&amp;list=PLL1jLM18SWP1uF1ReVpWY9MSpFXWdmEfW&amp;index=1" TargetMode="External"/><Relationship Id="rId2" Type="http://schemas.openxmlformats.org/officeDocument/2006/relationships/hyperlink" Target="http://www.caseinterview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ib4_5_4afA" TargetMode="External"/><Relationship Id="rId5" Type="http://schemas.openxmlformats.org/officeDocument/2006/relationships/hyperlink" Target="https://careerinsider.vault.com/career-insider-login.aspx?parrefer=426" TargetMode="External"/><Relationship Id="rId4" Type="http://schemas.openxmlformats.org/officeDocument/2006/relationships/hyperlink" Target="http://www.managementconsulted.com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f.laborde@rice.edu" TargetMode="External"/><Relationship Id="rId3" Type="http://schemas.openxmlformats.org/officeDocument/2006/relationships/hyperlink" Target="mailto:Ahmad.Ramadan@rice.edu" TargetMode="External"/><Relationship Id="rId7" Type="http://schemas.openxmlformats.org/officeDocument/2006/relationships/hyperlink" Target="mailto:Ming.chang@rice.edu" TargetMode="External"/><Relationship Id="rId2" Type="http://schemas.openxmlformats.org/officeDocument/2006/relationships/hyperlink" Target="mailto:Robert.Elliott@rice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owmeya.Subramanian@rice.edu" TargetMode="External"/><Relationship Id="rId5" Type="http://schemas.openxmlformats.org/officeDocument/2006/relationships/hyperlink" Target="mailto:Alexandre.r.silva@rice.edu" TargetMode="External"/><Relationship Id="rId10" Type="http://schemas.openxmlformats.org/officeDocument/2006/relationships/hyperlink" Target="mailto:Sonny.Nguyen@rice.edu" TargetMode="External"/><Relationship Id="rId4" Type="http://schemas.openxmlformats.org/officeDocument/2006/relationships/hyperlink" Target="mailto:Zachary.m.harris@rice.edu" TargetMode="External"/><Relationship Id="rId9" Type="http://schemas.openxmlformats.org/officeDocument/2006/relationships/hyperlink" Target="mailto:Samir.Khatani@rice.ed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20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gif"/><Relationship Id="rId9" Type="http://schemas.openxmlformats.org/officeDocument/2006/relationships/image" Target="../media/image8.png"/><Relationship Id="rId1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Consulting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1: What is consulting?</a:t>
            </a:r>
          </a:p>
        </p:txBody>
      </p:sp>
    </p:spTree>
    <p:extLst>
      <p:ext uri="{BB962C8B-B14F-4D97-AF65-F5344CB8AC3E}">
        <p14:creationId xmlns:p14="http://schemas.microsoft.com/office/powerpoint/2010/main" val="341791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more information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Consulting club </a:t>
            </a:r>
            <a:r>
              <a:rPr lang="en-US" dirty="0" err="1"/>
              <a:t>CampusGroups</a:t>
            </a:r>
            <a:r>
              <a:rPr lang="en-US" dirty="0"/>
              <a:t> site</a:t>
            </a:r>
          </a:p>
          <a:p>
            <a:r>
              <a:rPr lang="en-US" dirty="0"/>
              <a:t>Books</a:t>
            </a:r>
          </a:p>
          <a:p>
            <a:pPr lvl="1"/>
            <a:r>
              <a:rPr lang="en-US" u="sng" dirty="0"/>
              <a:t>Case in Point</a:t>
            </a:r>
            <a:r>
              <a:rPr lang="en-US" dirty="0"/>
              <a:t>, Marc </a:t>
            </a:r>
            <a:r>
              <a:rPr lang="en-US" dirty="0" err="1"/>
              <a:t>Cosentino</a:t>
            </a:r>
            <a:endParaRPr lang="en-US" dirty="0"/>
          </a:p>
          <a:p>
            <a:pPr lvl="1"/>
            <a:r>
              <a:rPr lang="en-US" u="sng" dirty="0"/>
              <a:t>Case Interview Secrets</a:t>
            </a:r>
            <a:r>
              <a:rPr lang="en-US" dirty="0"/>
              <a:t>, Victor Cheng</a:t>
            </a:r>
          </a:p>
          <a:p>
            <a:pPr lvl="1"/>
            <a:r>
              <a:rPr lang="en-US" u="sng" dirty="0"/>
              <a:t>Crack the Case</a:t>
            </a:r>
            <a:r>
              <a:rPr lang="en-US" dirty="0"/>
              <a:t>, David </a:t>
            </a:r>
            <a:r>
              <a:rPr lang="en-US" dirty="0" err="1"/>
              <a:t>Ohrvall</a:t>
            </a:r>
            <a:endParaRPr lang="en-US" dirty="0"/>
          </a:p>
          <a:p>
            <a:pPr lvl="1"/>
            <a:r>
              <a:rPr lang="en-US" u="sng" dirty="0"/>
              <a:t>The Pyramid Principle</a:t>
            </a:r>
            <a:r>
              <a:rPr lang="en-US" dirty="0"/>
              <a:t>, Barbara Minto</a:t>
            </a:r>
          </a:p>
          <a:p>
            <a:pPr lvl="1"/>
            <a:r>
              <a:rPr lang="en-US" u="sng" dirty="0"/>
              <a:t>House of Lies, </a:t>
            </a:r>
            <a:r>
              <a:rPr lang="en-US" dirty="0"/>
              <a:t>Martin </a:t>
            </a:r>
            <a:r>
              <a:rPr lang="en-US" dirty="0" err="1"/>
              <a:t>Kihn</a:t>
            </a:r>
            <a:endParaRPr lang="en-US" u="sng" dirty="0"/>
          </a:p>
          <a:p>
            <a:r>
              <a:rPr lang="en-US" dirty="0"/>
              <a:t>Victor Cheng online resources:</a:t>
            </a:r>
          </a:p>
          <a:p>
            <a:pPr lvl="1"/>
            <a:r>
              <a:rPr lang="en-US" dirty="0">
                <a:hlinkClick r:id="rId2"/>
              </a:rPr>
              <a:t>www.caseinterview.com</a:t>
            </a:r>
            <a:r>
              <a:rPr lang="en-US" dirty="0"/>
              <a:t> (good math practice)</a:t>
            </a:r>
          </a:p>
          <a:p>
            <a:pPr lvl="1"/>
            <a:r>
              <a:rPr lang="en-US" dirty="0">
                <a:hlinkClick r:id="rId3"/>
              </a:rPr>
              <a:t>https://www.youtube.com/watch?v=fBwUxnTpTBo&amp;list=PLL1jLM18SWP1uF1ReVpWY9MSpFXWdmEfW&amp;index=1</a:t>
            </a:r>
            <a:r>
              <a:rPr lang="en-US" dirty="0"/>
              <a:t> </a:t>
            </a:r>
          </a:p>
          <a:p>
            <a:r>
              <a:rPr lang="en-US" dirty="0"/>
              <a:t>Other websites:</a:t>
            </a:r>
          </a:p>
          <a:p>
            <a:pPr lvl="1"/>
            <a:r>
              <a:rPr lang="en-US" dirty="0"/>
              <a:t>Firm-specific information: </a:t>
            </a:r>
            <a:r>
              <a:rPr lang="en-US" dirty="0">
                <a:hlinkClick r:id="rId4"/>
              </a:rPr>
              <a:t>www.managementconsulted.com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Vault Insider</a:t>
            </a:r>
            <a:r>
              <a:rPr lang="en-US" dirty="0"/>
              <a:t> (free membership from CMC)</a:t>
            </a:r>
          </a:p>
          <a:p>
            <a:pPr lvl="1"/>
            <a:r>
              <a:rPr lang="en-US" dirty="0"/>
              <a:t>Bain sample case interview: </a:t>
            </a:r>
            <a:r>
              <a:rPr lang="en-US" dirty="0">
                <a:hlinkClick r:id="rId6"/>
              </a:rPr>
              <a:t>https://www.youtube.com/watch?v=Nib4_5_4afA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67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Summer 2017 Internships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02010"/>
              </p:ext>
            </p:extLst>
          </p:nvPr>
        </p:nvGraphicFramePr>
        <p:xfrm>
          <a:off x="609600" y="1849438"/>
          <a:ext cx="10972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10437421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50285095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783450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Internship Employer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712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Robert Elliott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Deloitte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2"/>
                        </a:rPr>
                        <a:t>Robert.Elliott@rice.edu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90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Jordan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Deloitte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Jordan.d.fox@rice.edu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23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Ahmad Ramadan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North Highland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3"/>
                        </a:rPr>
                        <a:t>Ahmad.Ramadan@rice.edu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2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Zachary Harris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North Highland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4"/>
                        </a:rPr>
                        <a:t>Zachary.m.harris@rice.edu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14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Alexandre Silva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Deloitte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5"/>
                        </a:rPr>
                        <a:t>Alexandre.r.silva@rice.edu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51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Sowmeya Subramanian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6"/>
                        </a:rPr>
                        <a:t>Sowmeya.Subramanian@rice.edu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849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Ming Chang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EY – 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7"/>
                        </a:rPr>
                        <a:t>Ming.chang@rice.edu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95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David Laborde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Kalypso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8"/>
                        </a:rPr>
                        <a:t>David.f.laborde@rice.edu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98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Samir Khatani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9"/>
                        </a:rPr>
                        <a:t>Samir.Khatani@rice.edu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957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Sonny Nguyen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BCG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hlinkClick r:id="rId10"/>
                        </a:rPr>
                        <a:t>Sonny.Nguyen@rice.edu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419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Edward Coles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McKinsey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</a:rPr>
                        <a:t>Edward.m.coles@rice.edu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445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23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session and Networking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the website before an info session </a:t>
            </a:r>
          </a:p>
          <a:p>
            <a:r>
              <a:rPr lang="en-US" dirty="0"/>
              <a:t>Make sure to RSVP and sign in</a:t>
            </a:r>
          </a:p>
          <a:p>
            <a:r>
              <a:rPr lang="en-US" dirty="0"/>
              <a:t>Wear a suit</a:t>
            </a:r>
          </a:p>
          <a:p>
            <a:r>
              <a:rPr lang="en-US" dirty="0"/>
              <a:t>Stay off your phone</a:t>
            </a:r>
          </a:p>
          <a:p>
            <a:r>
              <a:rPr lang="en-US" dirty="0"/>
              <a:t>Don’t hog the recruiters’ time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More to come on this next week…</a:t>
            </a:r>
          </a:p>
        </p:txBody>
      </p:sp>
    </p:spTree>
    <p:extLst>
      <p:ext uri="{BB962C8B-B14F-4D97-AF65-F5344CB8AC3E}">
        <p14:creationId xmlns:p14="http://schemas.microsoft.com/office/powerpoint/2010/main" val="1250084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 and Outstanding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don’t need to start coffee chats yet (September/October)</a:t>
            </a:r>
          </a:p>
          <a:p>
            <a:r>
              <a:rPr lang="en-US" dirty="0"/>
              <a:t>Don’t fret over case interview prep yet (September/October)</a:t>
            </a:r>
          </a:p>
          <a:p>
            <a:r>
              <a:rPr lang="en-US" dirty="0"/>
              <a:t>Next week: Recruiting 101</a:t>
            </a:r>
          </a:p>
          <a:p>
            <a:pPr lvl="1"/>
            <a:r>
              <a:rPr lang="en-US" dirty="0"/>
              <a:t>Timelines</a:t>
            </a:r>
          </a:p>
          <a:p>
            <a:pPr lvl="1"/>
            <a:r>
              <a:rPr lang="en-US" dirty="0"/>
              <a:t>Differences between firm hiring processes</a:t>
            </a:r>
          </a:p>
          <a:p>
            <a:pPr lvl="1"/>
            <a:r>
              <a:rPr lang="en-US" dirty="0"/>
              <a:t>Prep schedules</a:t>
            </a:r>
          </a:p>
          <a:p>
            <a:pPr lvl="1"/>
            <a:r>
              <a:rPr lang="en-US" dirty="0"/>
              <a:t>Coffee chats</a:t>
            </a:r>
          </a:p>
          <a:p>
            <a:pPr lvl="1"/>
            <a:r>
              <a:rPr lang="en-US" dirty="0"/>
              <a:t>Networking</a:t>
            </a:r>
          </a:p>
          <a:p>
            <a:pPr lvl="1"/>
            <a:r>
              <a:rPr lang="en-US" dirty="0"/>
              <a:t>Resumes and Cover Letters</a:t>
            </a:r>
          </a:p>
        </p:txBody>
      </p:sp>
    </p:spTree>
    <p:extLst>
      <p:ext uri="{BB962C8B-B14F-4D97-AF65-F5344CB8AC3E}">
        <p14:creationId xmlns:p14="http://schemas.microsoft.com/office/powerpoint/2010/main" val="1962260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665" y="495899"/>
            <a:ext cx="10058400" cy="773638"/>
          </a:xfrm>
        </p:spPr>
        <p:txBody>
          <a:bodyPr/>
          <a:lstStyle/>
          <a:p>
            <a:r>
              <a:rPr lang="en-US" dirty="0"/>
              <a:t>Some upcoming events*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412185"/>
              </p:ext>
            </p:extLst>
          </p:nvPr>
        </p:nvGraphicFramePr>
        <p:xfrm>
          <a:off x="1047510" y="1330605"/>
          <a:ext cx="10107853" cy="406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810">
                  <a:extLst>
                    <a:ext uri="{9D8B030D-6E8A-4147-A177-3AD203B41FA5}">
                      <a16:colId xmlns:a16="http://schemas.microsoft.com/office/drawing/2014/main" val="2949992867"/>
                    </a:ext>
                  </a:extLst>
                </a:gridCol>
                <a:gridCol w="8024043">
                  <a:extLst>
                    <a:ext uri="{9D8B030D-6E8A-4147-A177-3AD203B41FA5}">
                      <a16:colId xmlns:a16="http://schemas.microsoft.com/office/drawing/2014/main" val="4151684256"/>
                    </a:ext>
                  </a:extLst>
                </a:gridCol>
              </a:tblGrid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590122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August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101 - Recruiting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5595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August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Deloitte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001739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North Highland Breakfast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47280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Alvarez &amp; </a:t>
                      </a:r>
                      <a:r>
                        <a:rPr lang="en-US" sz="1400" dirty="0" err="1"/>
                        <a:t>Marsal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775040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Ernst &amp; Young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673855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101 – Casing (with special alumni guest)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61178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North Highland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768392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McKinsey &amp; Company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842119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September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Case Demonstration with McKinsey Alumni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304217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October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BCG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656645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November 15-17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Deloitte Case Competition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339018"/>
                  </a:ext>
                </a:extLst>
              </a:tr>
              <a:tr h="312610">
                <a:tc>
                  <a:txBody>
                    <a:bodyPr/>
                    <a:lstStyle/>
                    <a:p>
                      <a:r>
                        <a:rPr lang="en-US" sz="1400" dirty="0"/>
                        <a:t>Multiple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 Coffee</a:t>
                      </a:r>
                      <a:r>
                        <a:rPr lang="en-US" sz="1400" baseline="0" dirty="0"/>
                        <a:t> Chats (under Mock Interviews)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999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6963" y="5455603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</a:pPr>
            <a:r>
              <a:rPr lang="en-US" dirty="0"/>
              <a:t>*NOTE: It is 100% </a:t>
            </a:r>
            <a:r>
              <a:rPr lang="en-US" b="1" dirty="0"/>
              <a:t>your responsibility </a:t>
            </a:r>
            <a:r>
              <a:rPr lang="en-US" dirty="0"/>
              <a:t>to track events and application deadlines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en-US" dirty="0"/>
              <a:t>The CDO &amp; consulting club will send announcements, but this is </a:t>
            </a:r>
            <a:r>
              <a:rPr lang="en-US" b="1" dirty="0"/>
              <a:t>your</a:t>
            </a:r>
            <a:r>
              <a:rPr lang="en-US" dirty="0"/>
              <a:t> job/internship search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r>
              <a:rPr lang="en-US" dirty="0"/>
              <a:t>Some firms do not post in Owl-Careers – this means you need to check their website &amp; deadlines</a:t>
            </a:r>
          </a:p>
          <a:p>
            <a:pPr marL="285750" indent="-285750">
              <a:buSzPct val="80000"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Consultants answer the questions and perform the tasks their clients can not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Consultants provide expertise and guidance across a number of areas:</a:t>
            </a:r>
          </a:p>
          <a:p>
            <a:pPr lvl="1"/>
            <a:r>
              <a:rPr lang="en-US" sz="2800" dirty="0"/>
              <a:t>Management</a:t>
            </a:r>
          </a:p>
          <a:p>
            <a:pPr lvl="1"/>
            <a:r>
              <a:rPr lang="en-US" sz="2800" dirty="0"/>
              <a:t>IT/Risk</a:t>
            </a:r>
          </a:p>
          <a:p>
            <a:pPr lvl="1"/>
            <a:r>
              <a:rPr lang="en-US" sz="2800" dirty="0"/>
              <a:t>Human Capital</a:t>
            </a:r>
          </a:p>
          <a:p>
            <a:pPr lvl="1"/>
            <a:r>
              <a:rPr lang="en-US" sz="2800" dirty="0"/>
              <a:t>HR</a:t>
            </a:r>
          </a:p>
          <a:p>
            <a:pPr lvl="1"/>
            <a:r>
              <a:rPr lang="en-US" sz="2800" dirty="0"/>
              <a:t>Implementation/Program Management</a:t>
            </a:r>
          </a:p>
        </p:txBody>
      </p:sp>
    </p:spTree>
    <p:extLst>
      <p:ext uri="{BB962C8B-B14F-4D97-AF65-F5344CB8AC3E}">
        <p14:creationId xmlns:p14="http://schemas.microsoft.com/office/powerpoint/2010/main" val="218875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Consulting firms come in all shapes, sizes and specialties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6767" y="1866083"/>
            <a:ext cx="2338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/>
              <a:t>Big Four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4151" y="1887871"/>
            <a:ext cx="2338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/>
              <a:t>Big Three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59383" y="1887871"/>
            <a:ext cx="2338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/>
              <a:t>Vault Top 10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992" y="2371855"/>
            <a:ext cx="1351940" cy="62953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96" y="2467866"/>
            <a:ext cx="1261132" cy="78550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309" y="3119792"/>
            <a:ext cx="1691700" cy="88906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268" y="3390825"/>
            <a:ext cx="1032149" cy="77256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325" y="2451734"/>
            <a:ext cx="727972" cy="72797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65" y="3390825"/>
            <a:ext cx="1555540" cy="62221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677" y="2354310"/>
            <a:ext cx="899061" cy="89906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920" y="2559615"/>
            <a:ext cx="2073526" cy="44177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268" y="2434310"/>
            <a:ext cx="837812" cy="63534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426" y="3302266"/>
            <a:ext cx="799334" cy="79933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68638" y="4231508"/>
            <a:ext cx="10926863" cy="2090695"/>
            <a:chOff x="568638" y="4651228"/>
            <a:chExt cx="10926863" cy="2090695"/>
          </a:xfrm>
        </p:grpSpPr>
        <p:sp>
          <p:nvSpPr>
            <p:cNvPr id="4" name="TextBox 3"/>
            <p:cNvSpPr txBox="1"/>
            <p:nvPr/>
          </p:nvSpPr>
          <p:spPr>
            <a:xfrm>
              <a:off x="4405859" y="4651228"/>
              <a:ext cx="33802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u="sng" dirty="0"/>
                <a:t>Boutique/Specialty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7510" y="5152038"/>
              <a:ext cx="750008" cy="750008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0639" y="5296325"/>
              <a:ext cx="1276702" cy="298294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5603" y="6122077"/>
              <a:ext cx="790290" cy="415335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5701" y="6122373"/>
              <a:ext cx="907828" cy="603528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2110" y="5127081"/>
              <a:ext cx="1853622" cy="660599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9191" y="5309490"/>
              <a:ext cx="1764609" cy="357334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223" y="5309490"/>
              <a:ext cx="1803250" cy="450813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924" y="5884673"/>
              <a:ext cx="857250" cy="85725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0501" y="6122239"/>
              <a:ext cx="1905000" cy="34290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638" y="6122077"/>
              <a:ext cx="1428750" cy="4476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592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span industries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Consumer Packaged Goods</a:t>
            </a:r>
          </a:p>
          <a:p>
            <a:r>
              <a:rPr lang="en-US" dirty="0"/>
              <a:t>Healthcare</a:t>
            </a:r>
          </a:p>
          <a:p>
            <a:r>
              <a:rPr lang="en-US" dirty="0"/>
              <a:t>Financial Services</a:t>
            </a:r>
          </a:p>
          <a:p>
            <a:r>
              <a:rPr lang="en-US" dirty="0"/>
              <a:t>Oil &amp; Gas</a:t>
            </a:r>
          </a:p>
          <a:p>
            <a:r>
              <a:rPr lang="en-US" dirty="0"/>
              <a:t>Power &amp; Utilities</a:t>
            </a:r>
          </a:p>
          <a:p>
            <a:r>
              <a:rPr lang="en-US" dirty="0"/>
              <a:t>Public Sector</a:t>
            </a:r>
          </a:p>
          <a:p>
            <a:r>
              <a:rPr lang="en-US" dirty="0"/>
              <a:t>Retail</a:t>
            </a:r>
          </a:p>
          <a:p>
            <a:r>
              <a:rPr lang="en-US" dirty="0"/>
              <a:t>Social Sector</a:t>
            </a:r>
          </a:p>
          <a:p>
            <a:r>
              <a:rPr lang="en-US" dirty="0"/>
              <a:t>Technology/Media/</a:t>
            </a:r>
            <a:r>
              <a:rPr lang="en-US" dirty="0" err="1"/>
              <a:t>Telecomm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Analytics</a:t>
            </a:r>
          </a:p>
          <a:p>
            <a:r>
              <a:rPr lang="en-US" dirty="0"/>
              <a:t>Digital</a:t>
            </a:r>
          </a:p>
          <a:p>
            <a:r>
              <a:rPr lang="en-US" dirty="0"/>
              <a:t>Finance</a:t>
            </a:r>
          </a:p>
          <a:p>
            <a:r>
              <a:rPr lang="en-US" dirty="0"/>
              <a:t>Marketing</a:t>
            </a:r>
          </a:p>
          <a:p>
            <a:r>
              <a:rPr lang="en-US" dirty="0"/>
              <a:t>Mergers &amp; Acquisitions</a:t>
            </a:r>
          </a:p>
          <a:p>
            <a:r>
              <a:rPr lang="en-US" dirty="0"/>
              <a:t>Operations/Supply Chain</a:t>
            </a:r>
          </a:p>
          <a:p>
            <a:r>
              <a:rPr lang="en-US" dirty="0"/>
              <a:t>Product Commercialization</a:t>
            </a:r>
          </a:p>
          <a:p>
            <a:r>
              <a:rPr lang="en-US" dirty="0"/>
              <a:t>Shared Services</a:t>
            </a:r>
          </a:p>
          <a:p>
            <a:r>
              <a:rPr lang="en-US" dirty="0"/>
              <a:t>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2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typical consulting hierarchy*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72608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2962" y="5921314"/>
            <a:ext cx="1029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 Firms may have different names and additional levels above or below partner</a:t>
            </a:r>
          </a:p>
        </p:txBody>
      </p:sp>
    </p:spTree>
    <p:extLst>
      <p:ext uri="{BB962C8B-B14F-4D97-AF65-F5344CB8AC3E}">
        <p14:creationId xmlns:p14="http://schemas.microsoft.com/office/powerpoint/2010/main" val="230746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you say you do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Attend a shit load of meetings</a:t>
            </a:r>
          </a:p>
          <a:p>
            <a:pPr lvl="1"/>
            <a:r>
              <a:rPr lang="en-US" sz="2000" dirty="0"/>
              <a:t>Status meetings, PMO meetings, brainstorming, training, etc.</a:t>
            </a:r>
          </a:p>
          <a:p>
            <a:r>
              <a:rPr lang="en-US" dirty="0"/>
              <a:t>Deliverables</a:t>
            </a:r>
          </a:p>
          <a:p>
            <a:pPr lvl="1"/>
            <a:r>
              <a:rPr lang="en-US" sz="2000" dirty="0"/>
              <a:t>Excel, PPT, Word, Visio, Tableau </a:t>
            </a:r>
          </a:p>
          <a:p>
            <a:r>
              <a:rPr lang="en-US" dirty="0"/>
              <a:t>Relationship Management</a:t>
            </a:r>
          </a:p>
          <a:p>
            <a:pPr lvl="1"/>
            <a:r>
              <a:rPr lang="en-US" sz="2000" dirty="0"/>
              <a:t>Client relationship building</a:t>
            </a:r>
          </a:p>
          <a:p>
            <a:pPr lvl="1"/>
            <a:r>
              <a:rPr lang="en-US" sz="2000" dirty="0"/>
              <a:t>Internal networking</a:t>
            </a:r>
          </a:p>
          <a:p>
            <a:r>
              <a:rPr lang="en-US" dirty="0"/>
              <a:t>Travel</a:t>
            </a:r>
          </a:p>
          <a:p>
            <a:pPr lvl="1"/>
            <a:r>
              <a:rPr lang="en-US" sz="2000" dirty="0"/>
              <a:t>Monday morning flight out (The airport is surprisingly busy at 6AM)</a:t>
            </a:r>
          </a:p>
          <a:p>
            <a:pPr lvl="1"/>
            <a:r>
              <a:rPr lang="en-US" sz="2000" dirty="0"/>
              <a:t>Thursday afternoon/evening flight home</a:t>
            </a:r>
          </a:p>
          <a:p>
            <a:pPr lvl="1"/>
            <a:r>
              <a:rPr lang="en-US" sz="2000" dirty="0"/>
              <a:t>Points, points, points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377" y="2480871"/>
            <a:ext cx="3871760" cy="20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5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5DBB6-5437-4730-B1A9-CD62EBFC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Year Spotlight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22C1-7556-4F08-A738-3C53DCDF1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David Laborde </a:t>
            </a:r>
          </a:p>
          <a:p>
            <a:r>
              <a:rPr lang="en-US" dirty="0"/>
              <a:t>Edward Coles</a:t>
            </a:r>
          </a:p>
          <a:p>
            <a:r>
              <a:rPr lang="en-US" dirty="0"/>
              <a:t>Samir Khatani</a:t>
            </a:r>
          </a:p>
          <a:p>
            <a:r>
              <a:rPr lang="en-US" dirty="0"/>
              <a:t>Ming Chang</a:t>
            </a:r>
          </a:p>
        </p:txBody>
      </p:sp>
    </p:spTree>
    <p:extLst>
      <p:ext uri="{BB962C8B-B14F-4D97-AF65-F5344CB8AC3E}">
        <p14:creationId xmlns:p14="http://schemas.microsoft.com/office/powerpoint/2010/main" val="228589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firms looking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kinds of backgrounds (engineering, teaching, finance, business, sales, music, etc.)</a:t>
            </a:r>
          </a:p>
          <a:p>
            <a:r>
              <a:rPr lang="en-US" dirty="0"/>
              <a:t>Analytical skills </a:t>
            </a:r>
          </a:p>
          <a:p>
            <a:r>
              <a:rPr lang="en-US" dirty="0"/>
              <a:t>Strong GPA (3.5+)</a:t>
            </a:r>
          </a:p>
          <a:p>
            <a:r>
              <a:rPr lang="en-US" dirty="0"/>
              <a:t>Strong test scores (High 600s)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0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Timeline and Statistics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12520" y="1846263"/>
          <a:ext cx="9966960" cy="1854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val="389934339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1510506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89418195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8808728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8754415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337544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34060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4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 Sessions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93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Informational Interviews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1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Case</a:t>
                      </a:r>
                      <a:r>
                        <a:rPr lang="en-US" baseline="0" dirty="0"/>
                        <a:t> 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96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Interviews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33467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7970" y="4112435"/>
            <a:ext cx="94610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Only about 25% of students that applied for consulting positions received internship offers.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Have a plan B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If you’re committed, then take it very seriously. And still have a plan B. </a:t>
            </a:r>
          </a:p>
          <a:p>
            <a:pPr lvl="1"/>
            <a:r>
              <a:rPr lang="en-US" dirty="0"/>
              <a:t>	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630137" y="29573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2225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10002</TotalTime>
  <Words>764</Words>
  <Application>Microsoft Office PowerPoint</Application>
  <PresentationFormat>Widescreen</PresentationFormat>
  <Paragraphs>177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Retrospect</vt:lpstr>
      <vt:lpstr>Consulting 101</vt:lpstr>
      <vt:lpstr>Consultants answer the questions and perform the tasks their clients can not</vt:lpstr>
      <vt:lpstr>Consulting firms come in all shapes, sizes and specialties</vt:lpstr>
      <vt:lpstr>Projects span industries and functions</vt:lpstr>
      <vt:lpstr>The typical consulting hierarchy*</vt:lpstr>
      <vt:lpstr>What would you say you do here?</vt:lpstr>
      <vt:lpstr>2nd Year Spotlight </vt:lpstr>
      <vt:lpstr>What are firms looking for?</vt:lpstr>
      <vt:lpstr>Recruiting Timeline and Statistics</vt:lpstr>
      <vt:lpstr>Where to find more information</vt:lpstr>
      <vt:lpstr>Some of the Summer 2017 Internships</vt:lpstr>
      <vt:lpstr>Info session and Networking Basics</vt:lpstr>
      <vt:lpstr>Next Week and Outstanding Items</vt:lpstr>
      <vt:lpstr>Some upcoming events*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Consulting 101</dc:title>
  <dc:creator>Andrew Crowley</dc:creator>
  <cp:lastModifiedBy>Robert Elliott</cp:lastModifiedBy>
  <cp:revision>35</cp:revision>
  <dcterms:created xsi:type="dcterms:W3CDTF">2016-08-23T15:19:50Z</dcterms:created>
  <dcterms:modified xsi:type="dcterms:W3CDTF">2017-08-23T20:11:13Z</dcterms:modified>
</cp:coreProperties>
</file>