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7"/>
  </p:notesMasterIdLst>
  <p:sldIdLst>
    <p:sldId id="310" r:id="rId3"/>
    <p:sldId id="270" r:id="rId4"/>
    <p:sldId id="257" r:id="rId5"/>
    <p:sldId id="277" r:id="rId6"/>
    <p:sldId id="279" r:id="rId7"/>
    <p:sldId id="311" r:id="rId8"/>
    <p:sldId id="278" r:id="rId9"/>
    <p:sldId id="281" r:id="rId10"/>
    <p:sldId id="282" r:id="rId11"/>
    <p:sldId id="283" r:id="rId12"/>
    <p:sldId id="284" r:id="rId13"/>
    <p:sldId id="285" r:id="rId14"/>
    <p:sldId id="287" r:id="rId15"/>
    <p:sldId id="288" r:id="rId16"/>
    <p:sldId id="289" r:id="rId17"/>
    <p:sldId id="290" r:id="rId18"/>
    <p:sldId id="294" r:id="rId19"/>
    <p:sldId id="291" r:id="rId20"/>
    <p:sldId id="292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8" r:id="rId34"/>
    <p:sldId id="309" r:id="rId35"/>
    <p:sldId id="27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4793CD-D183-4289-8723-C934FE60DE27}" type="doc">
      <dgm:prSet loTypeId="urn:microsoft.com/office/officeart/2005/8/layout/orgChart1" loCatId="hierarchy" qsTypeId="urn:microsoft.com/office/officeart/2005/8/quickstyle/simple3" qsCatId="simple" csTypeId="urn:microsoft.com/office/officeart/2005/8/colors/accent3_4" csCatId="accent3"/>
      <dgm:spPr/>
    </dgm:pt>
    <dgm:pt modelId="{C02BBFE2-C483-447B-9AE3-6CDD9587864E}">
      <dgm:prSet/>
      <dgm:spPr>
        <a:xfrm>
          <a:off x="1445307" y="2834"/>
          <a:ext cx="2140172" cy="1070086"/>
        </a:xfrm>
        <a:prstGeom prst="rect">
          <a:avLst/>
        </a:prstGeom>
        <a:gradFill rotWithShape="0">
          <a:gsLst>
            <a:gs pos="0">
              <a:srgbClr val="9BBB59">
                <a:shade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shade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shade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/>
              <a:solidFill>
                <a:sysClr val="windowText" lastClr="000000"/>
              </a:solidFill>
              <a:effectLst/>
              <a:latin typeface="Arial" charset="0"/>
              <a:ea typeface="+mn-ea"/>
              <a:cs typeface="+mn-cs"/>
            </a:rPr>
            <a:t>Labor Certification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/>
              <a:solidFill>
                <a:sysClr val="windowText" lastClr="000000"/>
              </a:solidFill>
              <a:effectLst/>
              <a:latin typeface="Arial" charset="0"/>
              <a:ea typeface="+mn-ea"/>
              <a:cs typeface="+mn-cs"/>
            </a:rPr>
            <a:t>PERM</a:t>
          </a:r>
        </a:p>
      </dgm:t>
    </dgm:pt>
    <dgm:pt modelId="{1B777662-BA82-40F2-B8D9-BFEF4C410BC2}" type="parTrans" cxnId="{11E6F9C7-2D22-4C29-8BD0-B029E6098D8A}">
      <dgm:prSet/>
      <dgm:spPr/>
      <dgm:t>
        <a:bodyPr/>
        <a:lstStyle/>
        <a:p>
          <a:endParaRPr lang="en-US"/>
        </a:p>
      </dgm:t>
    </dgm:pt>
    <dgm:pt modelId="{83849F14-16DB-4140-AE03-8998DF540A51}" type="sibTrans" cxnId="{11E6F9C7-2D22-4C29-8BD0-B029E6098D8A}">
      <dgm:prSet/>
      <dgm:spPr/>
      <dgm:t>
        <a:bodyPr/>
        <a:lstStyle/>
        <a:p>
          <a:endParaRPr lang="en-US"/>
        </a:p>
      </dgm:t>
    </dgm:pt>
    <dgm:pt modelId="{95C73008-60A4-46AC-B5C3-5FFB7E3AB62A}">
      <dgm:prSet/>
      <dgm:spPr>
        <a:xfrm>
          <a:off x="1445307" y="1522356"/>
          <a:ext cx="2140172" cy="1070086"/>
        </a:xfrm>
        <a:prstGeom prst="rect">
          <a:avLst/>
        </a:prstGeom>
        <a:gradFill rotWithShape="0">
          <a:gsLst>
            <a:gs pos="0">
              <a:srgbClr val="9BBB59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/>
              <a:solidFill>
                <a:sysClr val="windowText" lastClr="000000"/>
              </a:solidFill>
              <a:effectLst/>
              <a:latin typeface="Arial" charset="0"/>
              <a:ea typeface="+mn-ea"/>
              <a:cs typeface="+mn-cs"/>
            </a:rPr>
            <a:t>Immigrant Petition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/>
              <a:solidFill>
                <a:sysClr val="windowText" lastClr="000000"/>
              </a:solidFill>
              <a:effectLst/>
              <a:latin typeface="Arial" charset="0"/>
              <a:ea typeface="+mn-ea"/>
              <a:cs typeface="+mn-cs"/>
            </a:rPr>
            <a:t>I-140</a:t>
          </a:r>
        </a:p>
      </dgm:t>
    </dgm:pt>
    <dgm:pt modelId="{80D75286-D20E-4864-A494-834FA9CB2E0F}" type="parTrans" cxnId="{41018085-5948-425D-9DA3-78A5108AC16C}">
      <dgm:prSet/>
      <dgm:spPr>
        <a:xfrm>
          <a:off x="2469674" y="1072920"/>
          <a:ext cx="91440" cy="4494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9436"/>
              </a:lnTo>
            </a:path>
          </a:pathLst>
        </a:custGeom>
        <a:noFill/>
        <a:ln w="25400" cap="flat" cmpd="sng" algn="ctr">
          <a:solidFill>
            <a:srgbClr val="9BBB59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6DADD7C-F46E-4360-AF73-CAD937CC2E0F}" type="sibTrans" cxnId="{41018085-5948-425D-9DA3-78A5108AC16C}">
      <dgm:prSet/>
      <dgm:spPr/>
      <dgm:t>
        <a:bodyPr/>
        <a:lstStyle/>
        <a:p>
          <a:endParaRPr lang="en-US"/>
        </a:p>
      </dgm:t>
    </dgm:pt>
    <dgm:pt modelId="{1C697319-DBDF-43A6-948C-FEB6F526C1A5}">
      <dgm:prSet/>
      <dgm:spPr>
        <a:xfrm>
          <a:off x="150502" y="3041879"/>
          <a:ext cx="2140172" cy="1070086"/>
        </a:xfrm>
        <a:prstGeom prst="rect">
          <a:avLst/>
        </a:prstGeom>
        <a:gradFill rotWithShape="0">
          <a:gsLst>
            <a:gs pos="0">
              <a:srgbClr val="9BBB59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/>
              <a:solidFill>
                <a:sysClr val="windowText" lastClr="000000"/>
              </a:solidFill>
              <a:effectLst/>
              <a:latin typeface="Arial" charset="0"/>
              <a:ea typeface="+mn-ea"/>
              <a:cs typeface="+mn-cs"/>
            </a:rPr>
            <a:t>Adjustment of Status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/>
              <a:solidFill>
                <a:sysClr val="windowText" lastClr="000000"/>
              </a:solidFill>
              <a:effectLst/>
              <a:latin typeface="Arial" charset="0"/>
              <a:ea typeface="+mn-ea"/>
              <a:cs typeface="+mn-cs"/>
            </a:rPr>
            <a:t>I-485</a:t>
          </a:r>
        </a:p>
      </dgm:t>
    </dgm:pt>
    <dgm:pt modelId="{C388142B-281C-4D66-979A-DDE2FB69FE3C}" type="parTrans" cxnId="{5C97EC1F-57A1-4C17-94F7-CED43E743E0F}">
      <dgm:prSet/>
      <dgm:spPr>
        <a:xfrm>
          <a:off x="1220589" y="2592443"/>
          <a:ext cx="1294804" cy="449436"/>
        </a:xfrm>
        <a:custGeom>
          <a:avLst/>
          <a:gdLst/>
          <a:ahLst/>
          <a:cxnLst/>
          <a:rect l="0" t="0" r="0" b="0"/>
          <a:pathLst>
            <a:path>
              <a:moveTo>
                <a:pt x="1294804" y="0"/>
              </a:moveTo>
              <a:lnTo>
                <a:pt x="1294804" y="224718"/>
              </a:lnTo>
              <a:lnTo>
                <a:pt x="0" y="224718"/>
              </a:lnTo>
              <a:lnTo>
                <a:pt x="0" y="449436"/>
              </a:lnTo>
            </a:path>
          </a:pathLst>
        </a:custGeom>
        <a:noFill/>
        <a:ln w="25400" cap="flat" cmpd="sng" algn="ctr">
          <a:solidFill>
            <a:srgbClr val="9BBB59">
              <a:tint val="7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10B841E2-76CF-4430-9047-84D49ABCF69A}" type="sibTrans" cxnId="{5C97EC1F-57A1-4C17-94F7-CED43E743E0F}">
      <dgm:prSet/>
      <dgm:spPr/>
      <dgm:t>
        <a:bodyPr/>
        <a:lstStyle/>
        <a:p>
          <a:endParaRPr lang="en-US"/>
        </a:p>
      </dgm:t>
    </dgm:pt>
    <dgm:pt modelId="{06141A91-29F0-4125-9D76-571C4FF0AF97}">
      <dgm:prSet/>
      <dgm:spPr>
        <a:xfrm>
          <a:off x="2740112" y="3041879"/>
          <a:ext cx="2140172" cy="1070086"/>
        </a:xfrm>
        <a:prstGeom prst="rect">
          <a:avLst/>
        </a:prstGeom>
        <a:gradFill rotWithShape="0">
          <a:gsLst>
            <a:gs pos="0">
              <a:srgbClr val="9BBB59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/>
              <a:solidFill>
                <a:sysClr val="windowText" lastClr="000000"/>
              </a:solidFill>
              <a:effectLst/>
              <a:latin typeface="Arial" charset="0"/>
              <a:ea typeface="+mn-ea"/>
              <a:cs typeface="+mn-cs"/>
            </a:rPr>
            <a:t>Consular Processing</a:t>
          </a:r>
        </a:p>
      </dgm:t>
    </dgm:pt>
    <dgm:pt modelId="{A83DAA4B-DA56-40FD-B0F5-00F36C688B23}" type="parTrans" cxnId="{5D4EBD98-3F5A-4394-9322-B127033A0485}">
      <dgm:prSet/>
      <dgm:spPr>
        <a:xfrm>
          <a:off x="2515394" y="2592443"/>
          <a:ext cx="1294804" cy="449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718"/>
              </a:lnTo>
              <a:lnTo>
                <a:pt x="1294804" y="224718"/>
              </a:lnTo>
              <a:lnTo>
                <a:pt x="1294804" y="449436"/>
              </a:lnTo>
            </a:path>
          </a:pathLst>
        </a:custGeom>
        <a:noFill/>
        <a:ln w="25400" cap="flat" cmpd="sng" algn="ctr">
          <a:solidFill>
            <a:srgbClr val="9BBB59">
              <a:tint val="7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BCD23357-32AA-4939-9FFA-71A48702B78F}" type="sibTrans" cxnId="{5D4EBD98-3F5A-4394-9322-B127033A0485}">
      <dgm:prSet/>
      <dgm:spPr/>
      <dgm:t>
        <a:bodyPr/>
        <a:lstStyle/>
        <a:p>
          <a:endParaRPr lang="en-US"/>
        </a:p>
      </dgm:t>
    </dgm:pt>
    <dgm:pt modelId="{D1D457A0-29AD-4E0C-868C-66F5D784D8A0}" type="pres">
      <dgm:prSet presAssocID="{264793CD-D183-4289-8723-C934FE60DE2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DEE4D3E-4AA6-4D76-855C-3B1EFF3F62D3}" type="pres">
      <dgm:prSet presAssocID="{C02BBFE2-C483-447B-9AE3-6CDD9587864E}" presName="hierRoot1" presStyleCnt="0">
        <dgm:presLayoutVars>
          <dgm:hierBranch/>
        </dgm:presLayoutVars>
      </dgm:prSet>
      <dgm:spPr/>
    </dgm:pt>
    <dgm:pt modelId="{B569BB5E-F1E2-4608-AB1A-9F2E1C95BFA9}" type="pres">
      <dgm:prSet presAssocID="{C02BBFE2-C483-447B-9AE3-6CDD9587864E}" presName="rootComposite1" presStyleCnt="0"/>
      <dgm:spPr/>
    </dgm:pt>
    <dgm:pt modelId="{998FED9E-C2EF-4633-884A-ED1AEE70718D}" type="pres">
      <dgm:prSet presAssocID="{C02BBFE2-C483-447B-9AE3-6CDD9587864E}" presName="rootText1" presStyleLbl="node0" presStyleIdx="0" presStyleCnt="1">
        <dgm:presLayoutVars>
          <dgm:chPref val="3"/>
        </dgm:presLayoutVars>
      </dgm:prSet>
      <dgm:spPr/>
    </dgm:pt>
    <dgm:pt modelId="{B3FFD01E-270D-4A7B-A399-A85F95112CA2}" type="pres">
      <dgm:prSet presAssocID="{C02BBFE2-C483-447B-9AE3-6CDD9587864E}" presName="rootConnector1" presStyleLbl="node1" presStyleIdx="0" presStyleCnt="0"/>
      <dgm:spPr/>
    </dgm:pt>
    <dgm:pt modelId="{94C06E7A-C4F8-49AB-9184-CFC6ED25ACCB}" type="pres">
      <dgm:prSet presAssocID="{C02BBFE2-C483-447B-9AE3-6CDD9587864E}" presName="hierChild2" presStyleCnt="0"/>
      <dgm:spPr/>
    </dgm:pt>
    <dgm:pt modelId="{55B9F14B-DC17-4455-AB7D-E28E3C757B61}" type="pres">
      <dgm:prSet presAssocID="{80D75286-D20E-4864-A494-834FA9CB2E0F}" presName="Name35" presStyleLbl="parChTrans1D2" presStyleIdx="0" presStyleCnt="1"/>
      <dgm:spPr/>
    </dgm:pt>
    <dgm:pt modelId="{60F5674D-EA09-4D45-AD10-02A2BBE9D89D}" type="pres">
      <dgm:prSet presAssocID="{95C73008-60A4-46AC-B5C3-5FFB7E3AB62A}" presName="hierRoot2" presStyleCnt="0">
        <dgm:presLayoutVars>
          <dgm:hierBranch/>
        </dgm:presLayoutVars>
      </dgm:prSet>
      <dgm:spPr/>
    </dgm:pt>
    <dgm:pt modelId="{A9BFACF8-C777-40F2-B1DB-3BB81B995A98}" type="pres">
      <dgm:prSet presAssocID="{95C73008-60A4-46AC-B5C3-5FFB7E3AB62A}" presName="rootComposite" presStyleCnt="0"/>
      <dgm:spPr/>
    </dgm:pt>
    <dgm:pt modelId="{EBBCBF31-36E7-4850-B4D0-FA0FCA0DB3B2}" type="pres">
      <dgm:prSet presAssocID="{95C73008-60A4-46AC-B5C3-5FFB7E3AB62A}" presName="rootText" presStyleLbl="node2" presStyleIdx="0" presStyleCnt="1">
        <dgm:presLayoutVars>
          <dgm:chPref val="3"/>
        </dgm:presLayoutVars>
      </dgm:prSet>
      <dgm:spPr/>
    </dgm:pt>
    <dgm:pt modelId="{E3A56735-E0AF-444B-8EC0-5C80DB22150D}" type="pres">
      <dgm:prSet presAssocID="{95C73008-60A4-46AC-B5C3-5FFB7E3AB62A}" presName="rootConnector" presStyleLbl="node2" presStyleIdx="0" presStyleCnt="1"/>
      <dgm:spPr/>
    </dgm:pt>
    <dgm:pt modelId="{9E9F8CD8-1520-48A7-B523-094463CF1698}" type="pres">
      <dgm:prSet presAssocID="{95C73008-60A4-46AC-B5C3-5FFB7E3AB62A}" presName="hierChild4" presStyleCnt="0"/>
      <dgm:spPr/>
    </dgm:pt>
    <dgm:pt modelId="{BFA60036-A04C-4269-8231-D06E4FCC9F18}" type="pres">
      <dgm:prSet presAssocID="{C388142B-281C-4D66-979A-DDE2FB69FE3C}" presName="Name35" presStyleLbl="parChTrans1D3" presStyleIdx="0" presStyleCnt="2"/>
      <dgm:spPr/>
    </dgm:pt>
    <dgm:pt modelId="{0E169D9D-F6DF-42E1-8C37-F77DC4A00804}" type="pres">
      <dgm:prSet presAssocID="{1C697319-DBDF-43A6-948C-FEB6F526C1A5}" presName="hierRoot2" presStyleCnt="0">
        <dgm:presLayoutVars>
          <dgm:hierBranch val="r"/>
        </dgm:presLayoutVars>
      </dgm:prSet>
      <dgm:spPr/>
    </dgm:pt>
    <dgm:pt modelId="{0E26B10E-A36E-4BC0-AD21-86284241C2C8}" type="pres">
      <dgm:prSet presAssocID="{1C697319-DBDF-43A6-948C-FEB6F526C1A5}" presName="rootComposite" presStyleCnt="0"/>
      <dgm:spPr/>
    </dgm:pt>
    <dgm:pt modelId="{F02CBF13-D034-489B-862F-0E1CF375AA2A}" type="pres">
      <dgm:prSet presAssocID="{1C697319-DBDF-43A6-948C-FEB6F526C1A5}" presName="rootText" presStyleLbl="node3" presStyleIdx="0" presStyleCnt="2">
        <dgm:presLayoutVars>
          <dgm:chPref val="3"/>
        </dgm:presLayoutVars>
      </dgm:prSet>
      <dgm:spPr/>
    </dgm:pt>
    <dgm:pt modelId="{0A5BC2AB-8717-432A-BB18-70712E5A3E4C}" type="pres">
      <dgm:prSet presAssocID="{1C697319-DBDF-43A6-948C-FEB6F526C1A5}" presName="rootConnector" presStyleLbl="node3" presStyleIdx="0" presStyleCnt="2"/>
      <dgm:spPr/>
    </dgm:pt>
    <dgm:pt modelId="{380F5712-0948-4EE3-AA13-FC1AB0EB35B6}" type="pres">
      <dgm:prSet presAssocID="{1C697319-DBDF-43A6-948C-FEB6F526C1A5}" presName="hierChild4" presStyleCnt="0"/>
      <dgm:spPr/>
    </dgm:pt>
    <dgm:pt modelId="{20A752FE-EF5B-4C88-8858-09EA3EEA623E}" type="pres">
      <dgm:prSet presAssocID="{1C697319-DBDF-43A6-948C-FEB6F526C1A5}" presName="hierChild5" presStyleCnt="0"/>
      <dgm:spPr/>
    </dgm:pt>
    <dgm:pt modelId="{0374BAEF-451D-4C9E-B344-3BAB8B6490E1}" type="pres">
      <dgm:prSet presAssocID="{A83DAA4B-DA56-40FD-B0F5-00F36C688B23}" presName="Name35" presStyleLbl="parChTrans1D3" presStyleIdx="1" presStyleCnt="2"/>
      <dgm:spPr/>
    </dgm:pt>
    <dgm:pt modelId="{856302D2-7C01-42BB-A0F7-1029BFABFABE}" type="pres">
      <dgm:prSet presAssocID="{06141A91-29F0-4125-9D76-571C4FF0AF97}" presName="hierRoot2" presStyleCnt="0">
        <dgm:presLayoutVars>
          <dgm:hierBranch val="r"/>
        </dgm:presLayoutVars>
      </dgm:prSet>
      <dgm:spPr/>
    </dgm:pt>
    <dgm:pt modelId="{29A0297E-C30A-4860-B00A-4DA696655FCE}" type="pres">
      <dgm:prSet presAssocID="{06141A91-29F0-4125-9D76-571C4FF0AF97}" presName="rootComposite" presStyleCnt="0"/>
      <dgm:spPr/>
    </dgm:pt>
    <dgm:pt modelId="{9A19C4F3-40BC-4ECE-B024-797C970E2FC5}" type="pres">
      <dgm:prSet presAssocID="{06141A91-29F0-4125-9D76-571C4FF0AF97}" presName="rootText" presStyleLbl="node3" presStyleIdx="1" presStyleCnt="2">
        <dgm:presLayoutVars>
          <dgm:chPref val="3"/>
        </dgm:presLayoutVars>
      </dgm:prSet>
      <dgm:spPr/>
    </dgm:pt>
    <dgm:pt modelId="{C870B417-666C-434F-91C4-C0D2F6F7D866}" type="pres">
      <dgm:prSet presAssocID="{06141A91-29F0-4125-9D76-571C4FF0AF97}" presName="rootConnector" presStyleLbl="node3" presStyleIdx="1" presStyleCnt="2"/>
      <dgm:spPr/>
    </dgm:pt>
    <dgm:pt modelId="{BDDCBD63-5226-4C8A-954A-257E18F407B4}" type="pres">
      <dgm:prSet presAssocID="{06141A91-29F0-4125-9D76-571C4FF0AF97}" presName="hierChild4" presStyleCnt="0"/>
      <dgm:spPr/>
    </dgm:pt>
    <dgm:pt modelId="{771FEF96-BCB1-417B-A104-50A05A1D83CC}" type="pres">
      <dgm:prSet presAssocID="{06141A91-29F0-4125-9D76-571C4FF0AF97}" presName="hierChild5" presStyleCnt="0"/>
      <dgm:spPr/>
    </dgm:pt>
    <dgm:pt modelId="{B47E1A8D-266D-452D-AE09-3C1CB4842708}" type="pres">
      <dgm:prSet presAssocID="{95C73008-60A4-46AC-B5C3-5FFB7E3AB62A}" presName="hierChild5" presStyleCnt="0"/>
      <dgm:spPr/>
    </dgm:pt>
    <dgm:pt modelId="{5E377672-76CE-438A-A306-220C68311B7E}" type="pres">
      <dgm:prSet presAssocID="{C02BBFE2-C483-447B-9AE3-6CDD9587864E}" presName="hierChild3" presStyleCnt="0"/>
      <dgm:spPr/>
    </dgm:pt>
  </dgm:ptLst>
  <dgm:cxnLst>
    <dgm:cxn modelId="{8E302108-E5DC-4E07-9F4C-68822A42EF6C}" type="presOf" srcId="{A83DAA4B-DA56-40FD-B0F5-00F36C688B23}" destId="{0374BAEF-451D-4C9E-B344-3BAB8B6490E1}" srcOrd="0" destOrd="0" presId="urn:microsoft.com/office/officeart/2005/8/layout/orgChart1"/>
    <dgm:cxn modelId="{DB19C61C-5C7D-4E97-86DE-6AE11811766D}" type="presOf" srcId="{1C697319-DBDF-43A6-948C-FEB6F526C1A5}" destId="{F02CBF13-D034-489B-862F-0E1CF375AA2A}" srcOrd="0" destOrd="0" presId="urn:microsoft.com/office/officeart/2005/8/layout/orgChart1"/>
    <dgm:cxn modelId="{5C97EC1F-57A1-4C17-94F7-CED43E743E0F}" srcId="{95C73008-60A4-46AC-B5C3-5FFB7E3AB62A}" destId="{1C697319-DBDF-43A6-948C-FEB6F526C1A5}" srcOrd="0" destOrd="0" parTransId="{C388142B-281C-4D66-979A-DDE2FB69FE3C}" sibTransId="{10B841E2-76CF-4430-9047-84D49ABCF69A}"/>
    <dgm:cxn modelId="{F0834050-6356-4381-96AC-00DC46C0C4E1}" type="presOf" srcId="{264793CD-D183-4289-8723-C934FE60DE27}" destId="{D1D457A0-29AD-4E0C-868C-66F5D784D8A0}" srcOrd="0" destOrd="0" presId="urn:microsoft.com/office/officeart/2005/8/layout/orgChart1"/>
    <dgm:cxn modelId="{568D0180-7903-4985-8107-24F9AB5FDB43}" type="presOf" srcId="{06141A91-29F0-4125-9D76-571C4FF0AF97}" destId="{C870B417-666C-434F-91C4-C0D2F6F7D866}" srcOrd="1" destOrd="0" presId="urn:microsoft.com/office/officeart/2005/8/layout/orgChart1"/>
    <dgm:cxn modelId="{41018085-5948-425D-9DA3-78A5108AC16C}" srcId="{C02BBFE2-C483-447B-9AE3-6CDD9587864E}" destId="{95C73008-60A4-46AC-B5C3-5FFB7E3AB62A}" srcOrd="0" destOrd="0" parTransId="{80D75286-D20E-4864-A494-834FA9CB2E0F}" sibTransId="{F6DADD7C-F46E-4360-AF73-CAD937CC2E0F}"/>
    <dgm:cxn modelId="{82B6128D-3460-4AAD-8D21-88FA3488DF91}" type="presOf" srcId="{C02BBFE2-C483-447B-9AE3-6CDD9587864E}" destId="{998FED9E-C2EF-4633-884A-ED1AEE70718D}" srcOrd="0" destOrd="0" presId="urn:microsoft.com/office/officeart/2005/8/layout/orgChart1"/>
    <dgm:cxn modelId="{30ED0E91-B82F-4CCA-9E87-108CFF14B73F}" type="presOf" srcId="{95C73008-60A4-46AC-B5C3-5FFB7E3AB62A}" destId="{EBBCBF31-36E7-4850-B4D0-FA0FCA0DB3B2}" srcOrd="0" destOrd="0" presId="urn:microsoft.com/office/officeart/2005/8/layout/orgChart1"/>
    <dgm:cxn modelId="{7D317E98-D858-4A07-A314-CC29677DEB86}" type="presOf" srcId="{95C73008-60A4-46AC-B5C3-5FFB7E3AB62A}" destId="{E3A56735-E0AF-444B-8EC0-5C80DB22150D}" srcOrd="1" destOrd="0" presId="urn:microsoft.com/office/officeart/2005/8/layout/orgChart1"/>
    <dgm:cxn modelId="{5D4EBD98-3F5A-4394-9322-B127033A0485}" srcId="{95C73008-60A4-46AC-B5C3-5FFB7E3AB62A}" destId="{06141A91-29F0-4125-9D76-571C4FF0AF97}" srcOrd="1" destOrd="0" parTransId="{A83DAA4B-DA56-40FD-B0F5-00F36C688B23}" sibTransId="{BCD23357-32AA-4939-9FFA-71A48702B78F}"/>
    <dgm:cxn modelId="{560F68A0-5E98-46BA-B7E1-936EEDAB37BD}" type="presOf" srcId="{C02BBFE2-C483-447B-9AE3-6CDD9587864E}" destId="{B3FFD01E-270D-4A7B-A399-A85F95112CA2}" srcOrd="1" destOrd="0" presId="urn:microsoft.com/office/officeart/2005/8/layout/orgChart1"/>
    <dgm:cxn modelId="{C0B1C5A1-3356-43A3-8252-2A456F7740D6}" type="presOf" srcId="{80D75286-D20E-4864-A494-834FA9CB2E0F}" destId="{55B9F14B-DC17-4455-AB7D-E28E3C757B61}" srcOrd="0" destOrd="0" presId="urn:microsoft.com/office/officeart/2005/8/layout/orgChart1"/>
    <dgm:cxn modelId="{D58506B0-D563-469D-894B-6F54612C067E}" type="presOf" srcId="{06141A91-29F0-4125-9D76-571C4FF0AF97}" destId="{9A19C4F3-40BC-4ECE-B024-797C970E2FC5}" srcOrd="0" destOrd="0" presId="urn:microsoft.com/office/officeart/2005/8/layout/orgChart1"/>
    <dgm:cxn modelId="{11E6F9C7-2D22-4C29-8BD0-B029E6098D8A}" srcId="{264793CD-D183-4289-8723-C934FE60DE27}" destId="{C02BBFE2-C483-447B-9AE3-6CDD9587864E}" srcOrd="0" destOrd="0" parTransId="{1B777662-BA82-40F2-B8D9-BFEF4C410BC2}" sibTransId="{83849F14-16DB-4140-AE03-8998DF540A51}"/>
    <dgm:cxn modelId="{C61A01E0-B415-4284-A62A-3315692A038A}" type="presOf" srcId="{C388142B-281C-4D66-979A-DDE2FB69FE3C}" destId="{BFA60036-A04C-4269-8231-D06E4FCC9F18}" srcOrd="0" destOrd="0" presId="urn:microsoft.com/office/officeart/2005/8/layout/orgChart1"/>
    <dgm:cxn modelId="{0DF696FB-4905-431E-AD71-B7196283023A}" type="presOf" srcId="{1C697319-DBDF-43A6-948C-FEB6F526C1A5}" destId="{0A5BC2AB-8717-432A-BB18-70712E5A3E4C}" srcOrd="1" destOrd="0" presId="urn:microsoft.com/office/officeart/2005/8/layout/orgChart1"/>
    <dgm:cxn modelId="{23EADDE0-BE00-4F75-B7D4-81964E595644}" type="presParOf" srcId="{D1D457A0-29AD-4E0C-868C-66F5D784D8A0}" destId="{5DEE4D3E-4AA6-4D76-855C-3B1EFF3F62D3}" srcOrd="0" destOrd="0" presId="urn:microsoft.com/office/officeart/2005/8/layout/orgChart1"/>
    <dgm:cxn modelId="{A188FDC6-171A-4920-8F63-91B089414244}" type="presParOf" srcId="{5DEE4D3E-4AA6-4D76-855C-3B1EFF3F62D3}" destId="{B569BB5E-F1E2-4608-AB1A-9F2E1C95BFA9}" srcOrd="0" destOrd="0" presId="urn:microsoft.com/office/officeart/2005/8/layout/orgChart1"/>
    <dgm:cxn modelId="{964921AE-7F94-4E82-82B6-731A288C42DB}" type="presParOf" srcId="{B569BB5E-F1E2-4608-AB1A-9F2E1C95BFA9}" destId="{998FED9E-C2EF-4633-884A-ED1AEE70718D}" srcOrd="0" destOrd="0" presId="urn:microsoft.com/office/officeart/2005/8/layout/orgChart1"/>
    <dgm:cxn modelId="{C9A5E6E0-62A3-4532-A210-97D25683E24A}" type="presParOf" srcId="{B569BB5E-F1E2-4608-AB1A-9F2E1C95BFA9}" destId="{B3FFD01E-270D-4A7B-A399-A85F95112CA2}" srcOrd="1" destOrd="0" presId="urn:microsoft.com/office/officeart/2005/8/layout/orgChart1"/>
    <dgm:cxn modelId="{3B3141B0-4D62-4601-91C3-493343372461}" type="presParOf" srcId="{5DEE4D3E-4AA6-4D76-855C-3B1EFF3F62D3}" destId="{94C06E7A-C4F8-49AB-9184-CFC6ED25ACCB}" srcOrd="1" destOrd="0" presId="urn:microsoft.com/office/officeart/2005/8/layout/orgChart1"/>
    <dgm:cxn modelId="{0D3E3524-BE96-4972-9C14-3943D33FB628}" type="presParOf" srcId="{94C06E7A-C4F8-49AB-9184-CFC6ED25ACCB}" destId="{55B9F14B-DC17-4455-AB7D-E28E3C757B61}" srcOrd="0" destOrd="0" presId="urn:microsoft.com/office/officeart/2005/8/layout/orgChart1"/>
    <dgm:cxn modelId="{F50E3448-95ED-4DE3-8011-400133926B87}" type="presParOf" srcId="{94C06E7A-C4F8-49AB-9184-CFC6ED25ACCB}" destId="{60F5674D-EA09-4D45-AD10-02A2BBE9D89D}" srcOrd="1" destOrd="0" presId="urn:microsoft.com/office/officeart/2005/8/layout/orgChart1"/>
    <dgm:cxn modelId="{3BA35CFD-D6A0-4219-A80D-6FD64E3FD794}" type="presParOf" srcId="{60F5674D-EA09-4D45-AD10-02A2BBE9D89D}" destId="{A9BFACF8-C777-40F2-B1DB-3BB81B995A98}" srcOrd="0" destOrd="0" presId="urn:microsoft.com/office/officeart/2005/8/layout/orgChart1"/>
    <dgm:cxn modelId="{7145DE90-6432-4FAF-A38A-E45C99AB498D}" type="presParOf" srcId="{A9BFACF8-C777-40F2-B1DB-3BB81B995A98}" destId="{EBBCBF31-36E7-4850-B4D0-FA0FCA0DB3B2}" srcOrd="0" destOrd="0" presId="urn:microsoft.com/office/officeart/2005/8/layout/orgChart1"/>
    <dgm:cxn modelId="{42A584D7-0809-449D-A2ED-2C3D734534B1}" type="presParOf" srcId="{A9BFACF8-C777-40F2-B1DB-3BB81B995A98}" destId="{E3A56735-E0AF-444B-8EC0-5C80DB22150D}" srcOrd="1" destOrd="0" presId="urn:microsoft.com/office/officeart/2005/8/layout/orgChart1"/>
    <dgm:cxn modelId="{E35A1177-4831-41E3-9B3F-64ABF62ABECE}" type="presParOf" srcId="{60F5674D-EA09-4D45-AD10-02A2BBE9D89D}" destId="{9E9F8CD8-1520-48A7-B523-094463CF1698}" srcOrd="1" destOrd="0" presId="urn:microsoft.com/office/officeart/2005/8/layout/orgChart1"/>
    <dgm:cxn modelId="{82380868-A851-40BC-A9F9-295C05A9F945}" type="presParOf" srcId="{9E9F8CD8-1520-48A7-B523-094463CF1698}" destId="{BFA60036-A04C-4269-8231-D06E4FCC9F18}" srcOrd="0" destOrd="0" presId="urn:microsoft.com/office/officeart/2005/8/layout/orgChart1"/>
    <dgm:cxn modelId="{25A38003-994C-426F-918E-01A710655146}" type="presParOf" srcId="{9E9F8CD8-1520-48A7-B523-094463CF1698}" destId="{0E169D9D-F6DF-42E1-8C37-F77DC4A00804}" srcOrd="1" destOrd="0" presId="urn:microsoft.com/office/officeart/2005/8/layout/orgChart1"/>
    <dgm:cxn modelId="{5A3252D8-EC77-4D59-9E88-808D34AAA365}" type="presParOf" srcId="{0E169D9D-F6DF-42E1-8C37-F77DC4A00804}" destId="{0E26B10E-A36E-4BC0-AD21-86284241C2C8}" srcOrd="0" destOrd="0" presId="urn:microsoft.com/office/officeart/2005/8/layout/orgChart1"/>
    <dgm:cxn modelId="{4D32B19E-FF61-43DD-A861-CD7D5371AC7B}" type="presParOf" srcId="{0E26B10E-A36E-4BC0-AD21-86284241C2C8}" destId="{F02CBF13-D034-489B-862F-0E1CF375AA2A}" srcOrd="0" destOrd="0" presId="urn:microsoft.com/office/officeart/2005/8/layout/orgChart1"/>
    <dgm:cxn modelId="{AF238D2E-9A9D-4140-AD21-818EA56EBDF7}" type="presParOf" srcId="{0E26B10E-A36E-4BC0-AD21-86284241C2C8}" destId="{0A5BC2AB-8717-432A-BB18-70712E5A3E4C}" srcOrd="1" destOrd="0" presId="urn:microsoft.com/office/officeart/2005/8/layout/orgChart1"/>
    <dgm:cxn modelId="{E57C92CF-CCE7-469B-A9A8-9F34E87AF855}" type="presParOf" srcId="{0E169D9D-F6DF-42E1-8C37-F77DC4A00804}" destId="{380F5712-0948-4EE3-AA13-FC1AB0EB35B6}" srcOrd="1" destOrd="0" presId="urn:microsoft.com/office/officeart/2005/8/layout/orgChart1"/>
    <dgm:cxn modelId="{D40AD7B8-DAAC-4820-8B85-D8505F05D74A}" type="presParOf" srcId="{0E169D9D-F6DF-42E1-8C37-F77DC4A00804}" destId="{20A752FE-EF5B-4C88-8858-09EA3EEA623E}" srcOrd="2" destOrd="0" presId="urn:microsoft.com/office/officeart/2005/8/layout/orgChart1"/>
    <dgm:cxn modelId="{FA43E902-2063-41DA-8BC5-E5EDCC80CC59}" type="presParOf" srcId="{9E9F8CD8-1520-48A7-B523-094463CF1698}" destId="{0374BAEF-451D-4C9E-B344-3BAB8B6490E1}" srcOrd="2" destOrd="0" presId="urn:microsoft.com/office/officeart/2005/8/layout/orgChart1"/>
    <dgm:cxn modelId="{154B9120-73FE-48A4-91FE-5957F140D0BA}" type="presParOf" srcId="{9E9F8CD8-1520-48A7-B523-094463CF1698}" destId="{856302D2-7C01-42BB-A0F7-1029BFABFABE}" srcOrd="3" destOrd="0" presId="urn:microsoft.com/office/officeart/2005/8/layout/orgChart1"/>
    <dgm:cxn modelId="{97411671-9A71-4D9A-9008-129208AEF6B7}" type="presParOf" srcId="{856302D2-7C01-42BB-A0F7-1029BFABFABE}" destId="{29A0297E-C30A-4860-B00A-4DA696655FCE}" srcOrd="0" destOrd="0" presId="urn:microsoft.com/office/officeart/2005/8/layout/orgChart1"/>
    <dgm:cxn modelId="{061737E3-C2CC-49A5-8A63-655E55FBCE22}" type="presParOf" srcId="{29A0297E-C30A-4860-B00A-4DA696655FCE}" destId="{9A19C4F3-40BC-4ECE-B024-797C970E2FC5}" srcOrd="0" destOrd="0" presId="urn:microsoft.com/office/officeart/2005/8/layout/orgChart1"/>
    <dgm:cxn modelId="{04CC12C2-26F3-4DD9-A4C2-8B25F0AFB198}" type="presParOf" srcId="{29A0297E-C30A-4860-B00A-4DA696655FCE}" destId="{C870B417-666C-434F-91C4-C0D2F6F7D866}" srcOrd="1" destOrd="0" presId="urn:microsoft.com/office/officeart/2005/8/layout/orgChart1"/>
    <dgm:cxn modelId="{00F0635F-4680-4C64-855C-3E4572116ECA}" type="presParOf" srcId="{856302D2-7C01-42BB-A0F7-1029BFABFABE}" destId="{BDDCBD63-5226-4C8A-954A-257E18F407B4}" srcOrd="1" destOrd="0" presId="urn:microsoft.com/office/officeart/2005/8/layout/orgChart1"/>
    <dgm:cxn modelId="{17F52B6F-5FDF-4998-8891-B495DA9F1A78}" type="presParOf" srcId="{856302D2-7C01-42BB-A0F7-1029BFABFABE}" destId="{771FEF96-BCB1-417B-A104-50A05A1D83CC}" srcOrd="2" destOrd="0" presId="urn:microsoft.com/office/officeart/2005/8/layout/orgChart1"/>
    <dgm:cxn modelId="{A3FE1405-9372-4DFB-B5A4-087F3E953AA7}" type="presParOf" srcId="{60F5674D-EA09-4D45-AD10-02A2BBE9D89D}" destId="{B47E1A8D-266D-452D-AE09-3C1CB4842708}" srcOrd="2" destOrd="0" presId="urn:microsoft.com/office/officeart/2005/8/layout/orgChart1"/>
    <dgm:cxn modelId="{AA25B5B5-9873-480D-8027-58BC9C1D86E1}" type="presParOf" srcId="{5DEE4D3E-4AA6-4D76-855C-3B1EFF3F62D3}" destId="{5E377672-76CE-438A-A306-220C68311B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00309F-6440-48F8-BA67-51E4C4C8B8D4}" type="doc">
      <dgm:prSet loTypeId="urn:microsoft.com/office/officeart/2005/8/layout/orgChart1" loCatId="hierarchy" qsTypeId="urn:microsoft.com/office/officeart/2005/8/quickstyle/simple3" qsCatId="simple" csTypeId="urn:microsoft.com/office/officeart/2005/8/colors/accent3_4" csCatId="accent3" phldr="1"/>
      <dgm:spPr/>
    </dgm:pt>
    <dgm:pt modelId="{DF031190-60BE-4B4A-BF93-C5A5D88DBEED}">
      <dgm:prSet/>
      <dgm:spPr>
        <a:xfrm>
          <a:off x="1718857" y="910"/>
          <a:ext cx="1593866" cy="796933"/>
        </a:xfrm>
        <a:prstGeom prst="rect">
          <a:avLst/>
        </a:prstGeom>
        <a:gradFill rotWithShape="0">
          <a:gsLst>
            <a:gs pos="0">
              <a:srgbClr val="9BBB59">
                <a:shade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shade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shade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/>
              <a:solidFill>
                <a:sysClr val="windowText" lastClr="000000"/>
              </a:solidFill>
              <a:effectLst/>
              <a:latin typeface="Arial" charset="0"/>
              <a:ea typeface="+mn-ea"/>
              <a:cs typeface="+mn-cs"/>
            </a:rPr>
            <a:t>Immigrant Petition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/>
              <a:solidFill>
                <a:sysClr val="windowText" lastClr="000000"/>
              </a:solidFill>
              <a:effectLst/>
              <a:latin typeface="Arial" charset="0"/>
              <a:ea typeface="+mn-ea"/>
              <a:cs typeface="+mn-cs"/>
            </a:rPr>
            <a:t>I-140</a:t>
          </a:r>
        </a:p>
      </dgm:t>
    </dgm:pt>
    <dgm:pt modelId="{6A15FE82-6897-49AF-85F5-6A11C4114A76}" type="parTrans" cxnId="{E5662801-1D0F-4661-950F-4AFDFFB32787}">
      <dgm:prSet/>
      <dgm:spPr/>
      <dgm:t>
        <a:bodyPr/>
        <a:lstStyle/>
        <a:p>
          <a:endParaRPr lang="en-US"/>
        </a:p>
      </dgm:t>
    </dgm:pt>
    <dgm:pt modelId="{84F81F27-DEE5-4BDE-A84C-097DA7B65F82}" type="sibTrans" cxnId="{E5662801-1D0F-4661-950F-4AFDFFB32787}">
      <dgm:prSet/>
      <dgm:spPr/>
      <dgm:t>
        <a:bodyPr/>
        <a:lstStyle/>
        <a:p>
          <a:endParaRPr lang="en-US"/>
        </a:p>
      </dgm:t>
    </dgm:pt>
    <dgm:pt modelId="{9F3D875A-E597-4B71-8ABE-7DCF096C3CEE}">
      <dgm:prSet/>
      <dgm:spPr>
        <a:xfrm>
          <a:off x="754568" y="1132555"/>
          <a:ext cx="1593866" cy="796933"/>
        </a:xfrm>
        <a:prstGeom prst="rect">
          <a:avLst/>
        </a:prstGeom>
        <a:gradFill rotWithShape="0">
          <a:gsLst>
            <a:gs pos="0">
              <a:srgbClr val="9BBB59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/>
              <a:solidFill>
                <a:sysClr val="windowText" lastClr="000000"/>
              </a:solidFill>
              <a:effectLst/>
              <a:latin typeface="Arial" charset="0"/>
              <a:ea typeface="+mn-ea"/>
              <a:cs typeface="+mn-cs"/>
            </a:rPr>
            <a:t>Adjustment of Status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/>
              <a:solidFill>
                <a:sysClr val="windowText" lastClr="000000"/>
              </a:solidFill>
              <a:effectLst/>
              <a:latin typeface="Arial" charset="0"/>
              <a:ea typeface="+mn-ea"/>
              <a:cs typeface="+mn-cs"/>
            </a:rPr>
            <a:t>I-485</a:t>
          </a:r>
        </a:p>
      </dgm:t>
    </dgm:pt>
    <dgm:pt modelId="{471E7327-EE16-411C-8AE3-0C7223A3DA23}" type="parTrans" cxnId="{4344384C-4614-47E3-BBE5-43155425532E}">
      <dgm:prSet/>
      <dgm:spPr>
        <a:xfrm>
          <a:off x="1551501" y="797844"/>
          <a:ext cx="964289" cy="334711"/>
        </a:xfrm>
        <a:custGeom>
          <a:avLst/>
          <a:gdLst/>
          <a:ahLst/>
          <a:cxnLst/>
          <a:rect l="0" t="0" r="0" b="0"/>
          <a:pathLst>
            <a:path>
              <a:moveTo>
                <a:pt x="964289" y="0"/>
              </a:moveTo>
              <a:lnTo>
                <a:pt x="964289" y="167355"/>
              </a:lnTo>
              <a:lnTo>
                <a:pt x="0" y="167355"/>
              </a:lnTo>
              <a:lnTo>
                <a:pt x="0" y="334711"/>
              </a:lnTo>
            </a:path>
          </a:pathLst>
        </a:custGeom>
        <a:noFill/>
        <a:ln w="25400" cap="flat" cmpd="sng" algn="ctr">
          <a:solidFill>
            <a:srgbClr val="9BBB59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1054D052-838D-4CFD-9855-6FFB9C9DC7AF}" type="sibTrans" cxnId="{4344384C-4614-47E3-BBE5-43155425532E}">
      <dgm:prSet/>
      <dgm:spPr/>
      <dgm:t>
        <a:bodyPr/>
        <a:lstStyle/>
        <a:p>
          <a:endParaRPr lang="en-US"/>
        </a:p>
      </dgm:t>
    </dgm:pt>
    <dgm:pt modelId="{D6588F81-EE9E-4A8C-B2ED-F96D7A896100}">
      <dgm:prSet/>
      <dgm:spPr>
        <a:xfrm>
          <a:off x="2683146" y="1132555"/>
          <a:ext cx="1593866" cy="796933"/>
        </a:xfrm>
        <a:prstGeom prst="rect">
          <a:avLst/>
        </a:prstGeom>
        <a:gradFill rotWithShape="0">
          <a:gsLst>
            <a:gs pos="0">
              <a:srgbClr val="9BBB59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/>
              <a:solidFill>
                <a:sysClr val="windowText" lastClr="000000"/>
              </a:solidFill>
              <a:effectLst/>
              <a:latin typeface="Arial" charset="0"/>
              <a:ea typeface="+mn-ea"/>
              <a:cs typeface="+mn-cs"/>
            </a:rPr>
            <a:t>Consular Processing</a:t>
          </a:r>
        </a:p>
      </dgm:t>
    </dgm:pt>
    <dgm:pt modelId="{F53C1A3E-AA11-4F5C-A8F1-FE9EBFE76793}" type="parTrans" cxnId="{292B3952-C318-4DE6-B02D-F388B8B6B7EF}">
      <dgm:prSet/>
      <dgm:spPr>
        <a:xfrm>
          <a:off x="2515790" y="797844"/>
          <a:ext cx="964289" cy="334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355"/>
              </a:lnTo>
              <a:lnTo>
                <a:pt x="964289" y="167355"/>
              </a:lnTo>
              <a:lnTo>
                <a:pt x="964289" y="334711"/>
              </a:lnTo>
            </a:path>
          </a:pathLst>
        </a:custGeom>
        <a:noFill/>
        <a:ln w="25400" cap="flat" cmpd="sng" algn="ctr">
          <a:solidFill>
            <a:srgbClr val="9BBB59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E9563013-A98A-4D2D-87CA-4AB4D2E730EC}" type="sibTrans" cxnId="{292B3952-C318-4DE6-B02D-F388B8B6B7EF}">
      <dgm:prSet/>
      <dgm:spPr/>
      <dgm:t>
        <a:bodyPr/>
        <a:lstStyle/>
        <a:p>
          <a:endParaRPr lang="en-US"/>
        </a:p>
      </dgm:t>
    </dgm:pt>
    <dgm:pt modelId="{47485D31-B7BF-42C9-A60F-01EFAD97CA01}" type="pres">
      <dgm:prSet presAssocID="{1300309F-6440-48F8-BA67-51E4C4C8B8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1A5918E-E61D-4E4E-A907-FE5FFD21091A}" type="pres">
      <dgm:prSet presAssocID="{DF031190-60BE-4B4A-BF93-C5A5D88DBEED}" presName="hierRoot1" presStyleCnt="0">
        <dgm:presLayoutVars>
          <dgm:hierBranch val="init"/>
        </dgm:presLayoutVars>
      </dgm:prSet>
      <dgm:spPr/>
    </dgm:pt>
    <dgm:pt modelId="{CE71A838-928D-443F-A1BA-122F43ECB3C5}" type="pres">
      <dgm:prSet presAssocID="{DF031190-60BE-4B4A-BF93-C5A5D88DBEED}" presName="rootComposite1" presStyleCnt="0"/>
      <dgm:spPr/>
    </dgm:pt>
    <dgm:pt modelId="{1D05BFB0-26E9-4F82-95F7-9F72F7B54CF1}" type="pres">
      <dgm:prSet presAssocID="{DF031190-60BE-4B4A-BF93-C5A5D88DBEED}" presName="rootText1" presStyleLbl="node0" presStyleIdx="0" presStyleCnt="1">
        <dgm:presLayoutVars>
          <dgm:chPref val="3"/>
        </dgm:presLayoutVars>
      </dgm:prSet>
      <dgm:spPr/>
    </dgm:pt>
    <dgm:pt modelId="{23B42231-821B-458A-94DC-43A39472B48D}" type="pres">
      <dgm:prSet presAssocID="{DF031190-60BE-4B4A-BF93-C5A5D88DBEED}" presName="rootConnector1" presStyleLbl="node1" presStyleIdx="0" presStyleCnt="0"/>
      <dgm:spPr/>
    </dgm:pt>
    <dgm:pt modelId="{44545C7E-CFF2-436E-8429-96922E984E42}" type="pres">
      <dgm:prSet presAssocID="{DF031190-60BE-4B4A-BF93-C5A5D88DBEED}" presName="hierChild2" presStyleCnt="0"/>
      <dgm:spPr/>
    </dgm:pt>
    <dgm:pt modelId="{E495EB97-C406-41E1-A4B1-450F7250DAA4}" type="pres">
      <dgm:prSet presAssocID="{471E7327-EE16-411C-8AE3-0C7223A3DA23}" presName="Name37" presStyleLbl="parChTrans1D2" presStyleIdx="0" presStyleCnt="2"/>
      <dgm:spPr/>
    </dgm:pt>
    <dgm:pt modelId="{0E43F606-7281-4966-83EB-9C60ACC1F96E}" type="pres">
      <dgm:prSet presAssocID="{9F3D875A-E597-4B71-8ABE-7DCF096C3CEE}" presName="hierRoot2" presStyleCnt="0">
        <dgm:presLayoutVars>
          <dgm:hierBranch val="r"/>
        </dgm:presLayoutVars>
      </dgm:prSet>
      <dgm:spPr/>
    </dgm:pt>
    <dgm:pt modelId="{603D0986-348B-49ED-9D67-F7342311E0CC}" type="pres">
      <dgm:prSet presAssocID="{9F3D875A-E597-4B71-8ABE-7DCF096C3CEE}" presName="rootComposite" presStyleCnt="0"/>
      <dgm:spPr/>
    </dgm:pt>
    <dgm:pt modelId="{2B5E55E0-D917-4AAF-8E80-610B7D5A7C97}" type="pres">
      <dgm:prSet presAssocID="{9F3D875A-E597-4B71-8ABE-7DCF096C3CEE}" presName="rootText" presStyleLbl="node2" presStyleIdx="0" presStyleCnt="2">
        <dgm:presLayoutVars>
          <dgm:chPref val="3"/>
        </dgm:presLayoutVars>
      </dgm:prSet>
      <dgm:spPr/>
    </dgm:pt>
    <dgm:pt modelId="{6FBD2D94-5037-446F-9F02-FE2AD2A3EDF5}" type="pres">
      <dgm:prSet presAssocID="{9F3D875A-E597-4B71-8ABE-7DCF096C3CEE}" presName="rootConnector" presStyleLbl="node2" presStyleIdx="0" presStyleCnt="2"/>
      <dgm:spPr/>
    </dgm:pt>
    <dgm:pt modelId="{34879B30-482F-4EDB-A667-13573F7305AC}" type="pres">
      <dgm:prSet presAssocID="{9F3D875A-E597-4B71-8ABE-7DCF096C3CEE}" presName="hierChild4" presStyleCnt="0"/>
      <dgm:spPr/>
    </dgm:pt>
    <dgm:pt modelId="{827E8C5F-4E7D-4AE5-85D0-3051B2182C68}" type="pres">
      <dgm:prSet presAssocID="{9F3D875A-E597-4B71-8ABE-7DCF096C3CEE}" presName="hierChild5" presStyleCnt="0"/>
      <dgm:spPr/>
    </dgm:pt>
    <dgm:pt modelId="{361023D8-21B8-4106-909A-C4244B77D07A}" type="pres">
      <dgm:prSet presAssocID="{F53C1A3E-AA11-4F5C-A8F1-FE9EBFE76793}" presName="Name37" presStyleLbl="parChTrans1D2" presStyleIdx="1" presStyleCnt="2"/>
      <dgm:spPr/>
    </dgm:pt>
    <dgm:pt modelId="{3DE12FD5-B004-4D6D-8D8B-4C2749DC1483}" type="pres">
      <dgm:prSet presAssocID="{D6588F81-EE9E-4A8C-B2ED-F96D7A896100}" presName="hierRoot2" presStyleCnt="0">
        <dgm:presLayoutVars>
          <dgm:hierBranch val="r"/>
        </dgm:presLayoutVars>
      </dgm:prSet>
      <dgm:spPr/>
    </dgm:pt>
    <dgm:pt modelId="{5BFFDD40-ECEB-4F65-9DB7-F09E8D07F8D4}" type="pres">
      <dgm:prSet presAssocID="{D6588F81-EE9E-4A8C-B2ED-F96D7A896100}" presName="rootComposite" presStyleCnt="0"/>
      <dgm:spPr/>
    </dgm:pt>
    <dgm:pt modelId="{8D79E101-9F60-47D2-B4AF-7B3E00F68744}" type="pres">
      <dgm:prSet presAssocID="{D6588F81-EE9E-4A8C-B2ED-F96D7A896100}" presName="rootText" presStyleLbl="node2" presStyleIdx="1" presStyleCnt="2">
        <dgm:presLayoutVars>
          <dgm:chPref val="3"/>
        </dgm:presLayoutVars>
      </dgm:prSet>
      <dgm:spPr/>
    </dgm:pt>
    <dgm:pt modelId="{0F7D8DB5-99EF-4473-BE0F-FA340E504F64}" type="pres">
      <dgm:prSet presAssocID="{D6588F81-EE9E-4A8C-B2ED-F96D7A896100}" presName="rootConnector" presStyleLbl="node2" presStyleIdx="1" presStyleCnt="2"/>
      <dgm:spPr/>
    </dgm:pt>
    <dgm:pt modelId="{48BD5035-FDC1-497A-83C8-54A25841588A}" type="pres">
      <dgm:prSet presAssocID="{D6588F81-EE9E-4A8C-B2ED-F96D7A896100}" presName="hierChild4" presStyleCnt="0"/>
      <dgm:spPr/>
    </dgm:pt>
    <dgm:pt modelId="{2F2393D6-F326-47E2-BC95-F42E428DA4F6}" type="pres">
      <dgm:prSet presAssocID="{D6588F81-EE9E-4A8C-B2ED-F96D7A896100}" presName="hierChild5" presStyleCnt="0"/>
      <dgm:spPr/>
    </dgm:pt>
    <dgm:pt modelId="{393318E0-30DC-4E7F-A1F0-04DAD50EF19F}" type="pres">
      <dgm:prSet presAssocID="{DF031190-60BE-4B4A-BF93-C5A5D88DBEED}" presName="hierChild3" presStyleCnt="0"/>
      <dgm:spPr/>
    </dgm:pt>
  </dgm:ptLst>
  <dgm:cxnLst>
    <dgm:cxn modelId="{E5662801-1D0F-4661-950F-4AFDFFB32787}" srcId="{1300309F-6440-48F8-BA67-51E4C4C8B8D4}" destId="{DF031190-60BE-4B4A-BF93-C5A5D88DBEED}" srcOrd="0" destOrd="0" parTransId="{6A15FE82-6897-49AF-85F5-6A11C4114A76}" sibTransId="{84F81F27-DEE5-4BDE-A84C-097DA7B65F82}"/>
    <dgm:cxn modelId="{749FB920-48EA-4E2B-AA3D-3EF74281C4DE}" type="presOf" srcId="{DF031190-60BE-4B4A-BF93-C5A5D88DBEED}" destId="{23B42231-821B-458A-94DC-43A39472B48D}" srcOrd="1" destOrd="0" presId="urn:microsoft.com/office/officeart/2005/8/layout/orgChart1"/>
    <dgm:cxn modelId="{BEB5B022-6D5C-4855-9A99-B9A59E3CCCFA}" type="presOf" srcId="{1300309F-6440-48F8-BA67-51E4C4C8B8D4}" destId="{47485D31-B7BF-42C9-A60F-01EFAD97CA01}" srcOrd="0" destOrd="0" presId="urn:microsoft.com/office/officeart/2005/8/layout/orgChart1"/>
    <dgm:cxn modelId="{9C2E403B-134D-4E08-A838-DC2182A7AA3F}" type="presOf" srcId="{9F3D875A-E597-4B71-8ABE-7DCF096C3CEE}" destId="{2B5E55E0-D917-4AAF-8E80-610B7D5A7C97}" srcOrd="0" destOrd="0" presId="urn:microsoft.com/office/officeart/2005/8/layout/orgChart1"/>
    <dgm:cxn modelId="{9FC6056B-9811-4F2D-A557-7F90EA219937}" type="presOf" srcId="{F53C1A3E-AA11-4F5C-A8F1-FE9EBFE76793}" destId="{361023D8-21B8-4106-909A-C4244B77D07A}" srcOrd="0" destOrd="0" presId="urn:microsoft.com/office/officeart/2005/8/layout/orgChart1"/>
    <dgm:cxn modelId="{4344384C-4614-47E3-BBE5-43155425532E}" srcId="{DF031190-60BE-4B4A-BF93-C5A5D88DBEED}" destId="{9F3D875A-E597-4B71-8ABE-7DCF096C3CEE}" srcOrd="0" destOrd="0" parTransId="{471E7327-EE16-411C-8AE3-0C7223A3DA23}" sibTransId="{1054D052-838D-4CFD-9855-6FFB9C9DC7AF}"/>
    <dgm:cxn modelId="{292B3952-C318-4DE6-B02D-F388B8B6B7EF}" srcId="{DF031190-60BE-4B4A-BF93-C5A5D88DBEED}" destId="{D6588F81-EE9E-4A8C-B2ED-F96D7A896100}" srcOrd="1" destOrd="0" parTransId="{F53C1A3E-AA11-4F5C-A8F1-FE9EBFE76793}" sibTransId="{E9563013-A98A-4D2D-87CA-4AB4D2E730EC}"/>
    <dgm:cxn modelId="{80C70E7E-A79E-4C27-AEED-1779B71FA5E5}" type="presOf" srcId="{9F3D875A-E597-4B71-8ABE-7DCF096C3CEE}" destId="{6FBD2D94-5037-446F-9F02-FE2AD2A3EDF5}" srcOrd="1" destOrd="0" presId="urn:microsoft.com/office/officeart/2005/8/layout/orgChart1"/>
    <dgm:cxn modelId="{EB26C184-945C-4630-A4F0-EC27B67E8B8B}" type="presOf" srcId="{471E7327-EE16-411C-8AE3-0C7223A3DA23}" destId="{E495EB97-C406-41E1-A4B1-450F7250DAA4}" srcOrd="0" destOrd="0" presId="urn:microsoft.com/office/officeart/2005/8/layout/orgChart1"/>
    <dgm:cxn modelId="{7859C185-66F0-4329-B6CA-633297E4273B}" type="presOf" srcId="{DF031190-60BE-4B4A-BF93-C5A5D88DBEED}" destId="{1D05BFB0-26E9-4F82-95F7-9F72F7B54CF1}" srcOrd="0" destOrd="0" presId="urn:microsoft.com/office/officeart/2005/8/layout/orgChart1"/>
    <dgm:cxn modelId="{5AE96C94-9FB6-4A3D-B6A2-54AB94B2E314}" type="presOf" srcId="{D6588F81-EE9E-4A8C-B2ED-F96D7A896100}" destId="{8D79E101-9F60-47D2-B4AF-7B3E00F68744}" srcOrd="0" destOrd="0" presId="urn:microsoft.com/office/officeart/2005/8/layout/orgChart1"/>
    <dgm:cxn modelId="{9815079F-F5A5-47D4-A963-B6F75A998C0B}" type="presOf" srcId="{D6588F81-EE9E-4A8C-B2ED-F96D7A896100}" destId="{0F7D8DB5-99EF-4473-BE0F-FA340E504F64}" srcOrd="1" destOrd="0" presId="urn:microsoft.com/office/officeart/2005/8/layout/orgChart1"/>
    <dgm:cxn modelId="{BD6B5144-2B96-4F2D-9976-6F3E3EBE37AF}" type="presParOf" srcId="{47485D31-B7BF-42C9-A60F-01EFAD97CA01}" destId="{E1A5918E-E61D-4E4E-A907-FE5FFD21091A}" srcOrd="0" destOrd="0" presId="urn:microsoft.com/office/officeart/2005/8/layout/orgChart1"/>
    <dgm:cxn modelId="{C53A0C3C-DF7A-40A9-91C0-B23F47A43DEF}" type="presParOf" srcId="{E1A5918E-E61D-4E4E-A907-FE5FFD21091A}" destId="{CE71A838-928D-443F-A1BA-122F43ECB3C5}" srcOrd="0" destOrd="0" presId="urn:microsoft.com/office/officeart/2005/8/layout/orgChart1"/>
    <dgm:cxn modelId="{A14D5FFE-4CB6-49D1-9E76-5ADE707CFAB4}" type="presParOf" srcId="{CE71A838-928D-443F-A1BA-122F43ECB3C5}" destId="{1D05BFB0-26E9-4F82-95F7-9F72F7B54CF1}" srcOrd="0" destOrd="0" presId="urn:microsoft.com/office/officeart/2005/8/layout/orgChart1"/>
    <dgm:cxn modelId="{F45518D8-DF86-4B11-9462-02995B654267}" type="presParOf" srcId="{CE71A838-928D-443F-A1BA-122F43ECB3C5}" destId="{23B42231-821B-458A-94DC-43A39472B48D}" srcOrd="1" destOrd="0" presId="urn:microsoft.com/office/officeart/2005/8/layout/orgChart1"/>
    <dgm:cxn modelId="{0E00DF1E-A435-481A-9D0D-9AD5187EA389}" type="presParOf" srcId="{E1A5918E-E61D-4E4E-A907-FE5FFD21091A}" destId="{44545C7E-CFF2-436E-8429-96922E984E42}" srcOrd="1" destOrd="0" presId="urn:microsoft.com/office/officeart/2005/8/layout/orgChart1"/>
    <dgm:cxn modelId="{B4073566-C56C-4864-BBCD-AE05A06449ED}" type="presParOf" srcId="{44545C7E-CFF2-436E-8429-96922E984E42}" destId="{E495EB97-C406-41E1-A4B1-450F7250DAA4}" srcOrd="0" destOrd="0" presId="urn:microsoft.com/office/officeart/2005/8/layout/orgChart1"/>
    <dgm:cxn modelId="{CA8B4BFE-21D8-401B-B3F2-373F948EBB9E}" type="presParOf" srcId="{44545C7E-CFF2-436E-8429-96922E984E42}" destId="{0E43F606-7281-4966-83EB-9C60ACC1F96E}" srcOrd="1" destOrd="0" presId="urn:microsoft.com/office/officeart/2005/8/layout/orgChart1"/>
    <dgm:cxn modelId="{5DE494E5-B72A-466F-BB4A-E3B106431C47}" type="presParOf" srcId="{0E43F606-7281-4966-83EB-9C60ACC1F96E}" destId="{603D0986-348B-49ED-9D67-F7342311E0CC}" srcOrd="0" destOrd="0" presId="urn:microsoft.com/office/officeart/2005/8/layout/orgChart1"/>
    <dgm:cxn modelId="{73EF3D30-F2E2-4675-B823-BECB26FB57DD}" type="presParOf" srcId="{603D0986-348B-49ED-9D67-F7342311E0CC}" destId="{2B5E55E0-D917-4AAF-8E80-610B7D5A7C97}" srcOrd="0" destOrd="0" presId="urn:microsoft.com/office/officeart/2005/8/layout/orgChart1"/>
    <dgm:cxn modelId="{49090619-48F8-46FA-AD9B-27C6F87EE69B}" type="presParOf" srcId="{603D0986-348B-49ED-9D67-F7342311E0CC}" destId="{6FBD2D94-5037-446F-9F02-FE2AD2A3EDF5}" srcOrd="1" destOrd="0" presId="urn:microsoft.com/office/officeart/2005/8/layout/orgChart1"/>
    <dgm:cxn modelId="{33CBB190-5E83-4C38-B0B9-0CDEDC3AF40B}" type="presParOf" srcId="{0E43F606-7281-4966-83EB-9C60ACC1F96E}" destId="{34879B30-482F-4EDB-A667-13573F7305AC}" srcOrd="1" destOrd="0" presId="urn:microsoft.com/office/officeart/2005/8/layout/orgChart1"/>
    <dgm:cxn modelId="{1E0D0D18-44C7-4C12-8DF0-0D8E7A9D85C1}" type="presParOf" srcId="{0E43F606-7281-4966-83EB-9C60ACC1F96E}" destId="{827E8C5F-4E7D-4AE5-85D0-3051B2182C68}" srcOrd="2" destOrd="0" presId="urn:microsoft.com/office/officeart/2005/8/layout/orgChart1"/>
    <dgm:cxn modelId="{C022FE9B-8333-45B0-A3C8-A3D025AFEB53}" type="presParOf" srcId="{44545C7E-CFF2-436E-8429-96922E984E42}" destId="{361023D8-21B8-4106-909A-C4244B77D07A}" srcOrd="2" destOrd="0" presId="urn:microsoft.com/office/officeart/2005/8/layout/orgChart1"/>
    <dgm:cxn modelId="{CA7A85E1-003E-487C-8C31-626A9E32156B}" type="presParOf" srcId="{44545C7E-CFF2-436E-8429-96922E984E42}" destId="{3DE12FD5-B004-4D6D-8D8B-4C2749DC1483}" srcOrd="3" destOrd="0" presId="urn:microsoft.com/office/officeart/2005/8/layout/orgChart1"/>
    <dgm:cxn modelId="{B7C604E3-D510-46FF-AFD6-18E8F9BED93C}" type="presParOf" srcId="{3DE12FD5-B004-4D6D-8D8B-4C2749DC1483}" destId="{5BFFDD40-ECEB-4F65-9DB7-F09E8D07F8D4}" srcOrd="0" destOrd="0" presId="urn:microsoft.com/office/officeart/2005/8/layout/orgChart1"/>
    <dgm:cxn modelId="{B28D67EE-3F80-4B72-9032-ECDB34FAE200}" type="presParOf" srcId="{5BFFDD40-ECEB-4F65-9DB7-F09E8D07F8D4}" destId="{8D79E101-9F60-47D2-B4AF-7B3E00F68744}" srcOrd="0" destOrd="0" presId="urn:microsoft.com/office/officeart/2005/8/layout/orgChart1"/>
    <dgm:cxn modelId="{679754FB-F208-40DD-A4C1-BE9E532C4FCB}" type="presParOf" srcId="{5BFFDD40-ECEB-4F65-9DB7-F09E8D07F8D4}" destId="{0F7D8DB5-99EF-4473-BE0F-FA340E504F64}" srcOrd="1" destOrd="0" presId="urn:microsoft.com/office/officeart/2005/8/layout/orgChart1"/>
    <dgm:cxn modelId="{FBD512D3-7F75-4DD8-BE9D-3A22867DE10B}" type="presParOf" srcId="{3DE12FD5-B004-4D6D-8D8B-4C2749DC1483}" destId="{48BD5035-FDC1-497A-83C8-54A25841588A}" srcOrd="1" destOrd="0" presId="urn:microsoft.com/office/officeart/2005/8/layout/orgChart1"/>
    <dgm:cxn modelId="{45964ACD-AE47-4588-BC47-C80F9BBB6DE4}" type="presParOf" srcId="{3DE12FD5-B004-4D6D-8D8B-4C2749DC1483}" destId="{2F2393D6-F326-47E2-BC95-F42E428DA4F6}" srcOrd="2" destOrd="0" presId="urn:microsoft.com/office/officeart/2005/8/layout/orgChart1"/>
    <dgm:cxn modelId="{46997B61-8A9D-41E5-BA34-CD4EFC1EBA05}" type="presParOf" srcId="{E1A5918E-E61D-4E4E-A907-FE5FFD21091A}" destId="{393318E0-30DC-4E7F-A1F0-04DAD50EF19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4BAEF-451D-4C9E-B344-3BAB8B6490E1}">
      <dsp:nvSpPr>
        <dsp:cNvPr id="0" name=""/>
        <dsp:cNvSpPr/>
      </dsp:nvSpPr>
      <dsp:spPr>
        <a:xfrm>
          <a:off x="2515394" y="2592443"/>
          <a:ext cx="1294804" cy="449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718"/>
              </a:lnTo>
              <a:lnTo>
                <a:pt x="1294804" y="224718"/>
              </a:lnTo>
              <a:lnTo>
                <a:pt x="1294804" y="449436"/>
              </a:lnTo>
            </a:path>
          </a:pathLst>
        </a:custGeom>
        <a:noFill/>
        <a:ln w="25400" cap="flat" cmpd="sng" algn="ctr">
          <a:solidFill>
            <a:srgbClr val="9BBB59">
              <a:tint val="7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60036-A04C-4269-8231-D06E4FCC9F18}">
      <dsp:nvSpPr>
        <dsp:cNvPr id="0" name=""/>
        <dsp:cNvSpPr/>
      </dsp:nvSpPr>
      <dsp:spPr>
        <a:xfrm>
          <a:off x="1220589" y="2592443"/>
          <a:ext cx="1294804" cy="449436"/>
        </a:xfrm>
        <a:custGeom>
          <a:avLst/>
          <a:gdLst/>
          <a:ahLst/>
          <a:cxnLst/>
          <a:rect l="0" t="0" r="0" b="0"/>
          <a:pathLst>
            <a:path>
              <a:moveTo>
                <a:pt x="1294804" y="0"/>
              </a:moveTo>
              <a:lnTo>
                <a:pt x="1294804" y="224718"/>
              </a:lnTo>
              <a:lnTo>
                <a:pt x="0" y="224718"/>
              </a:lnTo>
              <a:lnTo>
                <a:pt x="0" y="449436"/>
              </a:lnTo>
            </a:path>
          </a:pathLst>
        </a:custGeom>
        <a:noFill/>
        <a:ln w="25400" cap="flat" cmpd="sng" algn="ctr">
          <a:solidFill>
            <a:srgbClr val="9BBB59">
              <a:tint val="7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9F14B-DC17-4455-AB7D-E28E3C757B61}">
      <dsp:nvSpPr>
        <dsp:cNvPr id="0" name=""/>
        <dsp:cNvSpPr/>
      </dsp:nvSpPr>
      <dsp:spPr>
        <a:xfrm>
          <a:off x="2469674" y="1072920"/>
          <a:ext cx="91440" cy="4494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9436"/>
              </a:lnTo>
            </a:path>
          </a:pathLst>
        </a:custGeom>
        <a:noFill/>
        <a:ln w="25400" cap="flat" cmpd="sng" algn="ctr">
          <a:solidFill>
            <a:srgbClr val="9BBB59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FED9E-C2EF-4633-884A-ED1AEE70718D}">
      <dsp:nvSpPr>
        <dsp:cNvPr id="0" name=""/>
        <dsp:cNvSpPr/>
      </dsp:nvSpPr>
      <dsp:spPr>
        <a:xfrm>
          <a:off x="1445307" y="2834"/>
          <a:ext cx="2140172" cy="1070086"/>
        </a:xfrm>
        <a:prstGeom prst="rect">
          <a:avLst/>
        </a:prstGeom>
        <a:gradFill rotWithShape="0">
          <a:gsLst>
            <a:gs pos="0">
              <a:srgbClr val="9BBB59">
                <a:shade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shade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shade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300" b="0" i="0" u="none" strike="noStrike" kern="1200" cap="none" normalizeH="0" baseline="0">
              <a:ln/>
              <a:solidFill>
                <a:sysClr val="windowText" lastClr="000000"/>
              </a:solidFill>
              <a:effectLst/>
              <a:latin typeface="Arial" charset="0"/>
              <a:ea typeface="+mn-ea"/>
              <a:cs typeface="+mn-cs"/>
            </a:rPr>
            <a:t>Labor Certification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300" b="0" i="0" u="none" strike="noStrike" kern="1200" cap="none" normalizeH="0" baseline="0">
              <a:ln/>
              <a:solidFill>
                <a:sysClr val="windowText" lastClr="000000"/>
              </a:solidFill>
              <a:effectLst/>
              <a:latin typeface="Arial" charset="0"/>
              <a:ea typeface="+mn-ea"/>
              <a:cs typeface="+mn-cs"/>
            </a:rPr>
            <a:t>PERM</a:t>
          </a:r>
        </a:p>
      </dsp:txBody>
      <dsp:txXfrm>
        <a:off x="1445307" y="2834"/>
        <a:ext cx="2140172" cy="1070086"/>
      </dsp:txXfrm>
    </dsp:sp>
    <dsp:sp modelId="{EBBCBF31-36E7-4850-B4D0-FA0FCA0DB3B2}">
      <dsp:nvSpPr>
        <dsp:cNvPr id="0" name=""/>
        <dsp:cNvSpPr/>
      </dsp:nvSpPr>
      <dsp:spPr>
        <a:xfrm>
          <a:off x="1445307" y="1522356"/>
          <a:ext cx="2140172" cy="1070086"/>
        </a:xfrm>
        <a:prstGeom prst="rect">
          <a:avLst/>
        </a:prstGeom>
        <a:gradFill rotWithShape="0">
          <a:gsLst>
            <a:gs pos="0">
              <a:srgbClr val="9BBB59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300" b="0" i="0" u="none" strike="noStrike" kern="1200" cap="none" normalizeH="0" baseline="0">
              <a:ln/>
              <a:solidFill>
                <a:sysClr val="windowText" lastClr="000000"/>
              </a:solidFill>
              <a:effectLst/>
              <a:latin typeface="Arial" charset="0"/>
              <a:ea typeface="+mn-ea"/>
              <a:cs typeface="+mn-cs"/>
            </a:rPr>
            <a:t>Immigrant Petition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300" b="0" i="0" u="none" strike="noStrike" kern="1200" cap="none" normalizeH="0" baseline="0">
              <a:ln/>
              <a:solidFill>
                <a:sysClr val="windowText" lastClr="000000"/>
              </a:solidFill>
              <a:effectLst/>
              <a:latin typeface="Arial" charset="0"/>
              <a:ea typeface="+mn-ea"/>
              <a:cs typeface="+mn-cs"/>
            </a:rPr>
            <a:t>I-140</a:t>
          </a:r>
        </a:p>
      </dsp:txBody>
      <dsp:txXfrm>
        <a:off x="1445307" y="1522356"/>
        <a:ext cx="2140172" cy="1070086"/>
      </dsp:txXfrm>
    </dsp:sp>
    <dsp:sp modelId="{F02CBF13-D034-489B-862F-0E1CF375AA2A}">
      <dsp:nvSpPr>
        <dsp:cNvPr id="0" name=""/>
        <dsp:cNvSpPr/>
      </dsp:nvSpPr>
      <dsp:spPr>
        <a:xfrm>
          <a:off x="150502" y="3041879"/>
          <a:ext cx="2140172" cy="1070086"/>
        </a:xfrm>
        <a:prstGeom prst="rect">
          <a:avLst/>
        </a:prstGeom>
        <a:gradFill rotWithShape="0">
          <a:gsLst>
            <a:gs pos="0">
              <a:srgbClr val="9BBB59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300" b="0" i="0" u="none" strike="noStrike" kern="1200" cap="none" normalizeH="0" baseline="0">
              <a:ln/>
              <a:solidFill>
                <a:sysClr val="windowText" lastClr="000000"/>
              </a:solidFill>
              <a:effectLst/>
              <a:latin typeface="Arial" charset="0"/>
              <a:ea typeface="+mn-ea"/>
              <a:cs typeface="+mn-cs"/>
            </a:rPr>
            <a:t>Adjustment of Status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300" b="0" i="0" u="none" strike="noStrike" kern="1200" cap="none" normalizeH="0" baseline="0">
              <a:ln/>
              <a:solidFill>
                <a:sysClr val="windowText" lastClr="000000"/>
              </a:solidFill>
              <a:effectLst/>
              <a:latin typeface="Arial" charset="0"/>
              <a:ea typeface="+mn-ea"/>
              <a:cs typeface="+mn-cs"/>
            </a:rPr>
            <a:t>I-485</a:t>
          </a:r>
        </a:p>
      </dsp:txBody>
      <dsp:txXfrm>
        <a:off x="150502" y="3041879"/>
        <a:ext cx="2140172" cy="1070086"/>
      </dsp:txXfrm>
    </dsp:sp>
    <dsp:sp modelId="{9A19C4F3-40BC-4ECE-B024-797C970E2FC5}">
      <dsp:nvSpPr>
        <dsp:cNvPr id="0" name=""/>
        <dsp:cNvSpPr/>
      </dsp:nvSpPr>
      <dsp:spPr>
        <a:xfrm>
          <a:off x="2740112" y="3041879"/>
          <a:ext cx="2140172" cy="1070086"/>
        </a:xfrm>
        <a:prstGeom prst="rect">
          <a:avLst/>
        </a:prstGeom>
        <a:gradFill rotWithShape="0">
          <a:gsLst>
            <a:gs pos="0">
              <a:srgbClr val="9BBB59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300" b="0" i="0" u="none" strike="noStrike" kern="1200" cap="none" normalizeH="0" baseline="0">
              <a:ln/>
              <a:solidFill>
                <a:sysClr val="windowText" lastClr="000000"/>
              </a:solidFill>
              <a:effectLst/>
              <a:latin typeface="Arial" charset="0"/>
              <a:ea typeface="+mn-ea"/>
              <a:cs typeface="+mn-cs"/>
            </a:rPr>
            <a:t>Consular Processing</a:t>
          </a:r>
        </a:p>
      </dsp:txBody>
      <dsp:txXfrm>
        <a:off x="2740112" y="3041879"/>
        <a:ext cx="2140172" cy="1070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023D8-21B8-4106-909A-C4244B77D07A}">
      <dsp:nvSpPr>
        <dsp:cNvPr id="0" name=""/>
        <dsp:cNvSpPr/>
      </dsp:nvSpPr>
      <dsp:spPr>
        <a:xfrm>
          <a:off x="2515790" y="797844"/>
          <a:ext cx="964289" cy="334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355"/>
              </a:lnTo>
              <a:lnTo>
                <a:pt x="964289" y="167355"/>
              </a:lnTo>
              <a:lnTo>
                <a:pt x="964289" y="334711"/>
              </a:lnTo>
            </a:path>
          </a:pathLst>
        </a:custGeom>
        <a:noFill/>
        <a:ln w="25400" cap="flat" cmpd="sng" algn="ctr">
          <a:solidFill>
            <a:srgbClr val="9BBB59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5EB97-C406-41E1-A4B1-450F7250DAA4}">
      <dsp:nvSpPr>
        <dsp:cNvPr id="0" name=""/>
        <dsp:cNvSpPr/>
      </dsp:nvSpPr>
      <dsp:spPr>
        <a:xfrm>
          <a:off x="1551501" y="797844"/>
          <a:ext cx="964289" cy="334711"/>
        </a:xfrm>
        <a:custGeom>
          <a:avLst/>
          <a:gdLst/>
          <a:ahLst/>
          <a:cxnLst/>
          <a:rect l="0" t="0" r="0" b="0"/>
          <a:pathLst>
            <a:path>
              <a:moveTo>
                <a:pt x="964289" y="0"/>
              </a:moveTo>
              <a:lnTo>
                <a:pt x="964289" y="167355"/>
              </a:lnTo>
              <a:lnTo>
                <a:pt x="0" y="167355"/>
              </a:lnTo>
              <a:lnTo>
                <a:pt x="0" y="334711"/>
              </a:lnTo>
            </a:path>
          </a:pathLst>
        </a:custGeom>
        <a:noFill/>
        <a:ln w="25400" cap="flat" cmpd="sng" algn="ctr">
          <a:solidFill>
            <a:srgbClr val="9BBB59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05BFB0-26E9-4F82-95F7-9F72F7B54CF1}">
      <dsp:nvSpPr>
        <dsp:cNvPr id="0" name=""/>
        <dsp:cNvSpPr/>
      </dsp:nvSpPr>
      <dsp:spPr>
        <a:xfrm>
          <a:off x="1718857" y="910"/>
          <a:ext cx="1593866" cy="796933"/>
        </a:xfrm>
        <a:prstGeom prst="rect">
          <a:avLst/>
        </a:prstGeom>
        <a:gradFill rotWithShape="0">
          <a:gsLst>
            <a:gs pos="0">
              <a:srgbClr val="9BBB59">
                <a:shade val="6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shade val="6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shade val="6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0" i="0" u="none" strike="noStrike" kern="1200" cap="none" normalizeH="0" baseline="0" dirty="0">
              <a:ln/>
              <a:solidFill>
                <a:sysClr val="windowText" lastClr="000000"/>
              </a:solidFill>
              <a:effectLst/>
              <a:latin typeface="Arial" charset="0"/>
              <a:ea typeface="+mn-ea"/>
              <a:cs typeface="+mn-cs"/>
            </a:rPr>
            <a:t>Immigrant Petition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0" i="0" u="none" strike="noStrike" kern="1200" cap="none" normalizeH="0" baseline="0" dirty="0">
              <a:ln/>
              <a:solidFill>
                <a:sysClr val="windowText" lastClr="000000"/>
              </a:solidFill>
              <a:effectLst/>
              <a:latin typeface="Arial" charset="0"/>
              <a:ea typeface="+mn-ea"/>
              <a:cs typeface="+mn-cs"/>
            </a:rPr>
            <a:t>I-140</a:t>
          </a:r>
        </a:p>
      </dsp:txBody>
      <dsp:txXfrm>
        <a:off x="1718857" y="910"/>
        <a:ext cx="1593866" cy="796933"/>
      </dsp:txXfrm>
    </dsp:sp>
    <dsp:sp modelId="{2B5E55E0-D917-4AAF-8E80-610B7D5A7C97}">
      <dsp:nvSpPr>
        <dsp:cNvPr id="0" name=""/>
        <dsp:cNvSpPr/>
      </dsp:nvSpPr>
      <dsp:spPr>
        <a:xfrm>
          <a:off x="754568" y="1132555"/>
          <a:ext cx="1593866" cy="796933"/>
        </a:xfrm>
        <a:prstGeom prst="rect">
          <a:avLst/>
        </a:prstGeom>
        <a:gradFill rotWithShape="0">
          <a:gsLst>
            <a:gs pos="0">
              <a:srgbClr val="9BBB59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0" i="0" u="none" strike="noStrike" kern="1200" cap="none" normalizeH="0" baseline="0">
              <a:ln/>
              <a:solidFill>
                <a:sysClr val="windowText" lastClr="000000"/>
              </a:solidFill>
              <a:effectLst/>
              <a:latin typeface="Arial" charset="0"/>
              <a:ea typeface="+mn-ea"/>
              <a:cs typeface="+mn-cs"/>
            </a:rPr>
            <a:t>Adjustment of Status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0" i="0" u="none" strike="noStrike" kern="1200" cap="none" normalizeH="0" baseline="0">
              <a:ln/>
              <a:solidFill>
                <a:sysClr val="windowText" lastClr="000000"/>
              </a:solidFill>
              <a:effectLst/>
              <a:latin typeface="Arial" charset="0"/>
              <a:ea typeface="+mn-ea"/>
              <a:cs typeface="+mn-cs"/>
            </a:rPr>
            <a:t>I-485</a:t>
          </a:r>
        </a:p>
      </dsp:txBody>
      <dsp:txXfrm>
        <a:off x="754568" y="1132555"/>
        <a:ext cx="1593866" cy="796933"/>
      </dsp:txXfrm>
    </dsp:sp>
    <dsp:sp modelId="{8D79E101-9F60-47D2-B4AF-7B3E00F68744}">
      <dsp:nvSpPr>
        <dsp:cNvPr id="0" name=""/>
        <dsp:cNvSpPr/>
      </dsp:nvSpPr>
      <dsp:spPr>
        <a:xfrm>
          <a:off x="2683146" y="1132555"/>
          <a:ext cx="1593866" cy="796933"/>
        </a:xfrm>
        <a:prstGeom prst="rect">
          <a:avLst/>
        </a:prstGeom>
        <a:gradFill rotWithShape="0">
          <a:gsLst>
            <a:gs pos="0">
              <a:srgbClr val="9BBB59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0" i="0" u="none" strike="noStrike" kern="1200" cap="none" normalizeH="0" baseline="0">
              <a:ln/>
              <a:solidFill>
                <a:sysClr val="windowText" lastClr="000000"/>
              </a:solidFill>
              <a:effectLst/>
              <a:latin typeface="Arial" charset="0"/>
              <a:ea typeface="+mn-ea"/>
              <a:cs typeface="+mn-cs"/>
            </a:rPr>
            <a:t>Consular Processing</a:t>
          </a:r>
        </a:p>
      </dsp:txBody>
      <dsp:txXfrm>
        <a:off x="2683146" y="1132555"/>
        <a:ext cx="1593866" cy="796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17849-D0FE-4419-B8A0-A8CE1832F58B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6BE0C-2A5B-4F0B-99CC-088A6C2EF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0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619CEF-64FF-446E-A377-F047837736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789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0C08F-C196-4174-AB95-E79871881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5654" y="327433"/>
            <a:ext cx="5117654" cy="2387600"/>
          </a:xfrm>
        </p:spPr>
        <p:txBody>
          <a:bodyPr anchor="b"/>
          <a:lstStyle>
            <a:lvl1pPr algn="l">
              <a:defRPr sz="45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88CF4-6C2D-49E0-9402-3BCBD789E5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6591" y="3119566"/>
            <a:ext cx="3596717" cy="1655762"/>
          </a:xfrm>
        </p:spPr>
        <p:txBody>
          <a:bodyPr anchor="b"/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Name, Title</a:t>
            </a:r>
          </a:p>
          <a:p>
            <a:r>
              <a:rPr lang="en-US" dirty="0"/>
              <a:t>Name,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62DD4E-76A3-42E0-9989-D03934F1F443}"/>
              </a:ext>
            </a:extLst>
          </p:cNvPr>
          <p:cNvSpPr/>
          <p:nvPr userDrawn="1"/>
        </p:nvSpPr>
        <p:spPr>
          <a:xfrm>
            <a:off x="0" y="0"/>
            <a:ext cx="367023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9E9849-D702-4992-AC68-ADEA897107B8}"/>
              </a:ext>
            </a:extLst>
          </p:cNvPr>
          <p:cNvCxnSpPr>
            <a:cxnSpLocks/>
          </p:cNvCxnSpPr>
          <p:nvPr userDrawn="1"/>
        </p:nvCxnSpPr>
        <p:spPr>
          <a:xfrm>
            <a:off x="3794301" y="5826430"/>
            <a:ext cx="515900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Text, logo&#10;&#10;Description automatically generated">
            <a:extLst>
              <a:ext uri="{FF2B5EF4-FFF2-40B4-BE49-F238E27FC236}">
                <a16:creationId xmlns:a16="http://schemas.microsoft.com/office/drawing/2014/main" id="{C55C1442-7A49-48F8-874C-1918E3EEAC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72" y="2905414"/>
            <a:ext cx="3152292" cy="10471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98B0073-7FC7-467F-98C0-E5E6E485B914}"/>
              </a:ext>
            </a:extLst>
          </p:cNvPr>
          <p:cNvSpPr/>
          <p:nvPr userDrawn="1"/>
        </p:nvSpPr>
        <p:spPr>
          <a:xfrm>
            <a:off x="3670236" y="0"/>
            <a:ext cx="5473764" cy="81609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C039E85-55D5-4404-B2E3-FE4C6C95811C}"/>
              </a:ext>
            </a:extLst>
          </p:cNvPr>
          <p:cNvSpPr txBox="1">
            <a:spLocks/>
          </p:cNvSpPr>
          <p:nvPr userDrawn="1"/>
        </p:nvSpPr>
        <p:spPr>
          <a:xfrm>
            <a:off x="5356590" y="5996671"/>
            <a:ext cx="3596717" cy="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3610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327AC-C375-4DB1-B060-437D94039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17F9C3-793A-4B3D-BA20-5836D438B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90932E-1759-4128-9FA5-F29D8DA13CD1}"/>
              </a:ext>
            </a:extLst>
          </p:cNvPr>
          <p:cNvSpPr/>
          <p:nvPr userDrawn="1"/>
        </p:nvSpPr>
        <p:spPr>
          <a:xfrm>
            <a:off x="0" y="1"/>
            <a:ext cx="9144000" cy="124705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14EEC9-2B4C-45B5-8624-F0F3CB3321E1}"/>
              </a:ext>
            </a:extLst>
          </p:cNvPr>
          <p:cNvCxnSpPr/>
          <p:nvPr userDrawn="1"/>
        </p:nvCxnSpPr>
        <p:spPr>
          <a:xfrm>
            <a:off x="628650" y="1702877"/>
            <a:ext cx="78867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BF38B73-6ED7-4AC6-814E-175251B4540D}"/>
              </a:ext>
            </a:extLst>
          </p:cNvPr>
          <p:cNvSpPr/>
          <p:nvPr userDrawn="1"/>
        </p:nvSpPr>
        <p:spPr>
          <a:xfrm>
            <a:off x="0" y="6276736"/>
            <a:ext cx="9144000" cy="58126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E1B0A9-905C-4622-A03E-8D984E38DDCD}"/>
              </a:ext>
            </a:extLst>
          </p:cNvPr>
          <p:cNvSpPr/>
          <p:nvPr userDrawn="1"/>
        </p:nvSpPr>
        <p:spPr>
          <a:xfrm>
            <a:off x="0" y="6212406"/>
            <a:ext cx="9144000" cy="643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A1750F-A143-4790-B24D-7DF4091D18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408964"/>
            <a:ext cx="3395162" cy="3114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E9EE7A-60A8-4504-80A2-34F15027F053}"/>
              </a:ext>
            </a:extLst>
          </p:cNvPr>
          <p:cNvSpPr txBox="1"/>
          <p:nvPr userDrawn="1"/>
        </p:nvSpPr>
        <p:spPr>
          <a:xfrm>
            <a:off x="7025368" y="6351924"/>
            <a:ext cx="1824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0" dirty="0">
                <a:solidFill>
                  <a:schemeClr val="bg1"/>
                </a:solidFill>
              </a:rPr>
              <a:t>www.fosterglobal.com</a:t>
            </a:r>
          </a:p>
          <a:p>
            <a:pPr algn="r"/>
            <a:r>
              <a:rPr lang="en-US" sz="1100" i="0" dirty="0">
                <a:solidFill>
                  <a:schemeClr val="bg1"/>
                </a:solidFill>
              </a:rPr>
              <a:t>@fosterllp</a:t>
            </a:r>
          </a:p>
        </p:txBody>
      </p:sp>
    </p:spTree>
    <p:extLst>
      <p:ext uri="{BB962C8B-B14F-4D97-AF65-F5344CB8AC3E}">
        <p14:creationId xmlns:p14="http://schemas.microsoft.com/office/powerpoint/2010/main" val="1245441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505B0A-1A2F-4F10-8D7B-9207A430E3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5CD6C5-698F-4D3D-A8BB-86B09714D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5DC884-7CD7-4889-8EC6-FEA77C53AC62}"/>
              </a:ext>
            </a:extLst>
          </p:cNvPr>
          <p:cNvSpPr/>
          <p:nvPr userDrawn="1"/>
        </p:nvSpPr>
        <p:spPr>
          <a:xfrm>
            <a:off x="0" y="1"/>
            <a:ext cx="9144000" cy="124705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63B81C-C900-4A64-A757-5FFFEE7BA614}"/>
              </a:ext>
            </a:extLst>
          </p:cNvPr>
          <p:cNvSpPr/>
          <p:nvPr userDrawn="1"/>
        </p:nvSpPr>
        <p:spPr>
          <a:xfrm>
            <a:off x="0" y="6276736"/>
            <a:ext cx="9144000" cy="58126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085BEE-0E4F-437C-BA61-F1ED28AE1B6B}"/>
              </a:ext>
            </a:extLst>
          </p:cNvPr>
          <p:cNvSpPr/>
          <p:nvPr userDrawn="1"/>
        </p:nvSpPr>
        <p:spPr>
          <a:xfrm>
            <a:off x="0" y="6212406"/>
            <a:ext cx="9144000" cy="643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8CDEB5-AF13-4765-9DBE-71A6D111A6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408964"/>
            <a:ext cx="3395162" cy="3114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B68C74-2A5D-46BC-96B3-BCD04DD483A1}"/>
              </a:ext>
            </a:extLst>
          </p:cNvPr>
          <p:cNvSpPr txBox="1"/>
          <p:nvPr userDrawn="1"/>
        </p:nvSpPr>
        <p:spPr>
          <a:xfrm>
            <a:off x="7025368" y="6351924"/>
            <a:ext cx="1824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0" dirty="0">
                <a:solidFill>
                  <a:schemeClr val="bg1"/>
                </a:solidFill>
              </a:rPr>
              <a:t>www.fosterglobal.com</a:t>
            </a:r>
          </a:p>
          <a:p>
            <a:pPr algn="r"/>
            <a:r>
              <a:rPr lang="en-US" sz="1100" i="0" dirty="0">
                <a:solidFill>
                  <a:schemeClr val="bg1"/>
                </a:solidFill>
              </a:rPr>
              <a:t>@fosterllp</a:t>
            </a:r>
          </a:p>
        </p:txBody>
      </p:sp>
    </p:spTree>
    <p:extLst>
      <p:ext uri="{BB962C8B-B14F-4D97-AF65-F5344CB8AC3E}">
        <p14:creationId xmlns:p14="http://schemas.microsoft.com/office/powerpoint/2010/main" val="1822417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069-0B12-4AEC-B13D-C5621B67CBBD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3353-72A8-4937-838D-35627F7B3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98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069-0B12-4AEC-B13D-C5621B67CBBD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3353-72A8-4937-838D-35627F7B3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4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069-0B12-4AEC-B13D-C5621B67CBBD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3353-72A8-4937-838D-35627F7B3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59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069-0B12-4AEC-B13D-C5621B67CBBD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3353-72A8-4937-838D-35627F7B3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98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069-0B12-4AEC-B13D-C5621B67CBBD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3353-72A8-4937-838D-35627F7B3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40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069-0B12-4AEC-B13D-C5621B67CBBD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3353-72A8-4937-838D-35627F7B3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41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069-0B12-4AEC-B13D-C5621B67CBBD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3353-72A8-4937-838D-35627F7B3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98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069-0B12-4AEC-B13D-C5621B67CBBD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3353-72A8-4937-838D-35627F7B3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9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F52F5-4883-4D5A-871D-3D16DF10D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8E6B7-F992-40D3-88D1-D19C950E5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872FB5-EF74-4BE7-97D9-5469E28C0294}"/>
              </a:ext>
            </a:extLst>
          </p:cNvPr>
          <p:cNvSpPr/>
          <p:nvPr userDrawn="1"/>
        </p:nvSpPr>
        <p:spPr>
          <a:xfrm>
            <a:off x="0" y="1"/>
            <a:ext cx="9144000" cy="6433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9EA72E-B69E-4B1F-8025-D191B8276BA7}"/>
              </a:ext>
            </a:extLst>
          </p:cNvPr>
          <p:cNvCxnSpPr/>
          <p:nvPr userDrawn="1"/>
        </p:nvCxnSpPr>
        <p:spPr>
          <a:xfrm>
            <a:off x="628650" y="1702877"/>
            <a:ext cx="78867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DD2081A-3561-4DD4-9A74-AB92D288C874}"/>
              </a:ext>
            </a:extLst>
          </p:cNvPr>
          <p:cNvSpPr/>
          <p:nvPr userDrawn="1"/>
        </p:nvSpPr>
        <p:spPr>
          <a:xfrm>
            <a:off x="0" y="6276736"/>
            <a:ext cx="9144000" cy="58126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DCA75B-0A07-4CF0-8DCD-6BB79F7AD667}"/>
              </a:ext>
            </a:extLst>
          </p:cNvPr>
          <p:cNvSpPr/>
          <p:nvPr userDrawn="1"/>
        </p:nvSpPr>
        <p:spPr>
          <a:xfrm>
            <a:off x="0" y="6212406"/>
            <a:ext cx="9144000" cy="643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0A0255F-BEA6-4BFC-A469-CEA091D1B3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408964"/>
            <a:ext cx="3395162" cy="3114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6A20A9-4C82-4EDE-8508-06932398E834}"/>
              </a:ext>
            </a:extLst>
          </p:cNvPr>
          <p:cNvSpPr txBox="1"/>
          <p:nvPr userDrawn="1"/>
        </p:nvSpPr>
        <p:spPr>
          <a:xfrm>
            <a:off x="7025368" y="6351924"/>
            <a:ext cx="1824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0" dirty="0">
                <a:solidFill>
                  <a:schemeClr val="bg1"/>
                </a:solidFill>
              </a:rPr>
              <a:t>www.fosterglobal.com</a:t>
            </a:r>
          </a:p>
          <a:p>
            <a:pPr algn="r"/>
            <a:r>
              <a:rPr lang="en-US" sz="1100" i="0" dirty="0">
                <a:solidFill>
                  <a:schemeClr val="bg1"/>
                </a:solidFill>
              </a:rPr>
              <a:t>@fosterllp</a:t>
            </a:r>
          </a:p>
        </p:txBody>
      </p:sp>
    </p:spTree>
    <p:extLst>
      <p:ext uri="{BB962C8B-B14F-4D97-AF65-F5344CB8AC3E}">
        <p14:creationId xmlns:p14="http://schemas.microsoft.com/office/powerpoint/2010/main" val="3948063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069-0B12-4AEC-B13D-C5621B67CBBD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3353-72A8-4937-838D-35627F7B3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58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069-0B12-4AEC-B13D-C5621B67CBBD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3353-72A8-4937-838D-35627F7B3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57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069-0B12-4AEC-B13D-C5621B67CBBD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3353-72A8-4937-838D-35627F7B3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4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60DFD-2DE1-4C3A-B854-7B5E1EB5A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84FFE-1779-4358-AB40-4CC56BDCC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4FAB95-2048-46B8-8448-A92AC3AB8638}"/>
              </a:ext>
            </a:extLst>
          </p:cNvPr>
          <p:cNvSpPr/>
          <p:nvPr userDrawn="1"/>
        </p:nvSpPr>
        <p:spPr>
          <a:xfrm>
            <a:off x="0" y="1"/>
            <a:ext cx="9144000" cy="124705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DB216D-5E67-4ED5-BCDD-044CDAD07882}"/>
              </a:ext>
            </a:extLst>
          </p:cNvPr>
          <p:cNvSpPr/>
          <p:nvPr userDrawn="1"/>
        </p:nvSpPr>
        <p:spPr>
          <a:xfrm>
            <a:off x="0" y="6276736"/>
            <a:ext cx="9144000" cy="58126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24CA01-58C2-48F2-BCAF-A8AE1ED163C2}"/>
              </a:ext>
            </a:extLst>
          </p:cNvPr>
          <p:cNvSpPr/>
          <p:nvPr userDrawn="1"/>
        </p:nvSpPr>
        <p:spPr>
          <a:xfrm>
            <a:off x="0" y="6212406"/>
            <a:ext cx="9144000" cy="643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5ED699-9D20-40DF-8952-53D005B4EA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408964"/>
            <a:ext cx="3395162" cy="3114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C22F82-3993-465F-9F66-DC22BF62A622}"/>
              </a:ext>
            </a:extLst>
          </p:cNvPr>
          <p:cNvSpPr txBox="1"/>
          <p:nvPr userDrawn="1"/>
        </p:nvSpPr>
        <p:spPr>
          <a:xfrm>
            <a:off x="7025368" y="6351924"/>
            <a:ext cx="1824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0" dirty="0">
                <a:solidFill>
                  <a:schemeClr val="bg1"/>
                </a:solidFill>
              </a:rPr>
              <a:t>www.fosterglobal.com</a:t>
            </a:r>
          </a:p>
          <a:p>
            <a:pPr algn="r"/>
            <a:r>
              <a:rPr lang="en-US" sz="1100" i="0" dirty="0">
                <a:solidFill>
                  <a:schemeClr val="bg1"/>
                </a:solidFill>
              </a:rPr>
              <a:t>@fosterllp</a:t>
            </a:r>
          </a:p>
        </p:txBody>
      </p:sp>
    </p:spTree>
    <p:extLst>
      <p:ext uri="{BB962C8B-B14F-4D97-AF65-F5344CB8AC3E}">
        <p14:creationId xmlns:p14="http://schemas.microsoft.com/office/powerpoint/2010/main" val="185193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07ED2-7FCD-44BB-87FC-23E57BBFD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043B2-35E9-4FF0-A693-EACCB8DED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4BF4E8-2476-469E-908D-CD846CEEB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6630B7-ED45-408D-9933-6D9492D7D459}"/>
              </a:ext>
            </a:extLst>
          </p:cNvPr>
          <p:cNvSpPr/>
          <p:nvPr userDrawn="1"/>
        </p:nvSpPr>
        <p:spPr>
          <a:xfrm>
            <a:off x="0" y="1"/>
            <a:ext cx="9144000" cy="124705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A90D82-94FF-4139-A297-8F15F4D51487}"/>
              </a:ext>
            </a:extLst>
          </p:cNvPr>
          <p:cNvCxnSpPr/>
          <p:nvPr userDrawn="1"/>
        </p:nvCxnSpPr>
        <p:spPr>
          <a:xfrm>
            <a:off x="628650" y="1702877"/>
            <a:ext cx="78867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92AC430-EF82-46C6-AF09-6E8C463A8031}"/>
              </a:ext>
            </a:extLst>
          </p:cNvPr>
          <p:cNvSpPr/>
          <p:nvPr userDrawn="1"/>
        </p:nvSpPr>
        <p:spPr>
          <a:xfrm>
            <a:off x="0" y="6276736"/>
            <a:ext cx="9144000" cy="58126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0B3205-13F0-4EFC-82E4-72E1E8B959D0}"/>
              </a:ext>
            </a:extLst>
          </p:cNvPr>
          <p:cNvSpPr/>
          <p:nvPr userDrawn="1"/>
        </p:nvSpPr>
        <p:spPr>
          <a:xfrm>
            <a:off x="0" y="6212406"/>
            <a:ext cx="9144000" cy="643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003179-737F-466C-BD85-0CEF90FA0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408964"/>
            <a:ext cx="3395162" cy="3114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94E923-6FCF-4B7D-B795-C768AE81E7B4}"/>
              </a:ext>
            </a:extLst>
          </p:cNvPr>
          <p:cNvSpPr txBox="1"/>
          <p:nvPr userDrawn="1"/>
        </p:nvSpPr>
        <p:spPr>
          <a:xfrm>
            <a:off x="7025368" y="6351924"/>
            <a:ext cx="1824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0" dirty="0">
                <a:solidFill>
                  <a:schemeClr val="bg1"/>
                </a:solidFill>
              </a:rPr>
              <a:t>www.fosterglobal.com</a:t>
            </a:r>
          </a:p>
          <a:p>
            <a:pPr algn="r"/>
            <a:r>
              <a:rPr lang="en-US" sz="1100" i="0" dirty="0">
                <a:solidFill>
                  <a:schemeClr val="bg1"/>
                </a:solidFill>
              </a:rPr>
              <a:t>@fosterllp</a:t>
            </a:r>
          </a:p>
        </p:txBody>
      </p:sp>
    </p:spTree>
    <p:extLst>
      <p:ext uri="{BB962C8B-B14F-4D97-AF65-F5344CB8AC3E}">
        <p14:creationId xmlns:p14="http://schemas.microsoft.com/office/powerpoint/2010/main" val="132650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5EEE9-7BC7-42CA-B040-493BBCC74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3C4AF-2876-4A67-9F05-4942CB9E4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AB9895-EC32-41FB-94B8-5D32CD714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DCD8B2-E35E-44B5-BA78-DBC595E154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9D7E93-90A4-4982-A11D-6E9C255765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0D402D-6B48-4FC5-AD9C-902E8A80148D}"/>
              </a:ext>
            </a:extLst>
          </p:cNvPr>
          <p:cNvSpPr/>
          <p:nvPr userDrawn="1"/>
        </p:nvSpPr>
        <p:spPr>
          <a:xfrm>
            <a:off x="0" y="1"/>
            <a:ext cx="9144000" cy="124705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006939-7AC1-44FD-BEB5-DD52BF93BEA4}"/>
              </a:ext>
            </a:extLst>
          </p:cNvPr>
          <p:cNvCxnSpPr/>
          <p:nvPr userDrawn="1"/>
        </p:nvCxnSpPr>
        <p:spPr>
          <a:xfrm>
            <a:off x="628650" y="1702877"/>
            <a:ext cx="78867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18C216D-2FD8-46FA-B77C-34182E7048F5}"/>
              </a:ext>
            </a:extLst>
          </p:cNvPr>
          <p:cNvSpPr/>
          <p:nvPr userDrawn="1"/>
        </p:nvSpPr>
        <p:spPr>
          <a:xfrm>
            <a:off x="0" y="6276736"/>
            <a:ext cx="9144000" cy="58126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8CBDF7-15AC-4115-B599-AF553193D6D7}"/>
              </a:ext>
            </a:extLst>
          </p:cNvPr>
          <p:cNvSpPr/>
          <p:nvPr userDrawn="1"/>
        </p:nvSpPr>
        <p:spPr>
          <a:xfrm>
            <a:off x="0" y="6212406"/>
            <a:ext cx="9144000" cy="643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B6E143D-63A4-4A60-9E39-1312C4A743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408964"/>
            <a:ext cx="3395162" cy="3114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6AEB7B-4C8D-4F7A-9126-45CBCDA7B423}"/>
              </a:ext>
            </a:extLst>
          </p:cNvPr>
          <p:cNvSpPr txBox="1"/>
          <p:nvPr userDrawn="1"/>
        </p:nvSpPr>
        <p:spPr>
          <a:xfrm>
            <a:off x="7025368" y="6351924"/>
            <a:ext cx="1824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0" dirty="0">
                <a:solidFill>
                  <a:schemeClr val="bg1"/>
                </a:solidFill>
              </a:rPr>
              <a:t>www.fosterglobal.com</a:t>
            </a:r>
          </a:p>
          <a:p>
            <a:pPr algn="r"/>
            <a:r>
              <a:rPr lang="en-US" sz="1100" i="0" dirty="0">
                <a:solidFill>
                  <a:schemeClr val="bg1"/>
                </a:solidFill>
              </a:rPr>
              <a:t>@fosterllp</a:t>
            </a:r>
          </a:p>
        </p:txBody>
      </p:sp>
    </p:spTree>
    <p:extLst>
      <p:ext uri="{BB962C8B-B14F-4D97-AF65-F5344CB8AC3E}">
        <p14:creationId xmlns:p14="http://schemas.microsoft.com/office/powerpoint/2010/main" val="423266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04A8-8B73-4F48-8A2D-ECBA12EC2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520404-3121-4193-9479-6906AAB95163}"/>
              </a:ext>
            </a:extLst>
          </p:cNvPr>
          <p:cNvSpPr/>
          <p:nvPr userDrawn="1"/>
        </p:nvSpPr>
        <p:spPr>
          <a:xfrm>
            <a:off x="0" y="1"/>
            <a:ext cx="9144000" cy="124705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204628-0F6E-4055-B80B-B5CA25B56EC0}"/>
              </a:ext>
            </a:extLst>
          </p:cNvPr>
          <p:cNvCxnSpPr/>
          <p:nvPr userDrawn="1"/>
        </p:nvCxnSpPr>
        <p:spPr>
          <a:xfrm>
            <a:off x="628650" y="1702877"/>
            <a:ext cx="78867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99960F9-209D-40EE-9CED-E91E76CB32AC}"/>
              </a:ext>
            </a:extLst>
          </p:cNvPr>
          <p:cNvSpPr/>
          <p:nvPr userDrawn="1"/>
        </p:nvSpPr>
        <p:spPr>
          <a:xfrm>
            <a:off x="0" y="6276736"/>
            <a:ext cx="9144000" cy="58126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C11648-2261-40E8-AF1A-32AD0E3370C8}"/>
              </a:ext>
            </a:extLst>
          </p:cNvPr>
          <p:cNvSpPr/>
          <p:nvPr userDrawn="1"/>
        </p:nvSpPr>
        <p:spPr>
          <a:xfrm>
            <a:off x="0" y="6212406"/>
            <a:ext cx="9144000" cy="643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187116-3E2D-4A68-A9D4-587BFD4564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408964"/>
            <a:ext cx="3395162" cy="3114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173B98-63E3-4821-8313-D4B419B86F53}"/>
              </a:ext>
            </a:extLst>
          </p:cNvPr>
          <p:cNvSpPr txBox="1"/>
          <p:nvPr userDrawn="1"/>
        </p:nvSpPr>
        <p:spPr>
          <a:xfrm>
            <a:off x="7025368" y="6351924"/>
            <a:ext cx="1824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0" dirty="0">
                <a:solidFill>
                  <a:schemeClr val="bg1"/>
                </a:solidFill>
              </a:rPr>
              <a:t>www.fosterglobal.com</a:t>
            </a:r>
          </a:p>
          <a:p>
            <a:pPr algn="r"/>
            <a:r>
              <a:rPr lang="en-US" sz="1100" i="0" dirty="0">
                <a:solidFill>
                  <a:schemeClr val="bg1"/>
                </a:solidFill>
              </a:rPr>
              <a:t>@fosterllp</a:t>
            </a:r>
          </a:p>
        </p:txBody>
      </p:sp>
    </p:spTree>
    <p:extLst>
      <p:ext uri="{BB962C8B-B14F-4D97-AF65-F5344CB8AC3E}">
        <p14:creationId xmlns:p14="http://schemas.microsoft.com/office/powerpoint/2010/main" val="357934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27ABD98-360A-4F84-B4F5-11496FC6C855}"/>
              </a:ext>
            </a:extLst>
          </p:cNvPr>
          <p:cNvSpPr/>
          <p:nvPr userDrawn="1"/>
        </p:nvSpPr>
        <p:spPr>
          <a:xfrm>
            <a:off x="0" y="1"/>
            <a:ext cx="9144000" cy="124705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FF34FD-117A-474C-9C3A-49C6CF4EB93C}"/>
              </a:ext>
            </a:extLst>
          </p:cNvPr>
          <p:cNvSpPr/>
          <p:nvPr userDrawn="1"/>
        </p:nvSpPr>
        <p:spPr>
          <a:xfrm>
            <a:off x="0" y="6276736"/>
            <a:ext cx="9144000" cy="58126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E7B7B0-D25C-4F89-AC6A-DEFB52E4A6A4}"/>
              </a:ext>
            </a:extLst>
          </p:cNvPr>
          <p:cNvSpPr/>
          <p:nvPr userDrawn="1"/>
        </p:nvSpPr>
        <p:spPr>
          <a:xfrm>
            <a:off x="0" y="6212406"/>
            <a:ext cx="9144000" cy="643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D2564E-880B-4577-9A3E-F7971049A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408964"/>
            <a:ext cx="3395162" cy="3114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40CBCE-65C1-4E0F-9780-3DA967AB9559}"/>
              </a:ext>
            </a:extLst>
          </p:cNvPr>
          <p:cNvSpPr txBox="1"/>
          <p:nvPr userDrawn="1"/>
        </p:nvSpPr>
        <p:spPr>
          <a:xfrm>
            <a:off x="7025368" y="6351924"/>
            <a:ext cx="1824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0" dirty="0">
                <a:solidFill>
                  <a:schemeClr val="bg1"/>
                </a:solidFill>
              </a:rPr>
              <a:t>www.fosterglobal.com</a:t>
            </a:r>
          </a:p>
          <a:p>
            <a:pPr algn="r"/>
            <a:r>
              <a:rPr lang="en-US" sz="1100" i="0" dirty="0">
                <a:solidFill>
                  <a:schemeClr val="bg1"/>
                </a:solidFill>
              </a:rPr>
              <a:t>@fosterllp</a:t>
            </a:r>
          </a:p>
        </p:txBody>
      </p:sp>
    </p:spTree>
    <p:extLst>
      <p:ext uri="{BB962C8B-B14F-4D97-AF65-F5344CB8AC3E}">
        <p14:creationId xmlns:p14="http://schemas.microsoft.com/office/powerpoint/2010/main" val="198875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C7E8F-DF80-401F-B5A6-8A0562E1F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FDFCE-0AF0-4209-99C6-64E243FB1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590AF-9BFA-45D5-9DE6-53F5B5429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60810A-350C-41A3-B5E0-C370D5A8D0B1}"/>
              </a:ext>
            </a:extLst>
          </p:cNvPr>
          <p:cNvSpPr/>
          <p:nvPr userDrawn="1"/>
        </p:nvSpPr>
        <p:spPr>
          <a:xfrm>
            <a:off x="0" y="1"/>
            <a:ext cx="9144000" cy="124705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5DA0C1-8427-4ADF-AF3D-10B79A68DAF7}"/>
              </a:ext>
            </a:extLst>
          </p:cNvPr>
          <p:cNvSpPr/>
          <p:nvPr userDrawn="1"/>
        </p:nvSpPr>
        <p:spPr>
          <a:xfrm>
            <a:off x="0" y="6276736"/>
            <a:ext cx="9144000" cy="58126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7E84E0-1158-492B-85DE-9625EA76E46C}"/>
              </a:ext>
            </a:extLst>
          </p:cNvPr>
          <p:cNvSpPr/>
          <p:nvPr userDrawn="1"/>
        </p:nvSpPr>
        <p:spPr>
          <a:xfrm>
            <a:off x="0" y="6212406"/>
            <a:ext cx="9144000" cy="643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E1472D-ED9C-44E8-B3F9-407DEEA675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408964"/>
            <a:ext cx="3395162" cy="3114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81DABF-DFBA-4A06-9E89-62EB50BA164E}"/>
              </a:ext>
            </a:extLst>
          </p:cNvPr>
          <p:cNvSpPr txBox="1"/>
          <p:nvPr userDrawn="1"/>
        </p:nvSpPr>
        <p:spPr>
          <a:xfrm>
            <a:off x="7025368" y="6351924"/>
            <a:ext cx="1824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0" dirty="0">
                <a:solidFill>
                  <a:schemeClr val="bg1"/>
                </a:solidFill>
              </a:rPr>
              <a:t>www.fosterglobal.com</a:t>
            </a:r>
          </a:p>
          <a:p>
            <a:pPr algn="r"/>
            <a:r>
              <a:rPr lang="en-US" sz="1100" i="0" dirty="0">
                <a:solidFill>
                  <a:schemeClr val="bg1"/>
                </a:solidFill>
              </a:rPr>
              <a:t>@fosterllp</a:t>
            </a:r>
          </a:p>
        </p:txBody>
      </p:sp>
    </p:spTree>
    <p:extLst>
      <p:ext uri="{BB962C8B-B14F-4D97-AF65-F5344CB8AC3E}">
        <p14:creationId xmlns:p14="http://schemas.microsoft.com/office/powerpoint/2010/main" val="229964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9AB5-F1F8-46B8-9195-D2FD5AB6E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98141A-4A68-4E9A-AF32-0BE58B951A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A930B-BD1E-427E-ADC1-D8F330435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E33554-22A7-472A-88BC-5068BE9756B1}"/>
              </a:ext>
            </a:extLst>
          </p:cNvPr>
          <p:cNvSpPr/>
          <p:nvPr userDrawn="1"/>
        </p:nvSpPr>
        <p:spPr>
          <a:xfrm>
            <a:off x="0" y="1"/>
            <a:ext cx="9144000" cy="124705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F01B6F-39E8-46D8-8016-C290CDF6135A}"/>
              </a:ext>
            </a:extLst>
          </p:cNvPr>
          <p:cNvSpPr/>
          <p:nvPr userDrawn="1"/>
        </p:nvSpPr>
        <p:spPr>
          <a:xfrm>
            <a:off x="0" y="6276736"/>
            <a:ext cx="9144000" cy="58126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E0C553-E8F8-4A5B-901F-5063A5AED0C4}"/>
              </a:ext>
            </a:extLst>
          </p:cNvPr>
          <p:cNvSpPr/>
          <p:nvPr userDrawn="1"/>
        </p:nvSpPr>
        <p:spPr>
          <a:xfrm>
            <a:off x="0" y="6212406"/>
            <a:ext cx="9144000" cy="643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2FAD5B-4EEB-4311-BCB2-B5DD696CE9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408964"/>
            <a:ext cx="3395162" cy="3114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8BABEB-0467-460A-8623-C66A157DF420}"/>
              </a:ext>
            </a:extLst>
          </p:cNvPr>
          <p:cNvSpPr txBox="1"/>
          <p:nvPr userDrawn="1"/>
        </p:nvSpPr>
        <p:spPr>
          <a:xfrm>
            <a:off x="7025368" y="6351924"/>
            <a:ext cx="1824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0" dirty="0">
                <a:solidFill>
                  <a:schemeClr val="bg1"/>
                </a:solidFill>
              </a:rPr>
              <a:t>www.fosterglobal.com</a:t>
            </a:r>
          </a:p>
          <a:p>
            <a:pPr algn="r"/>
            <a:r>
              <a:rPr lang="en-US" sz="1100" i="0" dirty="0">
                <a:solidFill>
                  <a:schemeClr val="bg1"/>
                </a:solidFill>
              </a:rPr>
              <a:t>@fosterllp</a:t>
            </a:r>
          </a:p>
        </p:txBody>
      </p:sp>
    </p:spTree>
    <p:extLst>
      <p:ext uri="{BB962C8B-B14F-4D97-AF65-F5344CB8AC3E}">
        <p14:creationId xmlns:p14="http://schemas.microsoft.com/office/powerpoint/2010/main" val="103081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8904A7-5761-405A-884C-153F73B73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F90AD-0B5F-4B03-AF49-29638281E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30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45069-0B12-4AEC-B13D-C5621B67CBBD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E3353-72A8-4937-838D-35627F7B3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4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ALangemeier@FosterGlobal.com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iceImmigration@FosterGlobal.com" TargetMode="External"/><Relationship Id="rId4" Type="http://schemas.openxmlformats.org/officeDocument/2006/relationships/hyperlink" Target="mailto:RiceImmigration@Fosterglobal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6"/>
            <a:ext cx="9144000" cy="68550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" y="6324600"/>
            <a:ext cx="4900859" cy="482801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685799" y="2212683"/>
            <a:ext cx="7742081" cy="3273717"/>
            <a:chOff x="685799" y="2456523"/>
            <a:chExt cx="7742081" cy="3273717"/>
          </a:xfrm>
        </p:grpSpPr>
        <p:sp>
          <p:nvSpPr>
            <p:cNvPr id="6" name="Rounded Rectangle 5"/>
            <p:cNvSpPr/>
            <p:nvPr/>
          </p:nvSpPr>
          <p:spPr>
            <a:xfrm>
              <a:off x="3672679" y="4358640"/>
              <a:ext cx="4114800" cy="13716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76200"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787479" y="4358640"/>
              <a:ext cx="640401" cy="1371600"/>
            </a:xfrm>
            <a:prstGeom prst="rect">
              <a:avLst/>
            </a:prstGeom>
            <a:solidFill>
              <a:srgbClr val="78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85799" y="2456523"/>
              <a:ext cx="6400801" cy="1828799"/>
              <a:chOff x="619221" y="1165084"/>
              <a:chExt cx="10253712" cy="443788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19221" y="1165084"/>
                <a:ext cx="10253712" cy="44378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144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4A83B7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Immigration Overview for </a:t>
                </a:r>
                <a:b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</a:b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Rice University</a:t>
                </a:r>
              </a:p>
              <a:p>
                <a:pPr marL="9144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4A83B7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August 2, 2022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19221" y="1165085"/>
                <a:ext cx="246420" cy="443787"/>
              </a:xfrm>
              <a:prstGeom prst="rect">
                <a:avLst/>
              </a:prstGeom>
              <a:solidFill>
                <a:srgbClr val="78BB4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4A83B7"/>
                  </a:buClr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endParaRPr>
              </a:p>
            </p:txBody>
          </p:sp>
        </p:grpSp>
        <p:sp>
          <p:nvSpPr>
            <p:cNvPr id="19" name="TextBox 9"/>
            <p:cNvSpPr txBox="1">
              <a:spLocks noChangeArrowheads="1"/>
            </p:cNvSpPr>
            <p:nvPr/>
          </p:nvSpPr>
          <p:spPr bwMode="auto">
            <a:xfrm>
              <a:off x="3671888" y="4511675"/>
              <a:ext cx="4114800" cy="1096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Roboto" panose="02000000000000000000" pitchFamily="2" charset="0"/>
                  <a:cs typeface="Calibri" pitchFamily="34" charset="0"/>
                </a:rPr>
                <a:t>Phil Eichorn, </a:t>
              </a:r>
              <a:r>
                <a:rPr kumimoji="0" lang="en-US" alt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Senior Attorney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884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01F8-B3D7-4176-921F-10005120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H-1B “Cap Subject” and “Cap Exempt”</a:t>
            </a:r>
            <a:br>
              <a:rPr lang="en-US" dirty="0"/>
            </a:br>
            <a:r>
              <a:rPr lang="en-US" sz="2400" dirty="0"/>
              <a:t>INA §214(g)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F3A23-6099-41E2-B20E-82EF7CE50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“H-1B Cap Subject”: Subject to annual quota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65,000 H-1Bs available each year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Additional 20,000 H-1Bs reserved for individuals with U.S.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advanced degrees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H-1B cap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registration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(online): early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March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Lottery of H-1B cap registrations and notification:  April 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H-1B status becomes effective October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“H-1B Cap Exempt:” Can file H-1B at any 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Already counted under the H-1B cap: H-1B extensions/amendments; H-1B change of employer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Held H-1B status in the past 6 years and already counted under the H-1B cap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 exempt employers, e.g., institution of higher education (university), non-profit entity affiliated with an institution of higher education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 exempt individuals, e.g., Conrad 30 physicians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51B95-00A2-445E-A3E2-84561A83E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286000"/>
            <a:ext cx="1521548" cy="1536764"/>
          </a:xfrm>
          <a:prstGeom prst="roundRect">
            <a:avLst>
              <a:gd name="adj" fmla="val 6911"/>
            </a:avLst>
          </a:prstGeom>
          <a:ln>
            <a:solidFill>
              <a:sysClr val="windowText" lastClr="00000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002FECA-232E-4E8B-96A9-33F78DAF16CB}"/>
              </a:ext>
            </a:extLst>
          </p:cNvPr>
          <p:cNvSpPr/>
          <p:nvPr/>
        </p:nvSpPr>
        <p:spPr>
          <a:xfrm>
            <a:off x="6610525" y="6333688"/>
            <a:ext cx="2273416" cy="47817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RiceImmigration@FosterGlobal.com </a:t>
            </a:r>
          </a:p>
        </p:txBody>
      </p:sp>
    </p:spTree>
    <p:extLst>
      <p:ext uri="{BB962C8B-B14F-4D97-AF65-F5344CB8AC3E}">
        <p14:creationId xmlns:p14="http://schemas.microsoft.com/office/powerpoint/2010/main" val="357258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01F8-B3D7-4176-921F-10005120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Needed for H-1B Filings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F3A23-6099-41E2-B20E-82EF7CE50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Employer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Job Title; Worksite Location(s); Minimum Requirements; Job Duties; Salary; and Anticipated Start Date.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Employee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(copies only):  Resume; Passport; Educational Documents; Certifications (issues on getting certificates without a Social Security Number); Immigration Documents for employee and dependents, if any, including I-94 record and approval notices; and completed Questionnaire for new H-1Bs.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7137F6-2936-46EA-98D2-4B0016329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76" y="4355663"/>
            <a:ext cx="2755631" cy="18716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AC9565-BC26-4986-9AFD-8DCBF2FCDD6B}"/>
              </a:ext>
            </a:extLst>
          </p:cNvPr>
          <p:cNvSpPr/>
          <p:nvPr/>
        </p:nvSpPr>
        <p:spPr>
          <a:xfrm>
            <a:off x="6610525" y="6333688"/>
            <a:ext cx="2273416" cy="47817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RiceImmigration@FosterGlobal.com </a:t>
            </a:r>
          </a:p>
        </p:txBody>
      </p:sp>
    </p:spTree>
    <p:extLst>
      <p:ext uri="{BB962C8B-B14F-4D97-AF65-F5344CB8AC3E}">
        <p14:creationId xmlns:p14="http://schemas.microsoft.com/office/powerpoint/2010/main" val="152200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01F8-B3D7-4176-921F-10005120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Considerations for H-1Bs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F3A23-6099-41E2-B20E-82EF7CE50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Anticipated Start Date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Premium Processing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Dependents (and H-4 spouse EADs)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Max Out (6 years) Issue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Job Changes/Ladder Changes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Other Considerations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Maintaining Status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J-1 with 212(e)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Valid passport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Criminal issues, etc.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FD8F47-0690-4BA5-8BA1-DF4997D5E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939" y="2444410"/>
            <a:ext cx="2615411" cy="19691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3A3DC9-7B50-4BFB-9BB2-DEFABCA26799}"/>
              </a:ext>
            </a:extLst>
          </p:cNvPr>
          <p:cNvSpPr/>
          <p:nvPr/>
        </p:nvSpPr>
        <p:spPr>
          <a:xfrm>
            <a:off x="6610525" y="6333688"/>
            <a:ext cx="2273416" cy="47817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RiceImmigration@FosterGlobal.com </a:t>
            </a:r>
          </a:p>
        </p:txBody>
      </p:sp>
    </p:spTree>
    <p:extLst>
      <p:ext uri="{BB962C8B-B14F-4D97-AF65-F5344CB8AC3E}">
        <p14:creationId xmlns:p14="http://schemas.microsoft.com/office/powerpoint/2010/main" val="154589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01F8-B3D7-4176-921F-10005120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O-1 Person with Extraordinary Ability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F3A23-6099-41E2-B20E-82EF7CE50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Generally - Individual who has extraordinary ability in the sciences, arts, education, business or athletics which has been demonstrated by sustained national or international acclaim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Acclaim demonstrated by: 		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Receipt of major award such as Nobel Prize, or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least 3 of the enumerated criteria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Consultation - Must include consultation letter </a:t>
            </a: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unless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no appropriate union exists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Admission - USCIS authorizes initial period up to 3 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years;  extensions possible in 1 or 3-year increments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Spouse cannot obtain work authorization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Dual Intent Concerns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914572-407F-44CB-AF56-D60BC93C8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170" y="4350878"/>
            <a:ext cx="1639966" cy="16460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66BABC-AED3-4E50-9839-1C2E1D04A73F}"/>
              </a:ext>
            </a:extLst>
          </p:cNvPr>
          <p:cNvSpPr/>
          <p:nvPr/>
        </p:nvSpPr>
        <p:spPr>
          <a:xfrm>
            <a:off x="6610525" y="6333688"/>
            <a:ext cx="2273416" cy="47817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RiceImmigration@FosterGlobal.com </a:t>
            </a:r>
          </a:p>
        </p:txBody>
      </p:sp>
    </p:spTree>
    <p:extLst>
      <p:ext uri="{BB962C8B-B14F-4D97-AF65-F5344CB8AC3E}">
        <p14:creationId xmlns:p14="http://schemas.microsoft.com/office/powerpoint/2010/main" val="224603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01F8-B3D7-4176-921F-10005120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O-1 Visa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F3A23-6099-41E2-B20E-82EF7CE50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Sustained national or international acclaim by receipt of a major internationally recognized award, such as the Nobel Prize,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documentation of at least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of the following:</a:t>
            </a:r>
          </a:p>
          <a:p>
            <a:pPr algn="just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Recipient of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nationally or internationally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recognized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awards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;</a:t>
            </a:r>
          </a:p>
          <a:p>
            <a:pPr algn="just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Membership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in associations which requires outstanding achievements by their members;</a:t>
            </a:r>
          </a:p>
          <a:p>
            <a:pPr algn="just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Published materials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professional or major trade publications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about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the beneficiary’s work;</a:t>
            </a:r>
          </a:p>
          <a:p>
            <a:pPr algn="just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Evidence that the beneficiary has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judged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the work of others in the field;</a:t>
            </a:r>
          </a:p>
          <a:p>
            <a:pPr algn="just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Original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scientific, scholarly or business-related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contributions of major significance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field;</a:t>
            </a:r>
          </a:p>
          <a:p>
            <a:pPr algn="just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Authorship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of scholarly articles;</a:t>
            </a:r>
          </a:p>
          <a:p>
            <a:pPr algn="just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Employment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in a critical or essential capacity at organizations with a distinguished reputation;</a:t>
            </a:r>
          </a:p>
          <a:p>
            <a:pPr algn="just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Evidence that the beneficiary has commanded or will command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high salary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0FF37E-13DA-4581-9301-F60DCEA104ED}"/>
              </a:ext>
            </a:extLst>
          </p:cNvPr>
          <p:cNvSpPr/>
          <p:nvPr/>
        </p:nvSpPr>
        <p:spPr>
          <a:xfrm>
            <a:off x="6610525" y="6333688"/>
            <a:ext cx="2273416" cy="47817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RiceImmigration@FosterGlobal.com </a:t>
            </a:r>
          </a:p>
        </p:txBody>
      </p:sp>
    </p:spTree>
    <p:extLst>
      <p:ext uri="{BB962C8B-B14F-4D97-AF65-F5344CB8AC3E}">
        <p14:creationId xmlns:p14="http://schemas.microsoft.com/office/powerpoint/2010/main" val="184278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01F8-B3D7-4176-921F-10005120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Considerations for Permanent Residence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F3A23-6099-41E2-B20E-82EF7CE50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Eligibility (which pathway)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Costs and Who Pays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Timing – when to start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H-1B Max Out Issues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O-1/F-1 Travel Issues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Maintain Work Authorization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Visa Bulletin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Preference Category, Priority Date, Country of Birth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Other Considerations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Immigration Status, J-1 with 212(e), criminal issues, etc.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C38501-8907-4F76-BE58-1A2081F5C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656" y="2038212"/>
            <a:ext cx="2615411" cy="19630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833164-B4CE-4406-80FB-314EBFC213FC}"/>
              </a:ext>
            </a:extLst>
          </p:cNvPr>
          <p:cNvSpPr/>
          <p:nvPr/>
        </p:nvSpPr>
        <p:spPr>
          <a:xfrm>
            <a:off x="6610525" y="6333688"/>
            <a:ext cx="2273416" cy="47817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RiceImmigration@FosterGlobal.com </a:t>
            </a:r>
          </a:p>
        </p:txBody>
      </p:sp>
    </p:spTree>
    <p:extLst>
      <p:ext uri="{BB962C8B-B14F-4D97-AF65-F5344CB8AC3E}">
        <p14:creationId xmlns:p14="http://schemas.microsoft.com/office/powerpoint/2010/main" val="369882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01F8-B3D7-4176-921F-10005120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3-Step Permanent Residence Process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331A665-ABB0-4480-9300-3DF8B32AFC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7678459"/>
              </p:ext>
            </p:extLst>
          </p:nvPr>
        </p:nvGraphicFramePr>
        <p:xfrm>
          <a:off x="2056606" y="1825625"/>
          <a:ext cx="5030788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6FE4651-2584-473E-9102-4471A65648D3}"/>
              </a:ext>
            </a:extLst>
          </p:cNvPr>
          <p:cNvSpPr txBox="1"/>
          <p:nvPr/>
        </p:nvSpPr>
        <p:spPr>
          <a:xfrm>
            <a:off x="4357687" y="514564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C4E39E-FAA9-4451-9AEC-57112CDAEF8D}"/>
              </a:ext>
            </a:extLst>
          </p:cNvPr>
          <p:cNvSpPr/>
          <p:nvPr/>
        </p:nvSpPr>
        <p:spPr>
          <a:xfrm>
            <a:off x="6610525" y="6333688"/>
            <a:ext cx="2273416" cy="47817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RiceImmigration@FosterGlobal.com </a:t>
            </a:r>
          </a:p>
        </p:txBody>
      </p:sp>
    </p:spTree>
    <p:extLst>
      <p:ext uri="{BB962C8B-B14F-4D97-AF65-F5344CB8AC3E}">
        <p14:creationId xmlns:p14="http://schemas.microsoft.com/office/powerpoint/2010/main" val="41038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01F8-B3D7-4176-921F-10005120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Two-Step Process (no labor cert) </a:t>
            </a:r>
            <a:br>
              <a:rPr lang="en-US" dirty="0"/>
            </a:br>
            <a:r>
              <a:rPr lang="en-US" dirty="0"/>
              <a:t>Immigrant Visa Categories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A6CEF5-9CE9-4A89-8C63-544576CFA25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828800"/>
            <a:ext cx="82296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>
                <a:latin typeface="Calibri" pitchFamily="34" charset="0"/>
              </a:rPr>
              <a:t>EB-1(A) – Extraordinary Ability</a:t>
            </a:r>
          </a:p>
          <a:p>
            <a:r>
              <a:rPr lang="en-US" altLang="en-US" sz="2000" dirty="0">
                <a:latin typeface="Calibri" pitchFamily="34" charset="0"/>
              </a:rPr>
              <a:t>EB-1(B) – Outstanding Professor or Researcher</a:t>
            </a:r>
          </a:p>
          <a:p>
            <a:r>
              <a:rPr lang="en-US" altLang="en-US" sz="2000" dirty="0">
                <a:latin typeface="Calibri" pitchFamily="34" charset="0"/>
              </a:rPr>
              <a:t>EB-2 – Schedule A (DOL prevailing wage determination required)</a:t>
            </a:r>
          </a:p>
          <a:p>
            <a:r>
              <a:rPr lang="en-US" altLang="en-US" sz="2000" dirty="0">
                <a:latin typeface="Calibri" pitchFamily="34" charset="0"/>
              </a:rPr>
              <a:t>EB-2 – NIW: National Interest Waiver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0936CD6-03CA-4C53-BDC5-FB6260FF6673}"/>
              </a:ext>
            </a:extLst>
          </p:cNvPr>
          <p:cNvGraphicFramePr/>
          <p:nvPr/>
        </p:nvGraphicFramePr>
        <p:xfrm>
          <a:off x="2119313" y="3733800"/>
          <a:ext cx="5031581" cy="193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85FB34D-D1DB-474F-B40E-FAAEF39879B7}"/>
              </a:ext>
            </a:extLst>
          </p:cNvPr>
          <p:cNvSpPr/>
          <p:nvPr/>
        </p:nvSpPr>
        <p:spPr>
          <a:xfrm>
            <a:off x="6610525" y="6333688"/>
            <a:ext cx="2273416" cy="47817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RiceImmigration@FosterGlobal.com </a:t>
            </a:r>
          </a:p>
        </p:txBody>
      </p:sp>
    </p:spTree>
    <p:extLst>
      <p:ext uri="{BB962C8B-B14F-4D97-AF65-F5344CB8AC3E}">
        <p14:creationId xmlns:p14="http://schemas.microsoft.com/office/powerpoint/2010/main" val="246035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01F8-B3D7-4176-921F-10005120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Employment-Based Preference Categories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2F2726-1EFA-4F35-9ABA-129CFA219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883" y="1825625"/>
            <a:ext cx="6428233" cy="43513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94F2A2-4A38-49CD-82BF-94F37DC8A6C9}"/>
              </a:ext>
            </a:extLst>
          </p:cNvPr>
          <p:cNvSpPr/>
          <p:nvPr/>
        </p:nvSpPr>
        <p:spPr>
          <a:xfrm>
            <a:off x="6610525" y="6333688"/>
            <a:ext cx="2273416" cy="47817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RiceImmigration@FosterGlobal.com </a:t>
            </a:r>
          </a:p>
        </p:txBody>
      </p:sp>
    </p:spTree>
    <p:extLst>
      <p:ext uri="{BB962C8B-B14F-4D97-AF65-F5344CB8AC3E}">
        <p14:creationId xmlns:p14="http://schemas.microsoft.com/office/powerpoint/2010/main" val="37917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01F8-B3D7-4176-921F-10005120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Visa Bulletin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F3A23-6099-41E2-B20E-82EF7CE50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+mn-cs"/>
              </a:rPr>
              <a:t>400,000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+mn-cs"/>
              </a:rPr>
              <a:t> family based green cards 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+mn-cs"/>
              </a:rPr>
              <a:t>140,000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+mn-cs"/>
              </a:rPr>
              <a:t> employment based green cards per fiscal year.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+mn-cs"/>
              </a:rPr>
              <a:t>Green cards are distributed based on priority date,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+mn-cs"/>
              </a:rPr>
              <a:t>preference category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+mn-cs"/>
              </a:rPr>
              <a:t>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+mn-cs"/>
              </a:rPr>
              <a:t>country of birth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+mn-cs"/>
              </a:rPr>
              <a:t>Per country limit – backlog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+mn-cs"/>
              </a:rPr>
              <a:t>Country of Chargeability and Cross-Chargeability. 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A1CA40-3D29-4D94-B707-7E3889B239CC}"/>
              </a:ext>
            </a:extLst>
          </p:cNvPr>
          <p:cNvSpPr/>
          <p:nvPr/>
        </p:nvSpPr>
        <p:spPr>
          <a:xfrm>
            <a:off x="6610525" y="6333688"/>
            <a:ext cx="2273416" cy="47817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RiceImmigration@FosterGlobal.com </a:t>
            </a:r>
          </a:p>
        </p:txBody>
      </p:sp>
    </p:spTree>
    <p:extLst>
      <p:ext uri="{BB962C8B-B14F-4D97-AF65-F5344CB8AC3E}">
        <p14:creationId xmlns:p14="http://schemas.microsoft.com/office/powerpoint/2010/main" val="378993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0D1379D-5AE4-4439-A642-8015F0CC6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414367"/>
              </p:ext>
            </p:extLst>
          </p:nvPr>
        </p:nvGraphicFramePr>
        <p:xfrm>
          <a:off x="1774070" y="2004060"/>
          <a:ext cx="5595859" cy="2849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313">
                  <a:extLst>
                    <a:ext uri="{9D8B030D-6E8A-4147-A177-3AD203B41FA5}">
                      <a16:colId xmlns:a16="http://schemas.microsoft.com/office/drawing/2014/main" val="1334353262"/>
                    </a:ext>
                  </a:extLst>
                </a:gridCol>
                <a:gridCol w="5342546">
                  <a:extLst>
                    <a:ext uri="{9D8B030D-6E8A-4147-A177-3AD203B41FA5}">
                      <a16:colId xmlns:a16="http://schemas.microsoft.com/office/drawing/2014/main" val="2664297157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102870" marB="10287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Introduction and Summary of Some New Developments</a:t>
                      </a:r>
                    </a:p>
                  </a:txBody>
                  <a:tcPr marL="102870" marR="102870" marT="102870" marB="10287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67799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102870" marB="10287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Post-Graduation and Temporary Work Visas – F-1 OPT, STEM OPT, O-1 and H-1B</a:t>
                      </a:r>
                    </a:p>
                  </a:txBody>
                  <a:tcPr marL="102870" marR="102870" marT="102870" marB="10287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75771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102870" marB="10287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Permanent Residency Options – EB-1A and EB-1B,  NIW, and PERM</a:t>
                      </a:r>
                    </a:p>
                  </a:txBody>
                  <a:tcPr marL="102870" marR="102870" marT="102870" marB="10287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20292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102870" marB="10287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Adjustment of Status – Employment</a:t>
                      </a:r>
                    </a:p>
                  </a:txBody>
                  <a:tcPr marL="102870" marR="102870" marT="102870" marB="10287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7284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102870" marB="10287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Family-Based Immigration </a:t>
                      </a:r>
                    </a:p>
                  </a:txBody>
                  <a:tcPr marL="102870" marR="102870" marT="102870" marB="10287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8693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102870" marR="102870" marT="102870" marB="10287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cs typeface="Helvetica"/>
                        </a:rPr>
                        <a:t>Question &amp; Answer</a:t>
                      </a:r>
                    </a:p>
                  </a:txBody>
                  <a:tcPr marL="102870" marR="102870" marT="102870" marB="10287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257227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F14D961-E3C1-454D-91A1-21E6713DC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Highlights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839A75-1572-486C-9F4F-AE5C630E8D53}"/>
              </a:ext>
            </a:extLst>
          </p:cNvPr>
          <p:cNvSpPr/>
          <p:nvPr/>
        </p:nvSpPr>
        <p:spPr>
          <a:xfrm>
            <a:off x="6610525" y="6333688"/>
            <a:ext cx="2273416" cy="47817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RiceImmigration@FosterGlobal.com </a:t>
            </a:r>
          </a:p>
        </p:txBody>
      </p:sp>
    </p:spTree>
    <p:extLst>
      <p:ext uri="{BB962C8B-B14F-4D97-AF65-F5344CB8AC3E}">
        <p14:creationId xmlns:p14="http://schemas.microsoft.com/office/powerpoint/2010/main" val="26864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01F8-B3D7-4176-921F-10005120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 1A-Extraordinary Ability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DD2421-3A48-4E42-B71C-98E6ECB7E3AA}"/>
              </a:ext>
            </a:extLst>
          </p:cNvPr>
          <p:cNvSpPr txBox="1">
            <a:spLocks noChangeArrowheads="1"/>
          </p:cNvSpPr>
          <p:nvPr/>
        </p:nvSpPr>
        <p:spPr>
          <a:xfrm>
            <a:off x="447413" y="1895912"/>
            <a:ext cx="5038987" cy="4420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200" dirty="0">
                <a:latin typeface="Calibri" pitchFamily="34" charset="0"/>
              </a:rPr>
              <a:t>	“Sustained national or international acclaim; Small percentage at the top of the endeavor; will substantially benefit prospectively the U.S.”, and:</a:t>
            </a:r>
          </a:p>
          <a:p>
            <a:r>
              <a:rPr lang="en-US" altLang="en-US" sz="2200" dirty="0">
                <a:latin typeface="Calibri" pitchFamily="34" charset="0"/>
              </a:rPr>
              <a:t>1 major international award </a:t>
            </a:r>
            <a:r>
              <a:rPr lang="en-US" altLang="en-US" sz="2200" u="sng" dirty="0">
                <a:latin typeface="Calibri" pitchFamily="34" charset="0"/>
              </a:rPr>
              <a:t>or</a:t>
            </a:r>
            <a:r>
              <a:rPr lang="en-US" altLang="en-US" sz="2200" dirty="0">
                <a:latin typeface="Calibri" pitchFamily="34" charset="0"/>
              </a:rPr>
              <a:t> at least 3 of 10 criteria</a:t>
            </a:r>
          </a:p>
          <a:p>
            <a:r>
              <a:rPr lang="en-US" altLang="en-US" sz="2200" b="1" dirty="0">
                <a:latin typeface="Calibri" pitchFamily="34" charset="0"/>
              </a:rPr>
              <a:t>Fields of Endeavor</a:t>
            </a:r>
            <a:r>
              <a:rPr lang="en-US" altLang="en-US" sz="2200" dirty="0">
                <a:latin typeface="Calibri" pitchFamily="34" charset="0"/>
              </a:rPr>
              <a:t>:  Sciences, Arts, Education, Business or Athletics</a:t>
            </a:r>
          </a:p>
          <a:p>
            <a:r>
              <a:rPr lang="en-US" altLang="en-US" sz="2200" b="1" dirty="0">
                <a:latin typeface="Calibri" pitchFamily="34" charset="0"/>
              </a:rPr>
              <a:t>Petitioner</a:t>
            </a:r>
            <a:r>
              <a:rPr lang="en-US" altLang="en-US" sz="2200" dirty="0">
                <a:latin typeface="Calibri" pitchFamily="34" charset="0"/>
              </a:rPr>
              <a:t>:  Employer or Self</a:t>
            </a:r>
          </a:p>
          <a:p>
            <a:r>
              <a:rPr lang="en-US" altLang="en-US" sz="2200" b="1" dirty="0">
                <a:latin typeface="Calibri" pitchFamily="34" charset="0"/>
              </a:rPr>
              <a:t>Priority Date</a:t>
            </a:r>
            <a:r>
              <a:rPr lang="en-US" altLang="en-US" sz="2200" dirty="0">
                <a:latin typeface="Calibri" pitchFamily="34" charset="0"/>
              </a:rPr>
              <a:t>:  Established on the date the I-140 is filed</a:t>
            </a:r>
          </a:p>
        </p:txBody>
      </p:sp>
      <p:pic>
        <p:nvPicPr>
          <p:cNvPr id="5" name="Picture 5" descr="award">
            <a:extLst>
              <a:ext uri="{FF2B5EF4-FFF2-40B4-BE49-F238E27FC236}">
                <a16:creationId xmlns:a16="http://schemas.microsoft.com/office/drawing/2014/main" id="{8E6EFFE0-139C-4BB0-AC00-81CFA1838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65590"/>
            <a:ext cx="3110048" cy="468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FE5365-CFD7-4585-8AB4-6905EF0D02D1}"/>
              </a:ext>
            </a:extLst>
          </p:cNvPr>
          <p:cNvSpPr/>
          <p:nvPr/>
        </p:nvSpPr>
        <p:spPr>
          <a:xfrm>
            <a:off x="6610525" y="6333688"/>
            <a:ext cx="2273416" cy="47817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RiceImmigration@FosterGlobal.com </a:t>
            </a:r>
          </a:p>
        </p:txBody>
      </p:sp>
    </p:spTree>
    <p:extLst>
      <p:ext uri="{BB962C8B-B14F-4D97-AF65-F5344CB8AC3E}">
        <p14:creationId xmlns:p14="http://schemas.microsoft.com/office/powerpoint/2010/main" val="382213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01F8-B3D7-4176-921F-10005120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 1A-Extraordinary Ability Criteria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072DF02-EC59-4B5D-9E6F-EDDA83E69C17}"/>
              </a:ext>
            </a:extLst>
          </p:cNvPr>
          <p:cNvSpPr txBox="1">
            <a:spLocks noChangeArrowheads="1"/>
          </p:cNvSpPr>
          <p:nvPr/>
        </p:nvSpPr>
        <p:spPr>
          <a:xfrm>
            <a:off x="195044" y="1752600"/>
            <a:ext cx="5943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80000"/>
              </a:lnSpc>
              <a:spcAft>
                <a:spcPct val="15000"/>
              </a:spcAft>
              <a:buFontTx/>
              <a:buNone/>
            </a:pPr>
            <a:r>
              <a:rPr lang="en-US" alt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n-US" altLang="en-US" sz="1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Documentation of 1 major international honor or at least 3 of the following: </a:t>
            </a:r>
          </a:p>
          <a:p>
            <a:pPr marL="741363" lvl="1" indent="-457200">
              <a:lnSpc>
                <a:spcPct val="8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Receipt of lesser national or internationally recognized </a:t>
            </a:r>
            <a:r>
              <a:rPr lang="en-US" altLang="en-US" sz="1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awards </a:t>
            </a:r>
            <a:endParaRPr lang="en-US" altLang="en-US" sz="1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41363" lvl="1" indent="-457200">
              <a:lnSpc>
                <a:spcPct val="8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Membership</a:t>
            </a:r>
            <a:r>
              <a:rPr lang="en-US" altLang="en-US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 in associations requiring outstanding achievement</a:t>
            </a:r>
          </a:p>
          <a:p>
            <a:pPr marL="741363" lvl="1" indent="-457200">
              <a:lnSpc>
                <a:spcPct val="8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Published material</a:t>
            </a:r>
            <a:r>
              <a:rPr lang="en-US" altLang="en-US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6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about</a:t>
            </a:r>
            <a:r>
              <a:rPr lang="en-US" altLang="en-US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 the person in professional publications or other major media</a:t>
            </a:r>
          </a:p>
          <a:p>
            <a:pPr marL="741363" lvl="1" indent="-457200">
              <a:lnSpc>
                <a:spcPct val="8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Participation as a </a:t>
            </a:r>
            <a:r>
              <a:rPr lang="en-US" altLang="en-US" sz="1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judge</a:t>
            </a:r>
            <a:r>
              <a:rPr lang="en-US" altLang="en-US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 of the work of others</a:t>
            </a:r>
          </a:p>
          <a:p>
            <a:pPr marL="741363" lvl="1" indent="-457200">
              <a:lnSpc>
                <a:spcPct val="8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Original contributions </a:t>
            </a:r>
            <a:r>
              <a:rPr lang="en-US" altLang="en-US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of major significance</a:t>
            </a:r>
          </a:p>
          <a:p>
            <a:pPr marL="741363" lvl="1" indent="-457200">
              <a:lnSpc>
                <a:spcPct val="8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Authorship</a:t>
            </a:r>
            <a:r>
              <a:rPr lang="en-US" altLang="en-US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 of scholarly articles in the field</a:t>
            </a:r>
          </a:p>
          <a:p>
            <a:pPr marL="741363" lvl="1" indent="-457200">
              <a:lnSpc>
                <a:spcPct val="8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Artistic exhibitions</a:t>
            </a:r>
          </a:p>
          <a:p>
            <a:pPr marL="741363" lvl="1" indent="-457200">
              <a:lnSpc>
                <a:spcPct val="8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Performance</a:t>
            </a:r>
            <a:r>
              <a:rPr lang="en-US" altLang="en-US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 in leading role for organizations with distinguished reputations</a:t>
            </a:r>
          </a:p>
          <a:p>
            <a:pPr marL="741363" lvl="1" indent="-457200">
              <a:lnSpc>
                <a:spcPct val="8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High salary </a:t>
            </a:r>
            <a:r>
              <a:rPr lang="en-US" altLang="en-US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or remuneration</a:t>
            </a:r>
          </a:p>
          <a:p>
            <a:pPr marL="741363" lvl="1" indent="-457200">
              <a:lnSpc>
                <a:spcPct val="8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Commercial success in the performing arts</a:t>
            </a:r>
          </a:p>
          <a:p>
            <a:pPr marL="741363" lvl="1" indent="-457200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  <a:buFontTx/>
              <a:buAutoNum type="arabicPeriod" startAt="6"/>
            </a:pPr>
            <a:endParaRPr lang="en-US" altLang="en-US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9" name="Picture 5" descr="checklist6">
            <a:extLst>
              <a:ext uri="{FF2B5EF4-FFF2-40B4-BE49-F238E27FC236}">
                <a16:creationId xmlns:a16="http://schemas.microsoft.com/office/drawing/2014/main" id="{7B1962B5-34DC-4382-8F21-52AD20FF4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044" y="1827402"/>
            <a:ext cx="2419350" cy="418147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0B3A4A8-B7B2-47CB-966A-EC28033D7B1A}"/>
              </a:ext>
            </a:extLst>
          </p:cNvPr>
          <p:cNvSpPr/>
          <p:nvPr/>
        </p:nvSpPr>
        <p:spPr>
          <a:xfrm>
            <a:off x="6610525" y="6333688"/>
            <a:ext cx="2273416" cy="47817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RiceImmigration@FosterGlobal.com </a:t>
            </a:r>
          </a:p>
        </p:txBody>
      </p:sp>
    </p:spTree>
    <p:extLst>
      <p:ext uri="{BB962C8B-B14F-4D97-AF65-F5344CB8AC3E}">
        <p14:creationId xmlns:p14="http://schemas.microsoft.com/office/powerpoint/2010/main" val="118972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01F8-B3D7-4176-921F-10005120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EB-1B Outstanding Researcher / Professor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618D39-E513-45F1-A864-71C595808E11}"/>
              </a:ext>
            </a:extLst>
          </p:cNvPr>
          <p:cNvSpPr txBox="1">
            <a:spLocks noChangeArrowheads="1"/>
          </p:cNvSpPr>
          <p:nvPr/>
        </p:nvSpPr>
        <p:spPr>
          <a:xfrm>
            <a:off x="3657600" y="1820860"/>
            <a:ext cx="4932727" cy="4351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dirty="0">
                <a:latin typeface="Calibri" pitchFamily="34" charset="0"/>
              </a:rPr>
              <a:t>Recognized internationally as outstanding in the academic field: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latin typeface="Calibri" pitchFamily="34" charset="0"/>
              </a:rPr>
              <a:t>At least </a:t>
            </a:r>
            <a:r>
              <a:rPr lang="en-US" altLang="en-US" sz="2000" u="sng" dirty="0">
                <a:latin typeface="Calibri" pitchFamily="34" charset="0"/>
              </a:rPr>
              <a:t>3 years </a:t>
            </a:r>
            <a:r>
              <a:rPr lang="en-US" altLang="en-US" sz="2000" dirty="0">
                <a:latin typeface="Calibri" pitchFamily="34" charset="0"/>
              </a:rPr>
              <a:t>experience</a:t>
            </a:r>
          </a:p>
          <a:p>
            <a:pPr marL="746125" lvl="1" indent="-346075">
              <a:lnSpc>
                <a:spcPct val="80000"/>
              </a:lnSpc>
            </a:pPr>
            <a:r>
              <a:rPr lang="en-US" altLang="en-US" sz="2000" dirty="0">
                <a:latin typeface="Calibri" pitchFamily="34" charset="0"/>
              </a:rPr>
              <a:t>Must meet at least 2 of 6 criteria</a:t>
            </a:r>
          </a:p>
          <a:p>
            <a:pPr marL="746125" lvl="1" indent="-346075">
              <a:lnSpc>
                <a:spcPct val="80000"/>
              </a:lnSpc>
            </a:pPr>
            <a:r>
              <a:rPr lang="en-US" altLang="en-US" sz="2000" dirty="0">
                <a:latin typeface="Calibri" pitchFamily="34" charset="0"/>
              </a:rPr>
              <a:t>Fields of Endeavor:  Academic fields</a:t>
            </a:r>
          </a:p>
          <a:p>
            <a:pPr marL="346075" indent="-346075">
              <a:lnSpc>
                <a:spcPct val="80000"/>
              </a:lnSpc>
            </a:pPr>
            <a:r>
              <a:rPr lang="en-US" altLang="en-US" sz="2000" b="1" dirty="0">
                <a:latin typeface="Calibri" pitchFamily="34" charset="0"/>
              </a:rPr>
              <a:t>Petitioner</a:t>
            </a:r>
            <a:r>
              <a:rPr lang="en-US" altLang="en-US" sz="2000" dirty="0">
                <a:latin typeface="Calibri" pitchFamily="34" charset="0"/>
              </a:rPr>
              <a:t>:  Employer required; no self-petition:</a:t>
            </a:r>
          </a:p>
          <a:p>
            <a:pPr marL="746125" lvl="1" indent="-346075">
              <a:lnSpc>
                <a:spcPct val="80000"/>
              </a:lnSpc>
            </a:pPr>
            <a:r>
              <a:rPr lang="en-US" altLang="en-US" sz="2000" dirty="0">
                <a:latin typeface="Calibri" pitchFamily="34" charset="0"/>
              </a:rPr>
              <a:t>Need a permanent offer of employment – tenure, tenure track or term of indefinite or unlimited duration</a:t>
            </a:r>
          </a:p>
          <a:p>
            <a:pPr marL="746125" lvl="1" indent="-346075">
              <a:lnSpc>
                <a:spcPct val="80000"/>
              </a:lnSpc>
            </a:pPr>
            <a:r>
              <a:rPr lang="en-US" altLang="en-US" sz="2000" dirty="0">
                <a:latin typeface="Calibri" pitchFamily="34" charset="0"/>
              </a:rPr>
              <a:t>Employer is a university or institution of higher learning or private employer with 3 full time researchers</a:t>
            </a:r>
            <a:endParaRPr lang="en-US" altLang="en-US" sz="2000" b="1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latin typeface="Calibri" pitchFamily="34" charset="0"/>
              </a:rPr>
              <a:t>Priority Date</a:t>
            </a:r>
            <a:r>
              <a:rPr lang="en-US" sz="2000" dirty="0">
                <a:latin typeface="Calibri" pitchFamily="34" charset="0"/>
              </a:rPr>
              <a:t>: Date the I-140 is filed</a:t>
            </a:r>
          </a:p>
        </p:txBody>
      </p:sp>
      <p:pic>
        <p:nvPicPr>
          <p:cNvPr id="5" name="Picture 5" descr="professors">
            <a:extLst>
              <a:ext uri="{FF2B5EF4-FFF2-40B4-BE49-F238E27FC236}">
                <a16:creationId xmlns:a16="http://schemas.microsoft.com/office/drawing/2014/main" id="{60B4762A-5599-4313-B288-83D471115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3016250" cy="37338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BE3671-0370-4926-BA8D-5FF43E4D27C8}"/>
              </a:ext>
            </a:extLst>
          </p:cNvPr>
          <p:cNvSpPr/>
          <p:nvPr/>
        </p:nvSpPr>
        <p:spPr>
          <a:xfrm>
            <a:off x="6610525" y="6333688"/>
            <a:ext cx="2273416" cy="47817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RiceImmigration@FosterGlobal.com </a:t>
            </a:r>
          </a:p>
        </p:txBody>
      </p:sp>
    </p:spTree>
    <p:extLst>
      <p:ext uri="{BB962C8B-B14F-4D97-AF65-F5344CB8AC3E}">
        <p14:creationId xmlns:p14="http://schemas.microsoft.com/office/powerpoint/2010/main" val="151242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01F8-B3D7-4176-921F-10005120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EB-1B Outstanding Researcher / Professor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F3A23-6099-41E2-B20E-82EF7CE50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33363" marR="0" lvl="0" indent="-23336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Internationally recognized as outstanding in the academic field as shown by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at least 2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of the following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</a:t>
            </a:r>
          </a:p>
          <a:p>
            <a:pPr marL="233363" marR="0" lvl="0" indent="-23336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690563" lvl="1" indent="-342900" defTabSz="914400">
              <a:spcBef>
                <a:spcPct val="20000"/>
              </a:spcBef>
              <a:spcAft>
                <a:spcPct val="5000"/>
              </a:spcAft>
              <a:buClrTx/>
              <a:defRPr/>
            </a:pP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Receipt of major </a:t>
            </a:r>
            <a: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prizes or awards </a:t>
            </a: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for outstanding achievement.</a:t>
            </a:r>
          </a:p>
          <a:p>
            <a:pPr marL="690563" lvl="1" indent="-342900" defTabSz="914400">
              <a:spcBef>
                <a:spcPct val="20000"/>
              </a:spcBef>
              <a:spcAft>
                <a:spcPct val="5000"/>
              </a:spcAft>
              <a:buClrTx/>
              <a:defRPr/>
            </a:pPr>
            <a: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Membership</a:t>
            </a: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in associations which require outstanding achievements.</a:t>
            </a:r>
          </a:p>
          <a:p>
            <a:pPr marL="690563" lvl="1" indent="-342900" defTabSz="914400">
              <a:spcBef>
                <a:spcPct val="20000"/>
              </a:spcBef>
              <a:spcAft>
                <a:spcPct val="5000"/>
              </a:spcAft>
              <a:buClrTx/>
              <a:defRPr/>
            </a:pPr>
            <a: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Published material </a:t>
            </a: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 professional publications written by others </a:t>
            </a:r>
            <a:r>
              <a:rPr kumimoji="0" lang="en-US" alt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about</a:t>
            </a: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your work.</a:t>
            </a:r>
          </a:p>
          <a:p>
            <a:pPr marL="690563" lvl="1" indent="-342900" defTabSz="914400">
              <a:spcBef>
                <a:spcPct val="20000"/>
              </a:spcBef>
              <a:spcAft>
                <a:spcPct val="5000"/>
              </a:spcAft>
              <a:buClrTx/>
              <a:defRPr/>
            </a:pP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Participation as the </a:t>
            </a:r>
            <a: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judge</a:t>
            </a: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of the work of others in the same academic field.</a:t>
            </a:r>
          </a:p>
          <a:p>
            <a:pPr marL="690563" lvl="1" indent="-342900" defTabSz="914400">
              <a:spcBef>
                <a:spcPct val="20000"/>
              </a:spcBef>
              <a:spcAft>
                <a:spcPct val="5000"/>
              </a:spcAft>
              <a:buClrTx/>
              <a:defRPr/>
            </a:pPr>
            <a: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Original</a:t>
            </a: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scientific or scholarly research contributions to the academic field.</a:t>
            </a:r>
          </a:p>
          <a:p>
            <a:pPr marL="690563" lvl="1" indent="-342900" defTabSz="914400">
              <a:spcBef>
                <a:spcPct val="20000"/>
              </a:spcBef>
              <a:spcAft>
                <a:spcPct val="5000"/>
              </a:spcAft>
              <a:buClrTx/>
              <a:defRPr/>
            </a:pPr>
            <a: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Authorship</a:t>
            </a: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of scholarly books or articles in journals with international circulation.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1EB779-0EC9-4D01-B677-B23BB83600D2}"/>
              </a:ext>
            </a:extLst>
          </p:cNvPr>
          <p:cNvSpPr/>
          <p:nvPr/>
        </p:nvSpPr>
        <p:spPr>
          <a:xfrm>
            <a:off x="6610525" y="6333688"/>
            <a:ext cx="2273416" cy="47817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RiceImmigration@FosterGlobal.com </a:t>
            </a:r>
          </a:p>
        </p:txBody>
      </p:sp>
    </p:spTree>
    <p:extLst>
      <p:ext uri="{BB962C8B-B14F-4D97-AF65-F5344CB8AC3E}">
        <p14:creationId xmlns:p14="http://schemas.microsoft.com/office/powerpoint/2010/main" val="148523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01F8-B3D7-4176-921F-10005120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EB-2: National Interest Waiver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B71228-E1A8-4F85-811B-1E7C85954938}"/>
              </a:ext>
            </a:extLst>
          </p:cNvPr>
          <p:cNvSpPr txBox="1">
            <a:spLocks/>
          </p:cNvSpPr>
          <p:nvPr/>
        </p:nvSpPr>
        <p:spPr>
          <a:xfrm>
            <a:off x="457200" y="1753299"/>
            <a:ext cx="8133127" cy="4372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200" b="1" dirty="0">
                <a:latin typeface="Calibri" pitchFamily="34" charset="0"/>
              </a:rPr>
              <a:t>Requirements for National Interest Waiver Petition: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Calibri" pitchFamily="34" charset="0"/>
              </a:rPr>
              <a:t>Requires “Advanced degree” OR “Exceptional ability in science, arts or business”</a:t>
            </a:r>
          </a:p>
          <a:p>
            <a:pPr marL="339725" indent="-339725"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Calibri" pitchFamily="34" charset="0"/>
              </a:rPr>
              <a:t>Demonstrate that it is in the national interest to waive labor certification requirement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2000" b="1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200" b="1" dirty="0">
                <a:latin typeface="Calibri" pitchFamily="34" charset="0"/>
              </a:rPr>
              <a:t>Petitioner</a:t>
            </a:r>
            <a:r>
              <a:rPr lang="en-US" sz="2200" dirty="0">
                <a:latin typeface="Calibri" pitchFamily="34" charset="0"/>
              </a:rPr>
              <a:t>: Employer or Self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200" b="1" dirty="0">
                <a:latin typeface="Calibri" pitchFamily="34" charset="0"/>
              </a:rPr>
              <a:t>Priority Date:</a:t>
            </a:r>
            <a:r>
              <a:rPr lang="en-US" sz="2200" dirty="0">
                <a:latin typeface="Calibri" pitchFamily="34" charset="0"/>
              </a:rPr>
              <a:t> Date I-140 filed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7CA646-972B-4BDD-934F-B001336FEE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0" y="3505200"/>
            <a:ext cx="4099560" cy="2299755"/>
          </a:xfrm>
          <a:prstGeom prst="rect">
            <a:avLst/>
          </a:prstGeom>
          <a:ln>
            <a:solidFill>
              <a:sysClr val="windowText" lastClr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D5FC21-FA54-4DD8-A106-6D244F6DE815}"/>
              </a:ext>
            </a:extLst>
          </p:cNvPr>
          <p:cNvSpPr/>
          <p:nvPr/>
        </p:nvSpPr>
        <p:spPr>
          <a:xfrm>
            <a:off x="6610525" y="6333688"/>
            <a:ext cx="2273416" cy="47817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RiceImmigration@FosterGlobal.com </a:t>
            </a:r>
          </a:p>
        </p:txBody>
      </p:sp>
    </p:spTree>
    <p:extLst>
      <p:ext uri="{BB962C8B-B14F-4D97-AF65-F5344CB8AC3E}">
        <p14:creationId xmlns:p14="http://schemas.microsoft.com/office/powerpoint/2010/main" val="25054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01F8-B3D7-4176-921F-10005120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EB-2: “National Interest” Waiver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F3A23-6099-41E2-B20E-82EF7CE50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6075" indent="-346075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200" b="1" dirty="0">
                <a:latin typeface="Calibri" pitchFamily="34" charset="0"/>
              </a:rPr>
              <a:t>3-prong test: </a:t>
            </a:r>
          </a:p>
          <a:p>
            <a:pPr marL="579438" indent="-346075">
              <a:spcBef>
                <a:spcPts val="0"/>
              </a:spcBef>
              <a:spcAft>
                <a:spcPts val="800"/>
              </a:spcAft>
              <a:buFontTx/>
              <a:buAutoNum type="arabicPeriod"/>
            </a:pPr>
            <a:r>
              <a:rPr lang="en-US" sz="2000" dirty="0">
                <a:latin typeface="Calibri" pitchFamily="34" charset="0"/>
              </a:rPr>
              <a:t>Proposed endeavor has “</a:t>
            </a:r>
            <a:r>
              <a:rPr lang="en-US" sz="2000" b="1" dirty="0">
                <a:latin typeface="Calibri" pitchFamily="34" charset="0"/>
              </a:rPr>
              <a:t>substantial merit</a:t>
            </a:r>
            <a:r>
              <a:rPr lang="en-US" sz="2000" dirty="0">
                <a:latin typeface="Calibri" pitchFamily="34" charset="0"/>
              </a:rPr>
              <a:t>” and “</a:t>
            </a:r>
            <a:r>
              <a:rPr lang="en-US" sz="2000" b="1" dirty="0">
                <a:latin typeface="Calibri" pitchFamily="34" charset="0"/>
              </a:rPr>
              <a:t>national importance</a:t>
            </a:r>
            <a:r>
              <a:rPr lang="en-US" sz="2000" dirty="0">
                <a:latin typeface="Calibri" pitchFamily="34" charset="0"/>
              </a:rPr>
              <a:t>;”</a:t>
            </a:r>
          </a:p>
          <a:p>
            <a:pPr marL="747713" lvl="1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latin typeface="Calibri" pitchFamily="34" charset="0"/>
              </a:rPr>
              <a:t>- No requirement to demonstrate economic benefits to U.S.</a:t>
            </a:r>
          </a:p>
          <a:p>
            <a:pPr marL="747713" lvl="1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latin typeface="Calibri" pitchFamily="34" charset="0"/>
              </a:rPr>
              <a:t>- “Pure science, and the furtherance of human knowledge” may qualify</a:t>
            </a:r>
          </a:p>
          <a:p>
            <a:pPr marL="747713" lvl="1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Calibri" pitchFamily="34" charset="0"/>
              </a:rPr>
              <a:t>- </a:t>
            </a:r>
            <a:r>
              <a:rPr lang="en-US" sz="1800" dirty="0">
                <a:latin typeface="Calibri" pitchFamily="34" charset="0"/>
              </a:rPr>
              <a:t>No requirement to demonstrate interest that is national in scope</a:t>
            </a:r>
          </a:p>
          <a:p>
            <a:pPr marL="579438" indent="-346075">
              <a:spcBef>
                <a:spcPts val="0"/>
              </a:spcBef>
              <a:spcAft>
                <a:spcPts val="800"/>
              </a:spcAft>
              <a:buFontTx/>
              <a:buAutoNum type="arabicPeriod"/>
            </a:pPr>
            <a:r>
              <a:rPr lang="en-US" sz="2000" dirty="0">
                <a:latin typeface="Calibri" pitchFamily="34" charset="0"/>
              </a:rPr>
              <a:t>Foreign national must be “</a:t>
            </a:r>
            <a:r>
              <a:rPr lang="en-US" sz="2000" b="1" dirty="0">
                <a:latin typeface="Calibri" pitchFamily="34" charset="0"/>
              </a:rPr>
              <a:t>well positioned </a:t>
            </a:r>
            <a:r>
              <a:rPr lang="en-US" sz="2000" dirty="0">
                <a:latin typeface="Calibri" pitchFamily="34" charset="0"/>
              </a:rPr>
              <a:t>to advance the proposed endeavor;”</a:t>
            </a:r>
          </a:p>
          <a:p>
            <a:pPr marL="633413" lvl="1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latin typeface="Calibri" pitchFamily="34" charset="0"/>
              </a:rPr>
              <a:t>- Consider factors such as education, skills, past progress and achievements, and interest of customers, investors, or other relevant parties</a:t>
            </a:r>
          </a:p>
          <a:p>
            <a:pPr marL="633413" lvl="1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latin typeface="Calibri" pitchFamily="34" charset="0"/>
              </a:rPr>
              <a:t>- Forecast of future success is not required</a:t>
            </a:r>
          </a:p>
          <a:p>
            <a:pPr marL="579438" indent="-346075">
              <a:spcBef>
                <a:spcPts val="0"/>
              </a:spcBef>
              <a:spcAft>
                <a:spcPts val="800"/>
              </a:spcAft>
              <a:buFontTx/>
              <a:buAutoNum type="arabicPeriod"/>
            </a:pP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</a:rPr>
              <a:t>On balance</a:t>
            </a:r>
            <a:r>
              <a:rPr lang="en-US" sz="2000" dirty="0">
                <a:latin typeface="Calibri" pitchFamily="34" charset="0"/>
              </a:rPr>
              <a:t>, it would be </a:t>
            </a:r>
            <a:r>
              <a:rPr lang="en-US" sz="2000" b="1" dirty="0">
                <a:latin typeface="Calibri" pitchFamily="34" charset="0"/>
              </a:rPr>
              <a:t>beneficial</a:t>
            </a:r>
            <a:r>
              <a:rPr lang="en-US" sz="2000" dirty="0">
                <a:latin typeface="Calibri" pitchFamily="34" charset="0"/>
              </a:rPr>
              <a:t> to the U.S. to waive requirements of a job offer and labor certification.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A16891-8C6A-4EEF-B202-E631655AB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204" y="5178796"/>
            <a:ext cx="1390008" cy="8291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7925607-3D48-4CA2-BA7C-CD7CED6092C5}"/>
              </a:ext>
            </a:extLst>
          </p:cNvPr>
          <p:cNvSpPr/>
          <p:nvPr/>
        </p:nvSpPr>
        <p:spPr>
          <a:xfrm>
            <a:off x="6610525" y="6333688"/>
            <a:ext cx="2273416" cy="47817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RiceImmigration@FosterGlobal.com </a:t>
            </a:r>
          </a:p>
        </p:txBody>
      </p:sp>
    </p:spTree>
    <p:extLst>
      <p:ext uri="{BB962C8B-B14F-4D97-AF65-F5344CB8AC3E}">
        <p14:creationId xmlns:p14="http://schemas.microsoft.com/office/powerpoint/2010/main" val="323563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01F8-B3D7-4176-921F-10005120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Introduction/Refresh on PERM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F3A23-6099-41E2-B20E-82EF7CE50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810" y="1825625"/>
            <a:ext cx="5780539" cy="4351338"/>
          </a:xfr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+mn-cs"/>
              </a:rPr>
              <a:t>What is PERM?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+mn-cs"/>
              </a:rPr>
              <a:t>A PERM is part of a three-step process for permanent residence whereby a U.S. employer tests the labor market and attests to the DOL that there is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+mn-cs"/>
              </a:rPr>
              <a:t>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+mn-cs"/>
              </a:rPr>
              <a:t> U.S. worker applicant who is:</a:t>
            </a:r>
          </a:p>
          <a:p>
            <a:pPr marL="1143000" marR="0" lvl="2" indent="-2286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+mn-cs"/>
              </a:rPr>
              <a:t>Qualified,</a:t>
            </a:r>
          </a:p>
          <a:p>
            <a:pPr marL="1143000" marR="0" lvl="2" indent="-2286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+mn-cs"/>
              </a:rPr>
              <a:t>Willing,</a:t>
            </a:r>
          </a:p>
          <a:p>
            <a:pPr marL="1143000" marR="0" lvl="2" indent="-2286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+mn-cs"/>
              </a:rPr>
              <a:t>Able, and </a:t>
            </a:r>
          </a:p>
          <a:p>
            <a:pPr marL="1143000" marR="0" lvl="2" indent="-2286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+mn-cs"/>
              </a:rPr>
              <a:t>Available 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+mn-cs"/>
              </a:rPr>
              <a:t>to perform the duties of the job offered, at the required wage rate, and in the geographic area of employment.</a:t>
            </a:r>
          </a:p>
          <a:p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D69F9DA-F5BE-4657-AF6A-46D331FB04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1"/>
          <a:stretch/>
        </p:blipFill>
        <p:spPr>
          <a:xfrm>
            <a:off x="381000" y="2362200"/>
            <a:ext cx="2403776" cy="29969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95D707-EDF7-454C-A122-29A1AA4F5016}"/>
              </a:ext>
            </a:extLst>
          </p:cNvPr>
          <p:cNvSpPr/>
          <p:nvPr/>
        </p:nvSpPr>
        <p:spPr>
          <a:xfrm>
            <a:off x="6610525" y="6333688"/>
            <a:ext cx="2273416" cy="47817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RiceImmigration@FosterGlobal.com </a:t>
            </a:r>
          </a:p>
        </p:txBody>
      </p:sp>
    </p:spTree>
    <p:extLst>
      <p:ext uri="{BB962C8B-B14F-4D97-AF65-F5344CB8AC3E}">
        <p14:creationId xmlns:p14="http://schemas.microsoft.com/office/powerpoint/2010/main" val="426740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01F8-B3D7-4176-921F-10005120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Eligible for PERM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F3A23-6099-41E2-B20E-82EF7CE50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547357" cy="4351338"/>
          </a:xfr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+mn-cs"/>
              </a:rPr>
              <a:t>Who is eligible to be sponsored for a PERM labor certification application?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+mn-cs"/>
              </a:rPr>
              <a:t>Beneficiary not required to be employed by the sponsoring employer nor physically present in the United States.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+mn-cs"/>
              </a:rPr>
              <a:t>If beneficiary in the United States, then preferred if he/she has a dual intent work visa, such as H-1B or L-1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+mn-cs"/>
              </a:rPr>
              <a:t>but not required.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+mn-cs"/>
              </a:rPr>
              <a:t>Additional issues if beneficiary in the United States in E, F-1, H-1B1, J, O, or TN status.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694667-A453-4373-8F9C-A7361F55E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811" y="2244887"/>
            <a:ext cx="2743438" cy="27373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F722DF-3F54-4EFC-9C4C-3BFE4433F5B2}"/>
              </a:ext>
            </a:extLst>
          </p:cNvPr>
          <p:cNvSpPr/>
          <p:nvPr/>
        </p:nvSpPr>
        <p:spPr>
          <a:xfrm>
            <a:off x="6610525" y="6333688"/>
            <a:ext cx="2273416" cy="47817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RiceImmigration@FosterGlobal.com </a:t>
            </a:r>
          </a:p>
        </p:txBody>
      </p:sp>
    </p:spTree>
    <p:extLst>
      <p:ext uri="{BB962C8B-B14F-4D97-AF65-F5344CB8AC3E}">
        <p14:creationId xmlns:p14="http://schemas.microsoft.com/office/powerpoint/2010/main" val="80434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53DD44-1712-4572-8074-9B6D62703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557" y="2633553"/>
            <a:ext cx="3273836" cy="19935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6C01F8-B3D7-4176-921F-10005120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Roboto" panose="02000000000000000000" pitchFamily="2" charset="0"/>
              </a:rPr>
              <a:t>3 Basic Stages of a PERM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F3A23-6099-41E2-B20E-82EF7CE50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201699" cy="4351338"/>
          </a:xfrm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+mn-cs"/>
              </a:rPr>
              <a:t>DOL Prevailing Wage Determination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+mn-cs"/>
              </a:rPr>
              <a:t>based on job duties, requirements, and location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+mn-cs"/>
              </a:rPr>
              <a:t>Good faith recruitment and evaluation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+mn-cs"/>
              </a:rPr>
              <a:t>of U.S. worker applicants based on minimum requirements and special requirements if any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+mn-cs"/>
              </a:rPr>
              <a:t>Recruitment Report and filing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+mn-cs"/>
              </a:rPr>
              <a:t>application with DOL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Roboto" panose="02000000000000000000" pitchFamily="2" charset="0"/>
              <a:cs typeface="+mn-cs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73518A-1C95-456E-9EE5-A7691DA2DFDA}"/>
              </a:ext>
            </a:extLst>
          </p:cNvPr>
          <p:cNvSpPr/>
          <p:nvPr/>
        </p:nvSpPr>
        <p:spPr>
          <a:xfrm>
            <a:off x="6610525" y="6333688"/>
            <a:ext cx="2273416" cy="47817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RiceImmigration@FosterGlobal.com </a:t>
            </a:r>
          </a:p>
        </p:txBody>
      </p:sp>
    </p:spTree>
    <p:extLst>
      <p:ext uri="{BB962C8B-B14F-4D97-AF65-F5344CB8AC3E}">
        <p14:creationId xmlns:p14="http://schemas.microsoft.com/office/powerpoint/2010/main" val="21653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01F8-B3D7-4176-921F-10005120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DOL PERM Special Handling – </a:t>
            </a:r>
            <a:br>
              <a:rPr lang="en-US" dirty="0"/>
            </a:br>
            <a:r>
              <a:rPr lang="en-US" dirty="0"/>
              <a:t>College and University Teachers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F3A23-6099-41E2-B20E-82EF7CE50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4A83B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Helvetica"/>
              </a:rPr>
              <a:t>Key Difference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Helvetica"/>
              </a:rPr>
              <a:t>: Demonstrate that there were no U.S. worker applicants who were “more qualified” than chosen foreign national based on competitive recruitment process that was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Helvetica"/>
              </a:rPr>
              <a:t>already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Helvetica"/>
              </a:rPr>
              <a:t> conducted.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Qualified institutions: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Teaching position must be at an accredited educational institution</a:t>
            </a:r>
            <a:endParaRPr kumimoji="0" lang="en-US" altLang="zh-CN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000" b="1" u="sng" dirty="0">
                <a:solidFill>
                  <a:prstClr val="black"/>
                </a:solidFill>
                <a:latin typeface="Calibri"/>
                <a:ea typeface="宋体" charset="-122"/>
              </a:rPr>
              <a:t>T</a:t>
            </a:r>
            <a:r>
              <a:rPr kumimoji="0" lang="en-US" altLang="zh-CN" sz="2000" b="1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宋体" charset="-122"/>
                <a:cs typeface="+mn-cs"/>
              </a:rPr>
              <a:t>eaching</a:t>
            </a:r>
            <a:r>
              <a:rPr kumimoji="0" lang="en-US" altLang="zh-C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 </a:t>
            </a:r>
            <a:r>
              <a:rPr kumimoji="0" lang="en-US" altLang="zh-CN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duties required</a:t>
            </a:r>
            <a:endParaRPr kumimoji="0" lang="en-US" altLang="zh-CN" sz="20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Advertisement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in a national professional journal is required – print or web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Notice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: Prior to filing, a Notice must be posted at the worksite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Prevailing Wage Determination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must be obtained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Deadline: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PERM must be filed within 18 months of the formal selection decision (Date on the President’s Offer Letter)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TIP</a:t>
            </a:r>
            <a:r>
              <a:rPr kumimoji="0" lang="en-US" altLang="zh-CN" sz="20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: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Due to DOL processing times on the prevailing wage determinations,  start permanent residence process asap.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Helvetica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F7BF6D-06CB-4BA3-B9EE-BFDE12E02844}"/>
              </a:ext>
            </a:extLst>
          </p:cNvPr>
          <p:cNvSpPr/>
          <p:nvPr/>
        </p:nvSpPr>
        <p:spPr>
          <a:xfrm>
            <a:off x="6610525" y="6333688"/>
            <a:ext cx="2273416" cy="47817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RiceImmigration@FosterGlobal.com </a:t>
            </a:r>
          </a:p>
        </p:txBody>
      </p:sp>
    </p:spTree>
    <p:extLst>
      <p:ext uri="{BB962C8B-B14F-4D97-AF65-F5344CB8AC3E}">
        <p14:creationId xmlns:p14="http://schemas.microsoft.com/office/powerpoint/2010/main" val="189021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01F8-B3D7-4176-921F-10005120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F3A23-6099-41E2-B20E-82EF7CE50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b="1" dirty="0">
                <a:solidFill>
                  <a:srgbClr val="FF0000"/>
                </a:solidFill>
                <a:ea typeface="Roboto" panose="02000000000000000000" pitchFamily="2" charset="0"/>
              </a:rPr>
              <a:t>Premium Processing for Most Case Types </a:t>
            </a:r>
          </a:p>
          <a:p>
            <a:pPr lvl="1" algn="just"/>
            <a:r>
              <a:rPr lang="en-US" sz="2100" b="1" dirty="0">
                <a:ea typeface="Roboto" panose="02000000000000000000" pitchFamily="2" charset="0"/>
              </a:rPr>
              <a:t>Backlogged NIW and EB-1C cases first – USCIS Ramp Up!</a:t>
            </a:r>
          </a:p>
          <a:p>
            <a:pPr lvl="1" algn="just"/>
            <a:r>
              <a:rPr lang="en-US" sz="2100" b="1" dirty="0">
                <a:ea typeface="Roboto" panose="02000000000000000000" pitchFamily="2" charset="0"/>
              </a:rPr>
              <a:t>Certain types of I-539’s Next, but when?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International Travel Updates </a:t>
            </a:r>
            <a:r>
              <a:rPr lang="en-US" sz="2400" b="1" dirty="0"/>
              <a:t>– 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33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Visa Stamping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Consular Staffing, TCN’s and more. </a:t>
            </a:r>
            <a:endParaRPr lang="en-US" sz="2100" b="1" dirty="0"/>
          </a:p>
          <a:p>
            <a:pPr lvl="1"/>
            <a:r>
              <a:rPr lang="en-US" sz="2100" b="1" dirty="0"/>
              <a:t>DOS Expands Interview Waivers for Certain Nonimmigrant Visas </a:t>
            </a:r>
            <a:r>
              <a:rPr lang="en-US" sz="1700" i="0" dirty="0">
                <a:effectLst/>
              </a:rPr>
              <a:t>The new authorization applies to those applying for H-1, H-3, H-4, L, O, P, and Q visas who are applying for a visa in their country of nationality or residence.  </a:t>
            </a:r>
          </a:p>
          <a:p>
            <a:pPr lvl="1"/>
            <a:r>
              <a:rPr lang="en-US" sz="2100" b="1" i="0" dirty="0">
                <a:effectLst/>
              </a:rPr>
              <a:t>Administrative Processing </a:t>
            </a:r>
            <a:r>
              <a:rPr lang="en-US" sz="1700" b="1" i="0" dirty="0">
                <a:effectLst/>
              </a:rPr>
              <a:t>– </a:t>
            </a:r>
            <a:r>
              <a:rPr lang="en-US" sz="1700" i="0" dirty="0">
                <a:effectLst/>
              </a:rPr>
              <a:t>Uptick in cases selected and processing time.</a:t>
            </a:r>
            <a:endParaRPr lang="en-US" sz="1700" b="1" i="0" dirty="0">
              <a:effectLst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EE42EC-D287-45CF-8EBC-E0D611916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848" y="4962525"/>
            <a:ext cx="2634142" cy="11623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0DC32C-1F01-4857-ADF3-260B85BCF966}"/>
              </a:ext>
            </a:extLst>
          </p:cNvPr>
          <p:cNvSpPr/>
          <p:nvPr/>
        </p:nvSpPr>
        <p:spPr>
          <a:xfrm>
            <a:off x="6610525" y="6333688"/>
            <a:ext cx="2273416" cy="47817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RiceImmigration@FosterGlobal.com </a:t>
            </a:r>
          </a:p>
        </p:txBody>
      </p:sp>
    </p:spTree>
    <p:extLst>
      <p:ext uri="{BB962C8B-B14F-4D97-AF65-F5344CB8AC3E}">
        <p14:creationId xmlns:p14="http://schemas.microsoft.com/office/powerpoint/2010/main" val="114102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01F8-B3D7-4176-921F-10005120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I-140 Immigrant 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F3A23-6099-41E2-B20E-82EF7CE50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Based on Certified PERM Labor Certification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Must file by PERM expiration date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Premium processing possible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No PERM filed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EB-1 (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EB-1A and EB-1B eligible for premium processing, but not EB-1C international managers or executives)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National Interest Waiver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(NIW) – not eligible for premium processing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Schedule A, Group II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Aliens of Exceptional Ability in Sciences or Arts (DOL prevailing wage determination required)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Premium processing considerations: Age Out and Work Authorization 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866A46-429E-45DA-8A2C-B4D1913FD695}"/>
              </a:ext>
            </a:extLst>
          </p:cNvPr>
          <p:cNvSpPr/>
          <p:nvPr/>
        </p:nvSpPr>
        <p:spPr>
          <a:xfrm>
            <a:off x="6610525" y="6333688"/>
            <a:ext cx="2273416" cy="47817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RiceImmigration@FosterGlobal.com </a:t>
            </a:r>
          </a:p>
        </p:txBody>
      </p:sp>
    </p:spTree>
    <p:extLst>
      <p:ext uri="{BB962C8B-B14F-4D97-AF65-F5344CB8AC3E}">
        <p14:creationId xmlns:p14="http://schemas.microsoft.com/office/powerpoint/2010/main" val="48234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01F8-B3D7-4176-921F-10005120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 – USCIS Adjustment of Status (I-485)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F3A23-6099-41E2-B20E-82EF7CE50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Can file using Dates for Filing when USCIS permits.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Must be physically present in the United States when filing I-485 (consular process if not in US; case by case)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Priority Date must be current to be approved.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Purpose: Show employee &amp; dependent family members are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admissible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to US</a:t>
            </a:r>
          </a:p>
          <a:p>
            <a:pPr marL="693738" marR="0" lvl="1" indent="-341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 communicable disease, such as tuberculosis or drug addiction (Medical exam required)</a:t>
            </a:r>
          </a:p>
          <a:p>
            <a:pPr marL="693738" marR="0" lvl="1" indent="-341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 criminal activity (Biometrics required)</a:t>
            </a:r>
          </a:p>
          <a:p>
            <a:pPr marL="693738" marR="0" lvl="1" indent="-341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 past US immigration violations fraud/misrepresentation/deportation</a:t>
            </a:r>
          </a:p>
          <a:p>
            <a:pPr marL="693738" marR="0" lvl="1" indent="-341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 false claim to being a US citizen</a:t>
            </a:r>
          </a:p>
          <a:p>
            <a:pPr marL="693738" marR="0" lvl="1" indent="-341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 membership in terrorist or communist organization </a:t>
            </a:r>
          </a:p>
          <a:p>
            <a:pPr marL="693738" marR="0" lvl="1" indent="-341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In-person interview with USCIS Officer required but many EB are waived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FAD9D0-4093-499A-94D5-C69191F2829C}"/>
              </a:ext>
            </a:extLst>
          </p:cNvPr>
          <p:cNvSpPr/>
          <p:nvPr/>
        </p:nvSpPr>
        <p:spPr>
          <a:xfrm>
            <a:off x="6610525" y="6333688"/>
            <a:ext cx="2273416" cy="47817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RiceImmigration@FosterGlobal.com </a:t>
            </a:r>
          </a:p>
        </p:txBody>
      </p:sp>
    </p:spTree>
    <p:extLst>
      <p:ext uri="{BB962C8B-B14F-4D97-AF65-F5344CB8AC3E}">
        <p14:creationId xmlns:p14="http://schemas.microsoft.com/office/powerpoint/2010/main" val="411746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01F8-B3D7-4176-921F-10005120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Family-Based Immigration:</a:t>
            </a:r>
            <a:br>
              <a:rPr lang="en-US" dirty="0"/>
            </a:br>
            <a:r>
              <a:rPr lang="en-US" dirty="0"/>
              <a:t>Marriage to a U.S. Citizen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F3A23-6099-41E2-B20E-82EF7CE50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6241933" cy="4351338"/>
          </a:xfrm>
        </p:spPr>
        <p:txBody>
          <a:bodyPr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Spouse of U.S. Citizen is an “immediate relative” – no wait for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immigrant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visa availability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Must prove “bona fide” marriage at interview with USCIS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approved, “green card” usually issued within a few weeks following interview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married less than 2 years at the time of approval, will receive a “conditional resident card” and must file a petition to “remove conditions”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Concerns - BEWARE of issues with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immigrant intent visas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F-1, J-1, B-Visitor, ESTA, TN and possibly O-1 (temporary intent only)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Travel restrictions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Initiating green card process within 90 days after entry may cause USCIS to determine there was a “misrepresentation” of intent at entry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4E7F37-2AF3-4370-B7B7-13966AB014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64" r="15807"/>
          <a:stretch/>
        </p:blipFill>
        <p:spPr>
          <a:xfrm>
            <a:off x="6870583" y="4587107"/>
            <a:ext cx="2046914" cy="11400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BFF79E-B3CE-4265-BEAA-344E53BD2BF2}"/>
              </a:ext>
            </a:extLst>
          </p:cNvPr>
          <p:cNvSpPr/>
          <p:nvPr/>
        </p:nvSpPr>
        <p:spPr>
          <a:xfrm>
            <a:off x="6610525" y="6333688"/>
            <a:ext cx="2273416" cy="47817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RiceImmigration@FosterGlobal.com </a:t>
            </a:r>
          </a:p>
        </p:txBody>
      </p:sp>
    </p:spTree>
    <p:extLst>
      <p:ext uri="{BB962C8B-B14F-4D97-AF65-F5344CB8AC3E}">
        <p14:creationId xmlns:p14="http://schemas.microsoft.com/office/powerpoint/2010/main" val="108628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01F8-B3D7-4176-921F-10005120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Family-Based Immigration:</a:t>
            </a:r>
            <a:br>
              <a:rPr lang="en-US" dirty="0"/>
            </a:br>
            <a:r>
              <a:rPr lang="en-US" dirty="0"/>
              <a:t>Non-Spouse Categories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F3A23-6099-41E2-B20E-82EF7CE50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Immediate Relatives:  Parents, Children, and Spouses of U.S. Citizens – no wait for immigrant visa availability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Family-Based Preference categories: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F-1 Unmarried Sons and Daughters of U.S. Citizens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F-2A Spouses and Children of Permanent Residents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F-2B Unmarried Sons and Daughters (21 years of age or older) of Permanent Residents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F-3 Married Sons and Daughters of U.S. Citizens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F-4 Brothers and Sisters of Adult U.S. Citizens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Adjust Status or Consular Process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Financial Sponsorship of the relative is required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AD895B-F7B7-47A3-9667-3D9E9B485D8B}"/>
              </a:ext>
            </a:extLst>
          </p:cNvPr>
          <p:cNvSpPr/>
          <p:nvPr/>
        </p:nvSpPr>
        <p:spPr>
          <a:xfrm>
            <a:off x="6610525" y="6333688"/>
            <a:ext cx="2273416" cy="47817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RiceImmigration@FosterGlobal.com </a:t>
            </a:r>
          </a:p>
        </p:txBody>
      </p:sp>
    </p:spTree>
    <p:extLst>
      <p:ext uri="{BB962C8B-B14F-4D97-AF65-F5344CB8AC3E}">
        <p14:creationId xmlns:p14="http://schemas.microsoft.com/office/powerpoint/2010/main" val="390697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01F8-B3D7-4176-921F-10005120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  <p:pic>
        <p:nvPicPr>
          <p:cNvPr id="4" name="Picture 6" descr="Question Mark - Green Question Mark Icon | Full Size PNG Download | SeekPNG">
            <a:extLst>
              <a:ext uri="{FF2B5EF4-FFF2-40B4-BE49-F238E27FC236}">
                <a16:creationId xmlns:a16="http://schemas.microsoft.com/office/drawing/2014/main" id="{B1F614D1-AEFE-484C-8539-D1A611B01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49" y="2598028"/>
            <a:ext cx="2401078" cy="24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49DB7E-3A10-4561-A348-2E54A04A5B3C}"/>
              </a:ext>
            </a:extLst>
          </p:cNvPr>
          <p:cNvCxnSpPr/>
          <p:nvPr/>
        </p:nvCxnSpPr>
        <p:spPr>
          <a:xfrm>
            <a:off x="5746063" y="4049918"/>
            <a:ext cx="141278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6EAEFC7-CAAD-4BD3-924A-654BFB26D8CC}"/>
              </a:ext>
            </a:extLst>
          </p:cNvPr>
          <p:cNvSpPr txBox="1"/>
          <p:nvPr/>
        </p:nvSpPr>
        <p:spPr>
          <a:xfrm>
            <a:off x="4623657" y="2139739"/>
            <a:ext cx="3657600" cy="2057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tx2"/>
                </a:solidFill>
                <a:ea typeface="Roboto" panose="02000000000000000000" pitchFamily="2" charset="0"/>
              </a:rPr>
              <a:t>Avalyn C. Langemeier</a:t>
            </a:r>
          </a:p>
          <a:p>
            <a:pPr algn="ctr">
              <a:spcAft>
                <a:spcPts val="600"/>
              </a:spcAft>
            </a:pPr>
            <a:r>
              <a:rPr lang="en-US" sz="1400" i="1" dirty="0">
                <a:solidFill>
                  <a:schemeClr val="tx2"/>
                </a:solidFill>
                <a:ea typeface="Roboto" panose="02000000000000000000" pitchFamily="2" charset="0"/>
              </a:rPr>
              <a:t>Partner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tx2"/>
                </a:solidFill>
                <a:ea typeface="Roboto" panose="02000000000000000000" pitchFamily="2" charset="0"/>
              </a:rPr>
              <a:t>Foster LLP</a:t>
            </a:r>
          </a:p>
          <a:p>
            <a:pPr algn="ctr">
              <a:spcAft>
                <a:spcPts val="600"/>
              </a:spcAft>
            </a:pPr>
            <a:r>
              <a:rPr lang="en-US" sz="1400" u="sng" dirty="0">
                <a:solidFill>
                  <a:srgbClr val="008000"/>
                </a:solidFill>
                <a:ea typeface="Roboto" panose="02000000000000000000" pitchFamily="2" charset="0"/>
                <a:hlinkClick r:id="rId3"/>
              </a:rPr>
              <a:t>ALangemeier@FosterGlobal.com</a:t>
            </a:r>
            <a:endParaRPr lang="en-US" sz="1400" u="sng" dirty="0">
              <a:solidFill>
                <a:srgbClr val="008000"/>
              </a:solidFill>
              <a:ea typeface="Roboto" panose="02000000000000000000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prstClr val="black"/>
                </a:solidFill>
                <a:ea typeface="Roboto" panose="02000000000000000000" pitchFamily="2" charset="0"/>
                <a:hlinkClick r:id="rId4"/>
              </a:rPr>
              <a:t>RiceImmigration@FosterGlobal.com</a:t>
            </a:r>
            <a:r>
              <a:rPr lang="en-US" sz="1400" dirty="0">
                <a:solidFill>
                  <a:prstClr val="black"/>
                </a:solidFill>
                <a:ea typeface="Roboto" panose="02000000000000000000" pitchFamily="2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tx2"/>
                </a:solidFill>
                <a:ea typeface="Roboto" panose="02000000000000000000" pitchFamily="2" charset="0"/>
              </a:rPr>
              <a:t>713.625.9232</a:t>
            </a:r>
          </a:p>
          <a:p>
            <a:pPr algn="ctr">
              <a:spcAft>
                <a:spcPts val="600"/>
              </a:spcAft>
            </a:pPr>
            <a:endParaRPr lang="en-US" dirty="0">
              <a:solidFill>
                <a:prstClr val="black"/>
              </a:solidFill>
              <a:ea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118A00-0C43-48B1-AF5F-A51DD1BB0BED}"/>
              </a:ext>
            </a:extLst>
          </p:cNvPr>
          <p:cNvSpPr txBox="1"/>
          <p:nvPr/>
        </p:nvSpPr>
        <p:spPr>
          <a:xfrm>
            <a:off x="4665252" y="4230587"/>
            <a:ext cx="3574409" cy="19397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tx2"/>
                </a:solidFill>
                <a:ea typeface="Roboto" panose="02000000000000000000" pitchFamily="2" charset="0"/>
              </a:rPr>
              <a:t>Philip Eichorn</a:t>
            </a:r>
          </a:p>
          <a:p>
            <a:pPr algn="ctr">
              <a:spcAft>
                <a:spcPts val="600"/>
              </a:spcAft>
            </a:pPr>
            <a:r>
              <a:rPr lang="en-US" sz="1400" i="1" dirty="0">
                <a:solidFill>
                  <a:schemeClr val="tx2"/>
                </a:solidFill>
                <a:ea typeface="Roboto" panose="02000000000000000000" pitchFamily="2" charset="0"/>
              </a:rPr>
              <a:t>Senior Attorney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tx2"/>
                </a:solidFill>
                <a:ea typeface="Roboto" panose="02000000000000000000" pitchFamily="2" charset="0"/>
              </a:rPr>
              <a:t>Foster LLP</a:t>
            </a:r>
          </a:p>
          <a:p>
            <a:pPr algn="ctr">
              <a:spcAft>
                <a:spcPts val="600"/>
              </a:spcAft>
            </a:pPr>
            <a:r>
              <a:rPr lang="en-US" sz="1400" u="sng" dirty="0">
                <a:solidFill>
                  <a:schemeClr val="accent3">
                    <a:lumMod val="75000"/>
                  </a:schemeClr>
                </a:solidFill>
                <a:ea typeface="Roboto" panose="02000000000000000000" pitchFamily="2" charset="0"/>
              </a:rPr>
              <a:t>PEichorn@FosterGlobal.com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prstClr val="black"/>
                </a:solidFill>
                <a:ea typeface="Roboto" panose="02000000000000000000" pitchFamily="2" charset="0"/>
                <a:hlinkClick r:id="rId5"/>
              </a:rPr>
              <a:t>RiceImmigration@FosterGlobal.com</a:t>
            </a:r>
            <a:endParaRPr lang="en-US" sz="1400" dirty="0">
              <a:solidFill>
                <a:prstClr val="black"/>
              </a:solidFill>
              <a:ea typeface="Roboto" panose="02000000000000000000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tx2"/>
                </a:solidFill>
                <a:ea typeface="Roboto" panose="02000000000000000000" pitchFamily="2" charset="0"/>
              </a:rPr>
              <a:t> 713.335.3930</a:t>
            </a:r>
          </a:p>
          <a:p>
            <a:pPr algn="ctr">
              <a:spcAft>
                <a:spcPts val="600"/>
              </a:spcAft>
            </a:pPr>
            <a:endParaRPr lang="en-US" sz="1400" dirty="0">
              <a:solidFill>
                <a:prstClr val="black"/>
              </a:solidFill>
              <a:ea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5FC8C5-2652-475A-A195-0FB11DA73512}"/>
              </a:ext>
            </a:extLst>
          </p:cNvPr>
          <p:cNvSpPr/>
          <p:nvPr/>
        </p:nvSpPr>
        <p:spPr>
          <a:xfrm>
            <a:off x="6610525" y="6333688"/>
            <a:ext cx="2273416" cy="47817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RiceImmigration@FosterGlobal.com </a:t>
            </a:r>
          </a:p>
        </p:txBody>
      </p:sp>
    </p:spTree>
    <p:extLst>
      <p:ext uri="{BB962C8B-B14F-4D97-AF65-F5344CB8AC3E}">
        <p14:creationId xmlns:p14="http://schemas.microsoft.com/office/powerpoint/2010/main" val="297221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01F8-B3D7-4176-921F-10005120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F3A23-6099-41E2-B20E-82EF7CE50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endParaRPr lang="en-US" sz="2000" b="1" dirty="0">
              <a:solidFill>
                <a:srgbClr val="FF0000"/>
              </a:solidFill>
              <a:latin typeface="+mj-lt"/>
              <a:ea typeface="Roboto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FF0000"/>
                </a:solidFill>
                <a:latin typeface="+mj-lt"/>
                <a:ea typeface="Roboto" panose="02000000000000000000" pitchFamily="2" charset="0"/>
              </a:rPr>
              <a:t>H-4 (and L-2) EADs </a:t>
            </a:r>
            <a:r>
              <a:rPr lang="en-US" sz="2000" dirty="0">
                <a:latin typeface="+mj-lt"/>
                <a:ea typeface="Roboto" panose="02000000000000000000" pitchFamily="2" charset="0"/>
              </a:rPr>
              <a:t>– </a:t>
            </a:r>
            <a:r>
              <a:rPr lang="en-US" sz="2000" dirty="0">
                <a:latin typeface="+mj-lt"/>
              </a:rPr>
              <a:t> USCIS now provides automatic extensions for those who have obtained their initial H-4 EAD.  Premium Processing for certain I-765 types to likely roll out this summer.</a:t>
            </a:r>
            <a:endParaRPr lang="en-US" sz="2000" dirty="0">
              <a:solidFill>
                <a:srgbClr val="FF0000"/>
              </a:solidFill>
              <a:latin typeface="+mj-lt"/>
              <a:ea typeface="Roboto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FF0000"/>
                </a:solidFill>
                <a:latin typeface="+mj-lt"/>
                <a:ea typeface="Roboto" panose="02000000000000000000" pitchFamily="2" charset="0"/>
              </a:rPr>
              <a:t>O-1 Clarifying Guidance </a:t>
            </a:r>
            <a:r>
              <a:rPr lang="en-US" sz="2000" dirty="0">
                <a:latin typeface="+mj-lt"/>
                <a:ea typeface="Roboto" panose="02000000000000000000" pitchFamily="2" charset="0"/>
              </a:rPr>
              <a:t>–</a:t>
            </a:r>
            <a:r>
              <a:rPr lang="en-US" sz="2000" dirty="0">
                <a:latin typeface="+mj-lt"/>
              </a:rPr>
              <a:t> On Jan. 21, 2022, USCIS issued policy guidance clarifying how it determines eligibility for O-1A nonimmigrants of extraordinary ability, with a focus on individuals in science, technology, engineering, or math (STEM) fields.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Roboto" panose="02000000000000000000" pitchFamily="2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FF0000"/>
                </a:solidFill>
                <a:latin typeface="+mj-lt"/>
                <a:ea typeface="Roboto" panose="02000000000000000000" pitchFamily="2" charset="0"/>
              </a:rPr>
              <a:t>Additional STEM fields </a:t>
            </a:r>
            <a:r>
              <a:rPr lang="en-US" sz="2000" dirty="0">
                <a:latin typeface="+mj-lt"/>
                <a:ea typeface="Roboto" panose="02000000000000000000" pitchFamily="2" charset="0"/>
              </a:rPr>
              <a:t>– 22 fields of study added to STEM Program List.</a:t>
            </a:r>
          </a:p>
          <a:p>
            <a:pPr>
              <a:spcBef>
                <a:spcPts val="1200"/>
              </a:spcBef>
            </a:pPr>
            <a:endParaRPr lang="en-US" sz="2000" dirty="0">
              <a:latin typeface="+mj-lt"/>
              <a:ea typeface="Roboto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193635-99CD-4EA7-87F6-867166A2B75A}"/>
              </a:ext>
            </a:extLst>
          </p:cNvPr>
          <p:cNvSpPr/>
          <p:nvPr/>
        </p:nvSpPr>
        <p:spPr>
          <a:xfrm>
            <a:off x="6610525" y="6333688"/>
            <a:ext cx="2273416" cy="47817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RiceImmigration@FosterGlobal.com </a:t>
            </a:r>
          </a:p>
        </p:txBody>
      </p:sp>
    </p:spTree>
    <p:extLst>
      <p:ext uri="{BB962C8B-B14F-4D97-AF65-F5344CB8AC3E}">
        <p14:creationId xmlns:p14="http://schemas.microsoft.com/office/powerpoint/2010/main" val="279179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01F8-B3D7-4176-921F-10005120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DHS Added 22 Fields of Study to STEM Program List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1FEC64-EE9E-4DD4-8D1C-C24F6FCD5ED7}"/>
              </a:ext>
            </a:extLst>
          </p:cNvPr>
          <p:cNvSpPr txBox="1">
            <a:spLocks/>
          </p:cNvSpPr>
          <p:nvPr/>
        </p:nvSpPr>
        <p:spPr>
          <a:xfrm>
            <a:off x="631034" y="1873411"/>
            <a:ext cx="7884316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DINOT"/>
              </a:rPr>
              <a:t>The additional fields of study will  make more students eligible for the STEM OPT extension.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807D71-F635-45DF-ABB0-AE2A87954420}"/>
              </a:ext>
            </a:extLst>
          </p:cNvPr>
          <p:cNvSpPr txBox="1">
            <a:spLocks/>
          </p:cNvSpPr>
          <p:nvPr/>
        </p:nvSpPr>
        <p:spPr>
          <a:xfrm>
            <a:off x="457200" y="2616199"/>
            <a:ext cx="4040188" cy="3509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latin typeface="DINOT"/>
              </a:rPr>
              <a:t>Bioenergy</a:t>
            </a:r>
          </a:p>
          <a:p>
            <a:r>
              <a:rPr lang="en-US" sz="1600">
                <a:latin typeface="DINOT"/>
              </a:rPr>
              <a:t>Forestry, General </a:t>
            </a:r>
          </a:p>
          <a:p>
            <a:r>
              <a:rPr lang="en-US" sz="1600">
                <a:latin typeface="DINOT"/>
              </a:rPr>
              <a:t>Forest Resources Production and Management </a:t>
            </a:r>
          </a:p>
          <a:p>
            <a:r>
              <a:rPr lang="en-US" sz="1600">
                <a:latin typeface="DINOT"/>
              </a:rPr>
              <a:t>Human-Centered Technology Design </a:t>
            </a:r>
          </a:p>
          <a:p>
            <a:r>
              <a:rPr lang="en-US" sz="1600">
                <a:latin typeface="DINOT"/>
              </a:rPr>
              <a:t>Cloud Computing </a:t>
            </a:r>
          </a:p>
          <a:p>
            <a:r>
              <a:rPr lang="en-US" sz="1600">
                <a:latin typeface="DINOT"/>
              </a:rPr>
              <a:t>Anthrozoology </a:t>
            </a:r>
          </a:p>
          <a:p>
            <a:r>
              <a:rPr lang="en-US" sz="1600">
                <a:latin typeface="DINOT"/>
              </a:rPr>
              <a:t>Climate Science </a:t>
            </a:r>
          </a:p>
          <a:p>
            <a:r>
              <a:rPr lang="en-US" sz="1600">
                <a:latin typeface="DINOT"/>
              </a:rPr>
              <a:t>Earth Systems Science </a:t>
            </a:r>
          </a:p>
          <a:p>
            <a:r>
              <a:rPr lang="en-US" sz="1600">
                <a:latin typeface="DINOT"/>
              </a:rPr>
              <a:t>Economics and Computer Science </a:t>
            </a:r>
          </a:p>
          <a:p>
            <a:r>
              <a:rPr lang="en-US" sz="1600">
                <a:latin typeface="DINOT"/>
              </a:rPr>
              <a:t>Environmental Geosciences </a:t>
            </a:r>
          </a:p>
          <a:p>
            <a:r>
              <a:rPr lang="en-US" sz="1600">
                <a:latin typeface="DINOT"/>
              </a:rPr>
              <a:t>Geobiology </a:t>
            </a:r>
          </a:p>
          <a:p>
            <a:pPr>
              <a:spcBef>
                <a:spcPts val="1200"/>
              </a:spcBef>
            </a:pPr>
            <a:endParaRPr lang="en-US" sz="1600" dirty="0">
              <a:solidFill>
                <a:srgbClr val="6E6E6E"/>
              </a:solidFill>
              <a:latin typeface="DINO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461377-3491-4338-B1C6-6404F44CC163}"/>
              </a:ext>
            </a:extLst>
          </p:cNvPr>
          <p:cNvSpPr txBox="1">
            <a:spLocks/>
          </p:cNvSpPr>
          <p:nvPr/>
        </p:nvSpPr>
        <p:spPr>
          <a:xfrm>
            <a:off x="4645025" y="2514599"/>
            <a:ext cx="4041775" cy="36115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latin typeface="DINOT"/>
              </a:rPr>
              <a:t>Geography and Environmental Studies</a:t>
            </a:r>
          </a:p>
          <a:p>
            <a:r>
              <a:rPr lang="en-US" sz="1600">
                <a:latin typeface="DINOT"/>
              </a:rPr>
              <a:t>Mathematical Economics </a:t>
            </a:r>
          </a:p>
          <a:p>
            <a:r>
              <a:rPr lang="en-US" sz="1600">
                <a:latin typeface="DINOT"/>
              </a:rPr>
              <a:t>Mathematics and Atmospheric/Oceanic Science </a:t>
            </a:r>
          </a:p>
          <a:p>
            <a:r>
              <a:rPr lang="en-US" sz="1600">
                <a:latin typeface="DINOT"/>
              </a:rPr>
              <a:t>Data Science, General </a:t>
            </a:r>
          </a:p>
          <a:p>
            <a:r>
              <a:rPr lang="en-US" sz="1600">
                <a:latin typeface="DINOT"/>
              </a:rPr>
              <a:t>Data Analytics, General </a:t>
            </a:r>
          </a:p>
          <a:p>
            <a:r>
              <a:rPr lang="en-US" sz="1600">
                <a:latin typeface="DINOT"/>
              </a:rPr>
              <a:t>Business Analytics</a:t>
            </a:r>
          </a:p>
          <a:p>
            <a:r>
              <a:rPr lang="en-US" sz="1600">
                <a:latin typeface="DINOT"/>
              </a:rPr>
              <a:t>Data Visualization </a:t>
            </a:r>
          </a:p>
          <a:p>
            <a:r>
              <a:rPr lang="en-US" sz="1600">
                <a:latin typeface="DINOT"/>
              </a:rPr>
              <a:t>Financial Analytics </a:t>
            </a:r>
          </a:p>
          <a:p>
            <a:r>
              <a:rPr lang="en-US" sz="1600">
                <a:latin typeface="DINOT"/>
              </a:rPr>
              <a:t>Data Analytics, Other </a:t>
            </a:r>
          </a:p>
          <a:p>
            <a:r>
              <a:rPr lang="en-US" sz="1600">
                <a:latin typeface="DINOT"/>
              </a:rPr>
              <a:t>Industrial and Organizational Psychology </a:t>
            </a:r>
          </a:p>
          <a:p>
            <a:r>
              <a:rPr lang="en-US" sz="1600">
                <a:latin typeface="DINOT"/>
              </a:rPr>
              <a:t>Social Sciences, Research Methodology and Quantitative Methods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023D4D-7597-4658-A299-28CBEC3BB5CE}"/>
              </a:ext>
            </a:extLst>
          </p:cNvPr>
          <p:cNvSpPr/>
          <p:nvPr/>
        </p:nvSpPr>
        <p:spPr>
          <a:xfrm>
            <a:off x="6610525" y="6333688"/>
            <a:ext cx="2273416" cy="47817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RiceImmigration@FosterGlobal.com </a:t>
            </a:r>
          </a:p>
        </p:txBody>
      </p:sp>
    </p:spTree>
    <p:extLst>
      <p:ext uri="{BB962C8B-B14F-4D97-AF65-F5344CB8AC3E}">
        <p14:creationId xmlns:p14="http://schemas.microsoft.com/office/powerpoint/2010/main" val="130023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01F8-B3D7-4176-921F-10005120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 and OPT 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F3A23-6099-41E2-B20E-82EF7CE50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endParaRPr lang="en-US" sz="2000" b="1" dirty="0">
              <a:solidFill>
                <a:srgbClr val="FF0000"/>
              </a:solidFill>
              <a:latin typeface="+mj-lt"/>
              <a:ea typeface="Roboto" panose="02000000000000000000" pitchFamily="2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1900" b="1" dirty="0"/>
              <a:t>OISS</a:t>
            </a:r>
            <a:r>
              <a:rPr lang="en-US" sz="1900" dirty="0"/>
              <a:t> – Dr. Baker and Andy Meretoja --- Please Talk With Them!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1900" b="1" dirty="0"/>
              <a:t>Pre-Completion Optional Practical Training</a:t>
            </a:r>
            <a:r>
              <a:rPr lang="en-US" sz="1900" dirty="0"/>
              <a:t>: 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600" dirty="0"/>
              <a:t>During student’s annual vacation and when school is not in session;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600" dirty="0"/>
              <a:t>While school is in session as long as it does not exceed 20 hours per week; Page 1135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600" dirty="0"/>
              <a:t>Transfer to another school automatically terminates OPT.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1900" b="1" dirty="0"/>
              <a:t>Post-Completion Optional Practical Training</a:t>
            </a:r>
            <a:r>
              <a:rPr lang="en-US" sz="1900" dirty="0"/>
              <a:t>: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600" dirty="0"/>
              <a:t>After completion of all course requirements (excluding thesis or equivalent) for bachelor’s, master’s, or doctoral degree program; and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600" dirty="0"/>
              <a:t>After completion of a course of study.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600" dirty="0"/>
              <a:t>“[M]</a:t>
            </a:r>
            <a:r>
              <a:rPr lang="en-US" sz="1600" dirty="0" err="1"/>
              <a:t>ust</a:t>
            </a:r>
            <a:r>
              <a:rPr lang="en-US" sz="1600" dirty="0"/>
              <a:t> be directly related to the student’s major area of study.”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Eligible for 12 months of standard OPT at each higher educational level.</a:t>
            </a:r>
            <a:endParaRPr lang="en-US" sz="1600" dirty="0"/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1" dirty="0"/>
              <a:t>STEM OPT Extension:  </a:t>
            </a:r>
            <a:r>
              <a:rPr lang="en-US" sz="1600" b="1" dirty="0"/>
              <a:t>An additional 24 months </a:t>
            </a:r>
            <a:r>
              <a:rPr lang="en-US" sz="1600" dirty="0"/>
              <a:t>of post-completion optional practical training in STEM field.  </a:t>
            </a:r>
            <a:r>
              <a:rPr lang="en-US" sz="1600" i="1" dirty="0"/>
              <a:t>Jones Grad School has obtained </a:t>
            </a:r>
            <a:r>
              <a:rPr lang="en-US" sz="1600" dirty="0"/>
              <a:t>STEM designation for all MBA programs. </a:t>
            </a:r>
            <a:r>
              <a:rPr lang="en-US" sz="1600" b="1" dirty="0">
                <a:solidFill>
                  <a:schemeClr val="accent1"/>
                </a:solidFill>
              </a:rPr>
              <a:t>https://oiss.rice.edu/stem.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193635-99CD-4EA7-87F6-867166A2B75A}"/>
              </a:ext>
            </a:extLst>
          </p:cNvPr>
          <p:cNvSpPr/>
          <p:nvPr/>
        </p:nvSpPr>
        <p:spPr>
          <a:xfrm>
            <a:off x="6610525" y="6333688"/>
            <a:ext cx="2273416" cy="47817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RiceImmigration@FosterGlobal.com </a:t>
            </a:r>
          </a:p>
        </p:txBody>
      </p:sp>
    </p:spTree>
    <p:extLst>
      <p:ext uri="{BB962C8B-B14F-4D97-AF65-F5344CB8AC3E}">
        <p14:creationId xmlns:p14="http://schemas.microsoft.com/office/powerpoint/2010/main" val="27761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01F8-B3D7-4176-921F-10005120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Graduation and Work Visas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F3A23-6099-41E2-B20E-82EF7CE50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Student and Exchange Visitors: F-1 and J-1, and </a:t>
            </a:r>
            <a:r>
              <a:rPr lang="en-US" sz="2400" b="1" dirty="0"/>
              <a:t>F-1 OPT (EAD) and </a:t>
            </a:r>
            <a:r>
              <a:rPr lang="en-US" sz="2400" b="1" dirty="0">
                <a:solidFill>
                  <a:srgbClr val="FF0000"/>
                </a:solidFill>
              </a:rPr>
              <a:t>F-1 STEM OPT  </a:t>
            </a:r>
            <a:r>
              <a:rPr lang="en-US" sz="2400" b="1" dirty="0"/>
              <a:t>(EAD)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/>
              <a:t>E-1</a:t>
            </a:r>
            <a:r>
              <a:rPr lang="en-US" sz="2400" dirty="0"/>
              <a:t> Investors and </a:t>
            </a:r>
            <a:r>
              <a:rPr lang="en-US" sz="2400" b="1" dirty="0"/>
              <a:t>E-2</a:t>
            </a:r>
            <a:r>
              <a:rPr lang="en-US" sz="2400" dirty="0"/>
              <a:t> Treaty Traders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/>
              <a:t>E-3 </a:t>
            </a:r>
            <a:r>
              <a:rPr lang="en-US" sz="2400" dirty="0"/>
              <a:t>specialty occupations – Australians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FF0000"/>
                </a:solidFill>
              </a:rPr>
              <a:t>H-1B</a:t>
            </a:r>
            <a:r>
              <a:rPr lang="en-US" sz="2400" dirty="0"/>
              <a:t> specialty occupations (</a:t>
            </a:r>
            <a:r>
              <a:rPr lang="en-US" sz="2400" i="1" dirty="0"/>
              <a:t>dual intent</a:t>
            </a:r>
            <a:r>
              <a:rPr lang="en-US" sz="2400" dirty="0"/>
              <a:t>) and </a:t>
            </a:r>
            <a:r>
              <a:rPr lang="en-US" sz="2400" b="1" dirty="0"/>
              <a:t>H-1B1</a:t>
            </a:r>
            <a:r>
              <a:rPr lang="en-US" sz="2400" dirty="0"/>
              <a:t> – Singaporeans and Chileans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/>
              <a:t>L-1</a:t>
            </a:r>
            <a:r>
              <a:rPr lang="en-US" sz="2400" dirty="0"/>
              <a:t>  Intracompany Transferee (</a:t>
            </a:r>
            <a:r>
              <a:rPr lang="en-US" sz="2400" i="1" dirty="0"/>
              <a:t>dual intent</a:t>
            </a:r>
            <a:r>
              <a:rPr lang="en-US" sz="2400" dirty="0"/>
              <a:t>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FF0000"/>
                </a:solidFill>
              </a:rPr>
              <a:t>O-1</a:t>
            </a:r>
            <a:r>
              <a:rPr lang="en-US" sz="2400" dirty="0"/>
              <a:t> Individuals with Extraordinary Ability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/>
              <a:t>P-1</a:t>
            </a:r>
            <a:r>
              <a:rPr lang="en-US" sz="2400" dirty="0"/>
              <a:t> internationally recognized performers (P-1A athlete, P-1B member of entertainment group); </a:t>
            </a:r>
            <a:r>
              <a:rPr lang="en-US" sz="2400" b="1" dirty="0"/>
              <a:t>P-2</a:t>
            </a:r>
            <a:r>
              <a:rPr lang="en-US" sz="2400" dirty="0"/>
              <a:t> performer or group under reciprocal exchange program; and </a:t>
            </a:r>
            <a:r>
              <a:rPr lang="en-US" sz="2400" b="1" dirty="0"/>
              <a:t>P-3</a:t>
            </a:r>
            <a:r>
              <a:rPr lang="en-US" sz="2400" dirty="0"/>
              <a:t>  artist and entertainer part of culturally unique program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/>
              <a:t>R-1</a:t>
            </a:r>
            <a:r>
              <a:rPr lang="en-US" sz="2400" dirty="0"/>
              <a:t> Religious Workers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/>
              <a:t>TN</a:t>
            </a:r>
            <a:r>
              <a:rPr lang="en-US" sz="2400" dirty="0"/>
              <a:t> Professionals under USMCA – Mexicans and Canadians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B8319A-8840-48AA-8761-A2F5ED3A5517}"/>
              </a:ext>
            </a:extLst>
          </p:cNvPr>
          <p:cNvSpPr/>
          <p:nvPr/>
        </p:nvSpPr>
        <p:spPr>
          <a:xfrm>
            <a:off x="6610525" y="6333688"/>
            <a:ext cx="2273416" cy="47817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RiceImmigration@FosterGlobal.com </a:t>
            </a:r>
          </a:p>
        </p:txBody>
      </p:sp>
    </p:spTree>
    <p:extLst>
      <p:ext uri="{BB962C8B-B14F-4D97-AF65-F5344CB8AC3E}">
        <p14:creationId xmlns:p14="http://schemas.microsoft.com/office/powerpoint/2010/main" val="103312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01F8-B3D7-4176-921F-10005120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F3A23-6099-41E2-B20E-82EF7CE50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Is it possible/advantageous to Change Status from F-1 student, F-1 OPT, or F-1 OPT STEM to another status, such as to H-1B or O-1, or to B-2 visitor?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Is it possible/advantageous to Change Status from J-1 scholar to another status, such as H-1B or O-1, or B-2 visitor or F-1 student?  Does answer depend on whether J-1 subject to 2-year home residence requirement?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USCIS Premium Processing Available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sz="2000" dirty="0"/>
              <a:t>H-1B, O-1, etc.  (most I-129 petition petitions)  –  Yes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sz="2000" dirty="0"/>
              <a:t>B-2 visitor, F-1 student, or H-4  (I-539 application) – Not Yet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Tx/>
              <a:buChar char="-"/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sz="2000" dirty="0"/>
              <a:t>Must </a:t>
            </a:r>
            <a:r>
              <a:rPr lang="en-US" sz="2000" b="1" i="1" u="sng" dirty="0"/>
              <a:t>maintain status </a:t>
            </a:r>
            <a:r>
              <a:rPr lang="en-US" sz="2000" dirty="0"/>
              <a:t>to change status </a:t>
            </a:r>
            <a:r>
              <a:rPr lang="en-US" sz="2000" b="1" i="1" u="sng" dirty="0"/>
              <a:t>and</a:t>
            </a:r>
            <a:r>
              <a:rPr lang="en-US" sz="2000" dirty="0"/>
              <a:t> adjust status to permanent resident (limited exceptions).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344D5F-8685-40C4-98CE-4B649F38652B}"/>
              </a:ext>
            </a:extLst>
          </p:cNvPr>
          <p:cNvSpPr/>
          <p:nvPr/>
        </p:nvSpPr>
        <p:spPr>
          <a:xfrm>
            <a:off x="6610525" y="6333688"/>
            <a:ext cx="2273416" cy="47817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RiceImmigration@FosterGlobal.com </a:t>
            </a:r>
          </a:p>
        </p:txBody>
      </p:sp>
    </p:spTree>
    <p:extLst>
      <p:ext uri="{BB962C8B-B14F-4D97-AF65-F5344CB8AC3E}">
        <p14:creationId xmlns:p14="http://schemas.microsoft.com/office/powerpoint/2010/main" val="370958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fosterquan.local\users\Houston Users\mnaqvi\My Documents\My Pictures\Eligibility Requirement.jpg">
            <a:extLst>
              <a:ext uri="{FF2B5EF4-FFF2-40B4-BE49-F238E27FC236}">
                <a16:creationId xmlns:a16="http://schemas.microsoft.com/office/drawing/2014/main" id="{D509F916-A3CD-4406-AC6C-F6F2C3FD2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86032"/>
            <a:ext cx="2209800" cy="141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6C01F8-B3D7-4176-921F-10005120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H-1B Non-Immigrant Visa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F3A23-6099-41E2-B20E-82EF7CE50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Must have 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job offer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U.S. with a U.S. employer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Specialty Occupation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A position that normally requires at least a Bachelor’s degree or equivalent in a specific field of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Employer must pay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required wage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(higher of actual or prevailing wage)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Limitations on amount sponsored employee can contribute to fees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Portability benefit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– Commence employment with new H-1B employer 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upon filing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if maintaining status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Dual intent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may pursue green card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Maximum time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U.S. is 6 years (Exceptions: Recapture                          of time and AC-21 extensions)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Spouses in H-4 status may apply for a work permit when                      principal is the beneficiary of an approved I-140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A48408-FD56-4F08-9B79-4E43E2FCD8EA}"/>
              </a:ext>
            </a:extLst>
          </p:cNvPr>
          <p:cNvSpPr/>
          <p:nvPr/>
        </p:nvSpPr>
        <p:spPr>
          <a:xfrm>
            <a:off x="6610525" y="6333688"/>
            <a:ext cx="2273416" cy="47817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RiceImmigration@FosterGlobal.com </a:t>
            </a:r>
          </a:p>
        </p:txBody>
      </p:sp>
    </p:spTree>
    <p:extLst>
      <p:ext uri="{BB962C8B-B14F-4D97-AF65-F5344CB8AC3E}">
        <p14:creationId xmlns:p14="http://schemas.microsoft.com/office/powerpoint/2010/main" val="236273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Foster PowerPoint Theme">
      <a:dk1>
        <a:srgbClr val="333333"/>
      </a:dk1>
      <a:lt1>
        <a:srgbClr val="FFFFFF"/>
      </a:lt1>
      <a:dk2>
        <a:srgbClr val="003366"/>
      </a:dk2>
      <a:lt2>
        <a:srgbClr val="FFFFFF"/>
      </a:lt2>
      <a:accent1>
        <a:srgbClr val="79BA44"/>
      </a:accent1>
      <a:accent2>
        <a:srgbClr val="003366"/>
      </a:accent2>
      <a:accent3>
        <a:srgbClr val="9FCD7A"/>
      </a:accent3>
      <a:accent4>
        <a:srgbClr val="C2E0FF"/>
      </a:accent4>
      <a:accent5>
        <a:srgbClr val="ADADAD"/>
      </a:accent5>
      <a:accent6>
        <a:srgbClr val="C44536"/>
      </a:accent6>
      <a:hlink>
        <a:srgbClr val="79BA44"/>
      </a:hlink>
      <a:folHlink>
        <a:srgbClr val="C2E0FF"/>
      </a:folHlink>
    </a:clrScheme>
    <a:fontScheme name="Fost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ster 2021 PPT Template Standard.potx  -  Read-Only" id="{DB0880E9-2171-4A5A-9CD5-099DF6838331}" vid="{0B9EBBE3-6C08-417D-992E-4928945A196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Foster 2021 PPT Template Standard</Template>
  <TotalTime>167</TotalTime>
  <Words>3051</Words>
  <Application>Microsoft Office PowerPoint</Application>
  <PresentationFormat>On-screen Show (4:3)</PresentationFormat>
  <Paragraphs>335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DINOT</vt:lpstr>
      <vt:lpstr>Helvetica</vt:lpstr>
      <vt:lpstr>Office Theme</vt:lpstr>
      <vt:lpstr>1_Office Theme</vt:lpstr>
      <vt:lpstr>PowerPoint Presentation</vt:lpstr>
      <vt:lpstr>Session Highlights</vt:lpstr>
      <vt:lpstr>New Developments</vt:lpstr>
      <vt:lpstr>New Developments</vt:lpstr>
      <vt:lpstr>DHS Added 22 Fields of Study to STEM Program List</vt:lpstr>
      <vt:lpstr>OPT and OPT STEM</vt:lpstr>
      <vt:lpstr>Post Graduation and Work Visas</vt:lpstr>
      <vt:lpstr>Changing Status</vt:lpstr>
      <vt:lpstr>H-1B Non-Immigrant Visa Requirements</vt:lpstr>
      <vt:lpstr>H-1B “Cap Subject” and “Cap Exempt” INA §214(g)</vt:lpstr>
      <vt:lpstr>Information Needed for H-1B Filings</vt:lpstr>
      <vt:lpstr>Key Considerations for H-1Bs </vt:lpstr>
      <vt:lpstr>O-1 Person with Extraordinary Ability </vt:lpstr>
      <vt:lpstr>Criteria for O-1 Visa</vt:lpstr>
      <vt:lpstr>Key Considerations for Permanent Residence </vt:lpstr>
      <vt:lpstr>3-Step Permanent Residence Process</vt:lpstr>
      <vt:lpstr>Two-Step Process (no labor cert)  Immigrant Visa Categories </vt:lpstr>
      <vt:lpstr>Employment-Based Preference Categories</vt:lpstr>
      <vt:lpstr>Introduction to Visa Bulletin</vt:lpstr>
      <vt:lpstr>EB 1A-Extraordinary Ability</vt:lpstr>
      <vt:lpstr>EB 1A-Extraordinary Ability Criteria</vt:lpstr>
      <vt:lpstr>EB-1B Outstanding Researcher / Professor</vt:lpstr>
      <vt:lpstr>EB-1B Outstanding Researcher / Professor</vt:lpstr>
      <vt:lpstr>EB-2: National Interest Waiver</vt:lpstr>
      <vt:lpstr>EB-2: “National Interest” Waiver Test</vt:lpstr>
      <vt:lpstr>Introduction/Refresh on PERM</vt:lpstr>
      <vt:lpstr>Who is Eligible for PERM</vt:lpstr>
      <vt:lpstr>3 Basic Stages of a PERM</vt:lpstr>
      <vt:lpstr>DOL PERM Special Handling –  College and University Teachers</vt:lpstr>
      <vt:lpstr>I-140 Immigrant Petition</vt:lpstr>
      <vt:lpstr>Step 3 – USCIS Adjustment of Status (I-485) </vt:lpstr>
      <vt:lpstr>Family-Based Immigration: Marriage to a U.S. Citizen </vt:lpstr>
      <vt:lpstr>Family-Based Immigration: Non-Spouse Categories 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Immigration – Getting Ready for 2022  W.M. Rice University</dc:title>
  <dc:creator>Philip Eichorn</dc:creator>
  <cp:lastModifiedBy>Philip Eichorn</cp:lastModifiedBy>
  <cp:revision>9</cp:revision>
  <dcterms:created xsi:type="dcterms:W3CDTF">2022-02-01T22:52:59Z</dcterms:created>
  <dcterms:modified xsi:type="dcterms:W3CDTF">2022-08-01T16:52:39Z</dcterms:modified>
</cp:coreProperties>
</file>